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317" r:id="rId3"/>
    <p:sldId id="257" r:id="rId4"/>
    <p:sldId id="258" r:id="rId5"/>
    <p:sldId id="297" r:id="rId6"/>
    <p:sldId id="305" r:id="rId7"/>
    <p:sldId id="321" r:id="rId8"/>
    <p:sldId id="298" r:id="rId9"/>
    <p:sldId id="269" r:id="rId10"/>
    <p:sldId id="315" r:id="rId11"/>
    <p:sldId id="331" r:id="rId12"/>
    <p:sldId id="271" r:id="rId13"/>
    <p:sldId id="262" r:id="rId14"/>
    <p:sldId id="306" r:id="rId15"/>
    <p:sldId id="324" r:id="rId16"/>
    <p:sldId id="275" r:id="rId17"/>
    <p:sldId id="318" r:id="rId18"/>
    <p:sldId id="299" r:id="rId19"/>
    <p:sldId id="323" r:id="rId20"/>
    <p:sldId id="319" r:id="rId21"/>
    <p:sldId id="334" r:id="rId22"/>
    <p:sldId id="328" r:id="rId23"/>
    <p:sldId id="329" r:id="rId24"/>
    <p:sldId id="320" r:id="rId25"/>
    <p:sldId id="316" r:id="rId26"/>
    <p:sldId id="265" r:id="rId27"/>
    <p:sldId id="296" r:id="rId28"/>
    <p:sldId id="330" r:id="rId29"/>
    <p:sldId id="277" r:id="rId30"/>
    <p:sldId id="276" r:id="rId31"/>
    <p:sldId id="308" r:id="rId32"/>
    <p:sldId id="335" r:id="rId33"/>
    <p:sldId id="307" r:id="rId34"/>
    <p:sldId id="309" r:id="rId35"/>
    <p:sldId id="332" r:id="rId36"/>
    <p:sldId id="295" r:id="rId37"/>
    <p:sldId id="32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 autoAdjust="0"/>
    <p:restoredTop sz="94660"/>
  </p:normalViewPr>
  <p:slideViewPr>
    <p:cSldViewPr>
      <p:cViewPr>
        <p:scale>
          <a:sx n="70" d="100"/>
          <a:sy n="70" d="100"/>
        </p:scale>
        <p:origin x="-1116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111B17A4-3D4E-40D7-9B5C-F5B018B1F0AC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8A027EB-7A93-4E27-A072-4CF4FE635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14094-9515-4CEF-9A4E-29E426555C13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CD8E7-4EAD-4CFE-9E69-7E74B0839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96108-629C-4200-985E-35CA856F3101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02298-4588-4522-81EF-433959D35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80AB14-6651-408D-B5C6-8F605637E764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D15D2C-B2CA-4BC6-B35D-C573C1B93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7DEE55DB-E546-4A29-BE1C-7791DB36124A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0A6F5B-4884-490F-B7FF-69F9A057F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839DDC-9748-4E4C-8181-8942A98D5F9B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FDB8EF-1D52-4927-9DC7-93140D58A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4EF930-4372-4B93-9F2F-830BD915AF55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CF3F67-A872-44A4-9251-AC2D4EDDE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1372F2-EA0E-4959-9FBE-EE9B47AC1F3B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6372A0-DDFE-4B75-A496-CA4944DCE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19208-7AD7-4571-ACD6-A8486F2FEB46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C3DE-6932-4057-A783-524855ADF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E763E4A-8BE3-4FE5-B918-74BC708A76D3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511DED-3951-4241-9B9B-481EBB259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8F160A15-46D5-4700-AC39-CFA0D09C036C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29147DD-C735-4713-A55E-D0CBCF034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4FD7EBE-94A2-4386-AC6E-2D738A909F90}" type="datetimeFigureOut">
              <a:rPr lang="en-US"/>
              <a:pPr>
                <a:defRPr/>
              </a:pPr>
              <a:t>10/6/2011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3757FC7-0DDD-4416-9CCF-57D48BF6F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22" r:id="rId7"/>
    <p:sldLayoutId id="2147484131" r:id="rId8"/>
    <p:sldLayoutId id="2147484132" r:id="rId9"/>
    <p:sldLayoutId id="2147484123" r:id="rId10"/>
    <p:sldLayoutId id="2147484124" r:id="rId11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Roads to Success for Sediment Reduction</a:t>
            </a: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Roger Nichols, U.S. Forest Service</a:t>
            </a:r>
            <a:endParaRPr lang="en-US" sz="2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169" t="7938" r="55585" b="37041"/>
          <a:stretch>
            <a:fillRect/>
          </a:stretch>
        </p:blipFill>
        <p:spPr>
          <a:xfrm>
            <a:off x="509588" y="1600200"/>
            <a:ext cx="3300412" cy="5000625"/>
          </a:xfrm>
          <a:ln>
            <a:solidFill>
              <a:schemeClr val="bg1"/>
            </a:solidFill>
          </a:ln>
        </p:spPr>
      </p:pic>
      <p:pic>
        <p:nvPicPr>
          <p:cNvPr id="10244" name="Picture 4" descr="Headwaters Debris Flo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3279775" cy="5027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2" descr="Kamchat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752600"/>
            <a:ext cx="2667000" cy="177800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Grouse Butte</a:t>
            </a:r>
            <a:endParaRPr lang="en-US" dirty="0"/>
          </a:p>
        </p:txBody>
      </p:sp>
      <p:pic>
        <p:nvPicPr>
          <p:cNvPr id="19459" name="Picture 3" descr="36 Install new culver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2732088" cy="441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0" name="Picture 4" descr="36 soggy road fi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600200"/>
            <a:ext cx="2741613" cy="441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5" descr="36 Road slop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175" y="1600200"/>
            <a:ext cx="2751138" cy="441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Nooksack Roads</a:t>
            </a:r>
            <a:endParaRPr lang="en-US" sz="4000" dirty="0"/>
          </a:p>
        </p:txBody>
      </p:sp>
      <p:pic>
        <p:nvPicPr>
          <p:cNvPr id="4" name="Picture 3" descr="Thompson Barrier Culv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3028950"/>
          </a:xfrm>
          <a:prstGeom prst="rect">
            <a:avLst/>
          </a:prstGeom>
          <a:ln w="9525">
            <a:solidFill>
              <a:schemeClr val="accent5"/>
            </a:solidFill>
          </a:ln>
        </p:spPr>
      </p:pic>
      <p:pic>
        <p:nvPicPr>
          <p:cNvPr id="5" name="Picture 4" descr="Thompson Bri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429000"/>
            <a:ext cx="4038600" cy="3028950"/>
          </a:xfrm>
          <a:prstGeom prst="rect">
            <a:avLst/>
          </a:prstGeom>
          <a:ln w="9525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1507" name="Picture 5" descr="P10004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971800"/>
            <a:ext cx="2921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P10004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6553200" cy="49149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 descr="Seymour MF Nook Chino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114800"/>
            <a:ext cx="3200400" cy="224155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Skagit River</a:t>
            </a:r>
            <a:b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Skagit Watershed Council </a:t>
            </a: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en-US" sz="1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2531" name="Picture 8" descr="P10002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86000"/>
            <a:ext cx="5791200" cy="434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4" name="Picture 11" descr="Glacier Peak &amp; Mt Rainier 08-25-01.jpg"/>
          <p:cNvPicPr>
            <a:picLocks noChangeAspect="1"/>
          </p:cNvPicPr>
          <p:nvPr/>
        </p:nvPicPr>
        <p:blipFill>
          <a:blip r:embed="rId3" cstate="print"/>
          <a:srcRect t="18182"/>
          <a:stretch>
            <a:fillRect/>
          </a:stretch>
        </p:blipFill>
        <p:spPr bwMode="auto">
          <a:xfrm>
            <a:off x="838200" y="1600200"/>
            <a:ext cx="3429000" cy="2105025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22533" name="Picture 4" descr="SWCLOGO_f color (6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57200"/>
            <a:ext cx="1774825" cy="793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19600" y="1447800"/>
            <a:ext cx="38862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Skagit Chinook Recovery Plan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WRIA 3 &amp; 4 Limiting Factors Analysis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Hazardous Slope Inventories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endParaRPr lang="en-US" sz="1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2667000"/>
          <a:ext cx="8686800" cy="3757613"/>
        </p:xfrm>
        <a:graphic>
          <a:graphicData uri="http://schemas.openxmlformats.org/drawingml/2006/table">
            <a:tbl>
              <a:tblPr/>
              <a:tblGrid>
                <a:gridCol w="1021222"/>
                <a:gridCol w="1416466"/>
                <a:gridCol w="1833073"/>
                <a:gridCol w="1249822"/>
                <a:gridCol w="1083180"/>
                <a:gridCol w="1249822"/>
                <a:gridCol w="833215"/>
              </a:tblGrid>
              <a:tr h="685799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Project #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Sponsor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Title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SRFB $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Match $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Total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Road Miles Treated</a:t>
                      </a:r>
                    </a:p>
                  </a:txBody>
                  <a:tcPr marL="8021" marR="8021" marT="80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59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08-1750R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Diobsud Creek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335,000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60,000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395,000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11.00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07-1791R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Bacon Creek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395,000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70,000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465,000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17.50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06-2213R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Finney Phase III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274,000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49,915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323,915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10.80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06-2212R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Cascade Roads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355,000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65,000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420,000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9.90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01-1358R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Finney Phase II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367,016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64,750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431,766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26.84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01-1232R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Goodman Road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71,584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12,726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84,310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4.50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00-1723R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Skagit CD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Finney Phase I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341,399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254,300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595,699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44.00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07-1789R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SRSC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Suiattle Phase I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302,600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53,625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356,225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19.00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01-1357R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SRSC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Sauk Sediment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381,395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67,305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448,700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25.00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$2,822,994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$697,621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$3,520,615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168.54</a:t>
                      </a:r>
                    </a:p>
                  </a:txBody>
                  <a:tcPr marL="8021" marR="8021" marT="80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Skagit River </a:t>
            </a: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Skagit Conservation District &amp; Skagit River System Cooperative</a:t>
            </a:r>
            <a:endParaRPr lang="en-US" sz="20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2133600"/>
            <a:ext cx="1704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2000- 2009</a:t>
            </a:r>
          </a:p>
        </p:txBody>
      </p:sp>
      <p:pic>
        <p:nvPicPr>
          <p:cNvPr id="23654" name="Picture 2"/>
          <p:cNvPicPr>
            <a:picLocks noChangeAspect="1" noChangeArrowheads="1"/>
          </p:cNvPicPr>
          <p:nvPr/>
        </p:nvPicPr>
        <p:blipFill>
          <a:blip r:embed="rId2" cstate="print"/>
          <a:srcRect l="7813" t="21875" r="74219" b="55208"/>
          <a:stretch>
            <a:fillRect/>
          </a:stretch>
        </p:blipFill>
        <p:spPr bwMode="auto">
          <a:xfrm>
            <a:off x="5867400" y="1524000"/>
            <a:ext cx="1116013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655" name="Picture 6" descr="scd logo with nam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524000"/>
            <a:ext cx="2370138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656" name="Picture 6" descr="USFS col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524000"/>
            <a:ext cx="94615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Comprehensive Skagit Focus</a:t>
            </a:r>
            <a:endParaRPr lang="en-US" sz="4000" dirty="0"/>
          </a:p>
        </p:txBody>
      </p:sp>
      <p:pic>
        <p:nvPicPr>
          <p:cNvPr id="24579" name="Picture 3" descr="skagit-map.jpg"/>
          <p:cNvPicPr>
            <a:picLocks noChangeAspect="1"/>
          </p:cNvPicPr>
          <p:nvPr/>
        </p:nvPicPr>
        <p:blipFill>
          <a:blip r:embed="rId2" cstate="print"/>
          <a:srcRect t="9726" b="6850"/>
          <a:stretch>
            <a:fillRect/>
          </a:stretch>
        </p:blipFill>
        <p:spPr bwMode="auto">
          <a:xfrm>
            <a:off x="762000" y="1600200"/>
            <a:ext cx="7620000" cy="4910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4791075" y="3848100"/>
            <a:ext cx="1404938" cy="984250"/>
          </a:xfrm>
          <a:custGeom>
            <a:avLst/>
            <a:gdLst>
              <a:gd name="connsiteX0" fmla="*/ 750627 w 1406301"/>
              <a:gd name="connsiteY0" fmla="*/ 218364 h 983971"/>
              <a:gd name="connsiteX1" fmla="*/ 655093 w 1406301"/>
              <a:gd name="connsiteY1" fmla="*/ 232012 h 983971"/>
              <a:gd name="connsiteX2" fmla="*/ 532263 w 1406301"/>
              <a:gd name="connsiteY2" fmla="*/ 163773 h 983971"/>
              <a:gd name="connsiteX3" fmla="*/ 450376 w 1406301"/>
              <a:gd name="connsiteY3" fmla="*/ 122830 h 983971"/>
              <a:gd name="connsiteX4" fmla="*/ 259308 w 1406301"/>
              <a:gd name="connsiteY4" fmla="*/ 81886 h 983971"/>
              <a:gd name="connsiteX5" fmla="*/ 218364 w 1406301"/>
              <a:gd name="connsiteY5" fmla="*/ 68238 h 983971"/>
              <a:gd name="connsiteX6" fmla="*/ 136478 w 1406301"/>
              <a:gd name="connsiteY6" fmla="*/ 27295 h 983971"/>
              <a:gd name="connsiteX7" fmla="*/ 13648 w 1406301"/>
              <a:gd name="connsiteY7" fmla="*/ 40943 h 983971"/>
              <a:gd name="connsiteX8" fmla="*/ 0 w 1406301"/>
              <a:gd name="connsiteY8" fmla="*/ 81886 h 983971"/>
              <a:gd name="connsiteX9" fmla="*/ 13648 w 1406301"/>
              <a:gd name="connsiteY9" fmla="*/ 232012 h 983971"/>
              <a:gd name="connsiteX10" fmla="*/ 54591 w 1406301"/>
              <a:gd name="connsiteY10" fmla="*/ 327546 h 983971"/>
              <a:gd name="connsiteX11" fmla="*/ 68239 w 1406301"/>
              <a:gd name="connsiteY11" fmla="*/ 368489 h 983971"/>
              <a:gd name="connsiteX12" fmla="*/ 163773 w 1406301"/>
              <a:gd name="connsiteY12" fmla="*/ 395785 h 983971"/>
              <a:gd name="connsiteX13" fmla="*/ 191069 w 1406301"/>
              <a:gd name="connsiteY13" fmla="*/ 436728 h 983971"/>
              <a:gd name="connsiteX14" fmla="*/ 245660 w 1406301"/>
              <a:gd name="connsiteY14" fmla="*/ 559558 h 983971"/>
              <a:gd name="connsiteX15" fmla="*/ 286603 w 1406301"/>
              <a:gd name="connsiteY15" fmla="*/ 573206 h 983971"/>
              <a:gd name="connsiteX16" fmla="*/ 409433 w 1406301"/>
              <a:gd name="connsiteY16" fmla="*/ 668740 h 983971"/>
              <a:gd name="connsiteX17" fmla="*/ 436729 w 1406301"/>
              <a:gd name="connsiteY17" fmla="*/ 709683 h 983971"/>
              <a:gd name="connsiteX18" fmla="*/ 491320 w 1406301"/>
              <a:gd name="connsiteY18" fmla="*/ 805218 h 983971"/>
              <a:gd name="connsiteX19" fmla="*/ 532263 w 1406301"/>
              <a:gd name="connsiteY19" fmla="*/ 846161 h 983971"/>
              <a:gd name="connsiteX20" fmla="*/ 641445 w 1406301"/>
              <a:gd name="connsiteY20" fmla="*/ 859809 h 983971"/>
              <a:gd name="connsiteX21" fmla="*/ 682388 w 1406301"/>
              <a:gd name="connsiteY21" fmla="*/ 887104 h 983971"/>
              <a:gd name="connsiteX22" fmla="*/ 832514 w 1406301"/>
              <a:gd name="connsiteY22" fmla="*/ 914400 h 983971"/>
              <a:gd name="connsiteX23" fmla="*/ 928048 w 1406301"/>
              <a:gd name="connsiteY23" fmla="*/ 982638 h 983971"/>
              <a:gd name="connsiteX24" fmla="*/ 1050878 w 1406301"/>
              <a:gd name="connsiteY24" fmla="*/ 955343 h 983971"/>
              <a:gd name="connsiteX25" fmla="*/ 1132764 w 1406301"/>
              <a:gd name="connsiteY25" fmla="*/ 887104 h 983971"/>
              <a:gd name="connsiteX26" fmla="*/ 1187355 w 1406301"/>
              <a:gd name="connsiteY26" fmla="*/ 818865 h 983971"/>
              <a:gd name="connsiteX27" fmla="*/ 1255594 w 1406301"/>
              <a:gd name="connsiteY27" fmla="*/ 696035 h 983971"/>
              <a:gd name="connsiteX28" fmla="*/ 1282890 w 1406301"/>
              <a:gd name="connsiteY28" fmla="*/ 518615 h 983971"/>
              <a:gd name="connsiteX29" fmla="*/ 1337481 w 1406301"/>
              <a:gd name="connsiteY29" fmla="*/ 436728 h 983971"/>
              <a:gd name="connsiteX30" fmla="*/ 1378424 w 1406301"/>
              <a:gd name="connsiteY30" fmla="*/ 409432 h 983971"/>
              <a:gd name="connsiteX31" fmla="*/ 1378424 w 1406301"/>
              <a:gd name="connsiteY31" fmla="*/ 163773 h 983971"/>
              <a:gd name="connsiteX32" fmla="*/ 1337481 w 1406301"/>
              <a:gd name="connsiteY32" fmla="*/ 136477 h 983971"/>
              <a:gd name="connsiteX33" fmla="*/ 1310185 w 1406301"/>
              <a:gd name="connsiteY33" fmla="*/ 95534 h 983971"/>
              <a:gd name="connsiteX34" fmla="*/ 1228299 w 1406301"/>
              <a:gd name="connsiteY34" fmla="*/ 40943 h 983971"/>
              <a:gd name="connsiteX35" fmla="*/ 1146412 w 1406301"/>
              <a:gd name="connsiteY35" fmla="*/ 0 h 983971"/>
              <a:gd name="connsiteX36" fmla="*/ 1023582 w 1406301"/>
              <a:gd name="connsiteY36" fmla="*/ 40943 h 983971"/>
              <a:gd name="connsiteX37" fmla="*/ 996287 w 1406301"/>
              <a:gd name="connsiteY37" fmla="*/ 81886 h 983971"/>
              <a:gd name="connsiteX38" fmla="*/ 914400 w 1406301"/>
              <a:gd name="connsiteY38" fmla="*/ 109182 h 983971"/>
              <a:gd name="connsiteX39" fmla="*/ 873457 w 1406301"/>
              <a:gd name="connsiteY39" fmla="*/ 136477 h 983971"/>
              <a:gd name="connsiteX40" fmla="*/ 846161 w 1406301"/>
              <a:gd name="connsiteY40" fmla="*/ 177421 h 983971"/>
              <a:gd name="connsiteX41" fmla="*/ 764275 w 1406301"/>
              <a:gd name="connsiteY41" fmla="*/ 218364 h 983971"/>
              <a:gd name="connsiteX42" fmla="*/ 750627 w 1406301"/>
              <a:gd name="connsiteY42" fmla="*/ 218364 h 98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406301" h="983971">
                <a:moveTo>
                  <a:pt x="750627" y="218364"/>
                </a:moveTo>
                <a:cubicBezTo>
                  <a:pt x="718782" y="222913"/>
                  <a:pt x="687261" y="232012"/>
                  <a:pt x="655093" y="232012"/>
                </a:cubicBezTo>
                <a:cubicBezTo>
                  <a:pt x="613933" y="232012"/>
                  <a:pt x="555645" y="171567"/>
                  <a:pt x="532263" y="163773"/>
                </a:cubicBezTo>
                <a:cubicBezTo>
                  <a:pt x="382945" y="113999"/>
                  <a:pt x="609115" y="193381"/>
                  <a:pt x="450376" y="122830"/>
                </a:cubicBezTo>
                <a:cubicBezTo>
                  <a:pt x="374277" y="89008"/>
                  <a:pt x="345308" y="92636"/>
                  <a:pt x="259308" y="81886"/>
                </a:cubicBezTo>
                <a:cubicBezTo>
                  <a:pt x="245660" y="77337"/>
                  <a:pt x="231231" y="74672"/>
                  <a:pt x="218364" y="68238"/>
                </a:cubicBezTo>
                <a:cubicBezTo>
                  <a:pt x="112534" y="15324"/>
                  <a:pt x="239393" y="61601"/>
                  <a:pt x="136478" y="27295"/>
                </a:cubicBezTo>
                <a:cubicBezTo>
                  <a:pt x="95535" y="31844"/>
                  <a:pt x="51897" y="25643"/>
                  <a:pt x="13648" y="40943"/>
                </a:cubicBezTo>
                <a:cubicBezTo>
                  <a:pt x="291" y="46286"/>
                  <a:pt x="0" y="67500"/>
                  <a:pt x="0" y="81886"/>
                </a:cubicBezTo>
                <a:cubicBezTo>
                  <a:pt x="0" y="132134"/>
                  <a:pt x="7007" y="182204"/>
                  <a:pt x="13648" y="232012"/>
                </a:cubicBezTo>
                <a:cubicBezTo>
                  <a:pt x="23977" y="309475"/>
                  <a:pt x="23273" y="264910"/>
                  <a:pt x="54591" y="327546"/>
                </a:cubicBezTo>
                <a:cubicBezTo>
                  <a:pt x="61025" y="340413"/>
                  <a:pt x="58067" y="358317"/>
                  <a:pt x="68239" y="368489"/>
                </a:cubicBezTo>
                <a:cubicBezTo>
                  <a:pt x="74766" y="375016"/>
                  <a:pt x="163300" y="395667"/>
                  <a:pt x="163773" y="395785"/>
                </a:cubicBezTo>
                <a:cubicBezTo>
                  <a:pt x="172872" y="409433"/>
                  <a:pt x="184407" y="421739"/>
                  <a:pt x="191069" y="436728"/>
                </a:cubicBezTo>
                <a:cubicBezTo>
                  <a:pt x="203725" y="465204"/>
                  <a:pt x="213706" y="533995"/>
                  <a:pt x="245660" y="559558"/>
                </a:cubicBezTo>
                <a:cubicBezTo>
                  <a:pt x="256894" y="568545"/>
                  <a:pt x="272955" y="568657"/>
                  <a:pt x="286603" y="573206"/>
                </a:cubicBezTo>
                <a:cubicBezTo>
                  <a:pt x="378662" y="665264"/>
                  <a:pt x="331869" y="642885"/>
                  <a:pt x="409433" y="668740"/>
                </a:cubicBezTo>
                <a:cubicBezTo>
                  <a:pt x="418532" y="682388"/>
                  <a:pt x="428591" y="695442"/>
                  <a:pt x="436729" y="709683"/>
                </a:cubicBezTo>
                <a:cubicBezTo>
                  <a:pt x="461002" y="752160"/>
                  <a:pt x="461090" y="768942"/>
                  <a:pt x="491320" y="805218"/>
                </a:cubicBezTo>
                <a:cubicBezTo>
                  <a:pt x="503676" y="820045"/>
                  <a:pt x="514124" y="839565"/>
                  <a:pt x="532263" y="846161"/>
                </a:cubicBezTo>
                <a:cubicBezTo>
                  <a:pt x="566732" y="858695"/>
                  <a:pt x="605051" y="855260"/>
                  <a:pt x="641445" y="859809"/>
                </a:cubicBezTo>
                <a:cubicBezTo>
                  <a:pt x="655093" y="868907"/>
                  <a:pt x="667717" y="879769"/>
                  <a:pt x="682388" y="887104"/>
                </a:cubicBezTo>
                <a:cubicBezTo>
                  <a:pt x="724466" y="908143"/>
                  <a:pt x="794875" y="909695"/>
                  <a:pt x="832514" y="914400"/>
                </a:cubicBezTo>
                <a:cubicBezTo>
                  <a:pt x="858021" y="939907"/>
                  <a:pt x="887629" y="978147"/>
                  <a:pt x="928048" y="982638"/>
                </a:cubicBezTo>
                <a:cubicBezTo>
                  <a:pt x="940047" y="983971"/>
                  <a:pt x="1034132" y="959530"/>
                  <a:pt x="1050878" y="955343"/>
                </a:cubicBezTo>
                <a:cubicBezTo>
                  <a:pt x="1081089" y="935202"/>
                  <a:pt x="1111748" y="918628"/>
                  <a:pt x="1132764" y="887104"/>
                </a:cubicBezTo>
                <a:cubicBezTo>
                  <a:pt x="1185502" y="807998"/>
                  <a:pt x="1095787" y="879912"/>
                  <a:pt x="1187355" y="818865"/>
                </a:cubicBezTo>
                <a:cubicBezTo>
                  <a:pt x="1249926" y="725009"/>
                  <a:pt x="1231572" y="768101"/>
                  <a:pt x="1255594" y="696035"/>
                </a:cubicBezTo>
                <a:cubicBezTo>
                  <a:pt x="1257602" y="675952"/>
                  <a:pt x="1258897" y="561802"/>
                  <a:pt x="1282890" y="518615"/>
                </a:cubicBezTo>
                <a:cubicBezTo>
                  <a:pt x="1298822" y="489938"/>
                  <a:pt x="1310186" y="454925"/>
                  <a:pt x="1337481" y="436728"/>
                </a:cubicBezTo>
                <a:lnTo>
                  <a:pt x="1378424" y="409432"/>
                </a:lnTo>
                <a:cubicBezTo>
                  <a:pt x="1386942" y="332771"/>
                  <a:pt x="1406301" y="240434"/>
                  <a:pt x="1378424" y="163773"/>
                </a:cubicBezTo>
                <a:cubicBezTo>
                  <a:pt x="1372819" y="148358"/>
                  <a:pt x="1351129" y="145576"/>
                  <a:pt x="1337481" y="136477"/>
                </a:cubicBezTo>
                <a:cubicBezTo>
                  <a:pt x="1328382" y="122829"/>
                  <a:pt x="1322529" y="106335"/>
                  <a:pt x="1310185" y="95534"/>
                </a:cubicBezTo>
                <a:cubicBezTo>
                  <a:pt x="1285497" y="73932"/>
                  <a:pt x="1255594" y="59140"/>
                  <a:pt x="1228299" y="40943"/>
                </a:cubicBezTo>
                <a:cubicBezTo>
                  <a:pt x="1175386" y="5667"/>
                  <a:pt x="1202916" y="18834"/>
                  <a:pt x="1146412" y="0"/>
                </a:cubicBezTo>
                <a:cubicBezTo>
                  <a:pt x="1091512" y="9150"/>
                  <a:pt x="1061963" y="2562"/>
                  <a:pt x="1023582" y="40943"/>
                </a:cubicBezTo>
                <a:cubicBezTo>
                  <a:pt x="1011984" y="52541"/>
                  <a:pt x="1010196" y="73193"/>
                  <a:pt x="996287" y="81886"/>
                </a:cubicBezTo>
                <a:cubicBezTo>
                  <a:pt x="971888" y="97135"/>
                  <a:pt x="938340" y="93222"/>
                  <a:pt x="914400" y="109182"/>
                </a:cubicBezTo>
                <a:lnTo>
                  <a:pt x="873457" y="136477"/>
                </a:lnTo>
                <a:cubicBezTo>
                  <a:pt x="864358" y="150125"/>
                  <a:pt x="857760" y="165822"/>
                  <a:pt x="846161" y="177421"/>
                </a:cubicBezTo>
                <a:cubicBezTo>
                  <a:pt x="819706" y="203876"/>
                  <a:pt x="797574" y="207264"/>
                  <a:pt x="764275" y="218364"/>
                </a:cubicBezTo>
                <a:lnTo>
                  <a:pt x="750627" y="218364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329488" y="2022475"/>
            <a:ext cx="722312" cy="968375"/>
          </a:xfrm>
          <a:custGeom>
            <a:avLst/>
            <a:gdLst>
              <a:gd name="connsiteX0" fmla="*/ 696036 w 723331"/>
              <a:gd name="connsiteY0" fmla="*/ 912253 h 969118"/>
              <a:gd name="connsiteX1" fmla="*/ 709683 w 723331"/>
              <a:gd name="connsiteY1" fmla="*/ 543763 h 969118"/>
              <a:gd name="connsiteX2" fmla="*/ 723331 w 723331"/>
              <a:gd name="connsiteY2" fmla="*/ 502820 h 969118"/>
              <a:gd name="connsiteX3" fmla="*/ 709683 w 723331"/>
              <a:gd name="connsiteY3" fmla="*/ 379990 h 969118"/>
              <a:gd name="connsiteX4" fmla="*/ 696036 w 723331"/>
              <a:gd name="connsiteY4" fmla="*/ 339047 h 969118"/>
              <a:gd name="connsiteX5" fmla="*/ 682388 w 723331"/>
              <a:gd name="connsiteY5" fmla="*/ 270808 h 969118"/>
              <a:gd name="connsiteX6" fmla="*/ 668740 w 723331"/>
              <a:gd name="connsiteY6" fmla="*/ 161626 h 969118"/>
              <a:gd name="connsiteX7" fmla="*/ 627797 w 723331"/>
              <a:gd name="connsiteY7" fmla="*/ 120683 h 969118"/>
              <a:gd name="connsiteX8" fmla="*/ 545910 w 723331"/>
              <a:gd name="connsiteY8" fmla="*/ 66091 h 969118"/>
              <a:gd name="connsiteX9" fmla="*/ 68239 w 723331"/>
              <a:gd name="connsiteY9" fmla="*/ 107035 h 969118"/>
              <a:gd name="connsiteX10" fmla="*/ 27295 w 723331"/>
              <a:gd name="connsiteY10" fmla="*/ 147978 h 969118"/>
              <a:gd name="connsiteX11" fmla="*/ 0 w 723331"/>
              <a:gd name="connsiteY11" fmla="*/ 188921 h 969118"/>
              <a:gd name="connsiteX12" fmla="*/ 27295 w 723331"/>
              <a:gd name="connsiteY12" fmla="*/ 229865 h 969118"/>
              <a:gd name="connsiteX13" fmla="*/ 68239 w 723331"/>
              <a:gd name="connsiteY13" fmla="*/ 243512 h 969118"/>
              <a:gd name="connsiteX14" fmla="*/ 122830 w 723331"/>
              <a:gd name="connsiteY14" fmla="*/ 325399 h 969118"/>
              <a:gd name="connsiteX15" fmla="*/ 204716 w 723331"/>
              <a:gd name="connsiteY15" fmla="*/ 352694 h 969118"/>
              <a:gd name="connsiteX16" fmla="*/ 245659 w 723331"/>
              <a:gd name="connsiteY16" fmla="*/ 379990 h 969118"/>
              <a:gd name="connsiteX17" fmla="*/ 272955 w 723331"/>
              <a:gd name="connsiteY17" fmla="*/ 461877 h 969118"/>
              <a:gd name="connsiteX18" fmla="*/ 300251 w 723331"/>
              <a:gd name="connsiteY18" fmla="*/ 543763 h 969118"/>
              <a:gd name="connsiteX19" fmla="*/ 341194 w 723331"/>
              <a:gd name="connsiteY19" fmla="*/ 625650 h 969118"/>
              <a:gd name="connsiteX20" fmla="*/ 423080 w 723331"/>
              <a:gd name="connsiteY20" fmla="*/ 652945 h 969118"/>
              <a:gd name="connsiteX21" fmla="*/ 518615 w 723331"/>
              <a:gd name="connsiteY21" fmla="*/ 680241 h 969118"/>
              <a:gd name="connsiteX22" fmla="*/ 545910 w 723331"/>
              <a:gd name="connsiteY22" fmla="*/ 721184 h 969118"/>
              <a:gd name="connsiteX23" fmla="*/ 559558 w 723331"/>
              <a:gd name="connsiteY23" fmla="*/ 844014 h 969118"/>
              <a:gd name="connsiteX24" fmla="*/ 696036 w 723331"/>
              <a:gd name="connsiteY24" fmla="*/ 884957 h 969118"/>
              <a:gd name="connsiteX25" fmla="*/ 696036 w 723331"/>
              <a:gd name="connsiteY25" fmla="*/ 912253 h 9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3331" h="969118">
                <a:moveTo>
                  <a:pt x="696036" y="912253"/>
                </a:moveTo>
                <a:cubicBezTo>
                  <a:pt x="698310" y="855388"/>
                  <a:pt x="701507" y="666405"/>
                  <a:pt x="709683" y="543763"/>
                </a:cubicBezTo>
                <a:cubicBezTo>
                  <a:pt x="710640" y="529409"/>
                  <a:pt x="723331" y="517206"/>
                  <a:pt x="723331" y="502820"/>
                </a:cubicBezTo>
                <a:cubicBezTo>
                  <a:pt x="723331" y="461625"/>
                  <a:pt x="716455" y="420625"/>
                  <a:pt x="709683" y="379990"/>
                </a:cubicBezTo>
                <a:cubicBezTo>
                  <a:pt x="707318" y="365800"/>
                  <a:pt x="699525" y="353003"/>
                  <a:pt x="696036" y="339047"/>
                </a:cubicBezTo>
                <a:cubicBezTo>
                  <a:pt x="690410" y="316543"/>
                  <a:pt x="685915" y="293735"/>
                  <a:pt x="682388" y="270808"/>
                </a:cubicBezTo>
                <a:cubicBezTo>
                  <a:pt x="676811" y="234557"/>
                  <a:pt x="681274" y="196095"/>
                  <a:pt x="668740" y="161626"/>
                </a:cubicBezTo>
                <a:cubicBezTo>
                  <a:pt x="662144" y="143487"/>
                  <a:pt x="643032" y="132533"/>
                  <a:pt x="627797" y="120683"/>
                </a:cubicBezTo>
                <a:cubicBezTo>
                  <a:pt x="601902" y="100542"/>
                  <a:pt x="545910" y="66091"/>
                  <a:pt x="545910" y="66091"/>
                </a:cubicBezTo>
                <a:cubicBezTo>
                  <a:pt x="391897" y="70904"/>
                  <a:pt x="196681" y="0"/>
                  <a:pt x="68239" y="107035"/>
                </a:cubicBezTo>
                <a:cubicBezTo>
                  <a:pt x="53412" y="119391"/>
                  <a:pt x="39651" y="133151"/>
                  <a:pt x="27295" y="147978"/>
                </a:cubicBezTo>
                <a:cubicBezTo>
                  <a:pt x="16794" y="160579"/>
                  <a:pt x="9098" y="175273"/>
                  <a:pt x="0" y="188921"/>
                </a:cubicBezTo>
                <a:cubicBezTo>
                  <a:pt x="9098" y="202569"/>
                  <a:pt x="14487" y="219618"/>
                  <a:pt x="27295" y="229865"/>
                </a:cubicBezTo>
                <a:cubicBezTo>
                  <a:pt x="38529" y="238852"/>
                  <a:pt x="58066" y="233340"/>
                  <a:pt x="68239" y="243512"/>
                </a:cubicBezTo>
                <a:cubicBezTo>
                  <a:pt x="91436" y="266709"/>
                  <a:pt x="91708" y="315025"/>
                  <a:pt x="122830" y="325399"/>
                </a:cubicBezTo>
                <a:lnTo>
                  <a:pt x="204716" y="352694"/>
                </a:lnTo>
                <a:cubicBezTo>
                  <a:pt x="218364" y="361793"/>
                  <a:pt x="236966" y="366081"/>
                  <a:pt x="245659" y="379990"/>
                </a:cubicBezTo>
                <a:cubicBezTo>
                  <a:pt x="260908" y="404389"/>
                  <a:pt x="263856" y="434581"/>
                  <a:pt x="272955" y="461877"/>
                </a:cubicBezTo>
                <a:lnTo>
                  <a:pt x="300251" y="543763"/>
                </a:lnTo>
                <a:cubicBezTo>
                  <a:pt x="307688" y="566073"/>
                  <a:pt x="318913" y="611725"/>
                  <a:pt x="341194" y="625650"/>
                </a:cubicBezTo>
                <a:cubicBezTo>
                  <a:pt x="365592" y="640899"/>
                  <a:pt x="395167" y="645967"/>
                  <a:pt x="423080" y="652945"/>
                </a:cubicBezTo>
                <a:cubicBezTo>
                  <a:pt x="491628" y="670082"/>
                  <a:pt x="459876" y="660661"/>
                  <a:pt x="518615" y="680241"/>
                </a:cubicBezTo>
                <a:cubicBezTo>
                  <a:pt x="527713" y="693889"/>
                  <a:pt x="541932" y="705271"/>
                  <a:pt x="545910" y="721184"/>
                </a:cubicBezTo>
                <a:cubicBezTo>
                  <a:pt x="555901" y="761149"/>
                  <a:pt x="537441" y="809259"/>
                  <a:pt x="559558" y="844014"/>
                </a:cubicBezTo>
                <a:cubicBezTo>
                  <a:pt x="568075" y="857398"/>
                  <a:pt x="672964" y="877266"/>
                  <a:pt x="696036" y="884957"/>
                </a:cubicBezTo>
                <a:cubicBezTo>
                  <a:pt x="700352" y="886396"/>
                  <a:pt x="693762" y="969118"/>
                  <a:pt x="696036" y="91225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148513" y="2211388"/>
            <a:ext cx="798512" cy="935037"/>
          </a:xfrm>
          <a:custGeom>
            <a:avLst/>
            <a:gdLst>
              <a:gd name="connsiteX0" fmla="*/ 138866 w 798145"/>
              <a:gd name="connsiteY0" fmla="*/ 13648 h 935189"/>
              <a:gd name="connsiteX1" fmla="*/ 193458 w 798145"/>
              <a:gd name="connsiteY1" fmla="*/ 109182 h 935189"/>
              <a:gd name="connsiteX2" fmla="*/ 220753 w 798145"/>
              <a:gd name="connsiteY2" fmla="*/ 150126 h 935189"/>
              <a:gd name="connsiteX3" fmla="*/ 261696 w 798145"/>
              <a:gd name="connsiteY3" fmla="*/ 163773 h 935189"/>
              <a:gd name="connsiteX4" fmla="*/ 302640 w 798145"/>
              <a:gd name="connsiteY4" fmla="*/ 191069 h 935189"/>
              <a:gd name="connsiteX5" fmla="*/ 398174 w 798145"/>
              <a:gd name="connsiteY5" fmla="*/ 232012 h 935189"/>
              <a:gd name="connsiteX6" fmla="*/ 425469 w 798145"/>
              <a:gd name="connsiteY6" fmla="*/ 382138 h 935189"/>
              <a:gd name="connsiteX7" fmla="*/ 452765 w 798145"/>
              <a:gd name="connsiteY7" fmla="*/ 464024 h 935189"/>
              <a:gd name="connsiteX8" fmla="*/ 507356 w 798145"/>
              <a:gd name="connsiteY8" fmla="*/ 477672 h 935189"/>
              <a:gd name="connsiteX9" fmla="*/ 589243 w 798145"/>
              <a:gd name="connsiteY9" fmla="*/ 504967 h 935189"/>
              <a:gd name="connsiteX10" fmla="*/ 630186 w 798145"/>
              <a:gd name="connsiteY10" fmla="*/ 532263 h 935189"/>
              <a:gd name="connsiteX11" fmla="*/ 684777 w 798145"/>
              <a:gd name="connsiteY11" fmla="*/ 545911 h 935189"/>
              <a:gd name="connsiteX12" fmla="*/ 698425 w 798145"/>
              <a:gd name="connsiteY12" fmla="*/ 641445 h 935189"/>
              <a:gd name="connsiteX13" fmla="*/ 766663 w 798145"/>
              <a:gd name="connsiteY13" fmla="*/ 709684 h 935189"/>
              <a:gd name="connsiteX14" fmla="*/ 793959 w 798145"/>
              <a:gd name="connsiteY14" fmla="*/ 750627 h 935189"/>
              <a:gd name="connsiteX15" fmla="*/ 725720 w 798145"/>
              <a:gd name="connsiteY15" fmla="*/ 914400 h 935189"/>
              <a:gd name="connsiteX16" fmla="*/ 684777 w 798145"/>
              <a:gd name="connsiteY16" fmla="*/ 928048 h 935189"/>
              <a:gd name="connsiteX17" fmla="*/ 616538 w 798145"/>
              <a:gd name="connsiteY17" fmla="*/ 873457 h 935189"/>
              <a:gd name="connsiteX18" fmla="*/ 575595 w 798145"/>
              <a:gd name="connsiteY18" fmla="*/ 846162 h 935189"/>
              <a:gd name="connsiteX19" fmla="*/ 452765 w 798145"/>
              <a:gd name="connsiteY19" fmla="*/ 736979 h 935189"/>
              <a:gd name="connsiteX20" fmla="*/ 411822 w 798145"/>
              <a:gd name="connsiteY20" fmla="*/ 723332 h 935189"/>
              <a:gd name="connsiteX21" fmla="*/ 329935 w 798145"/>
              <a:gd name="connsiteY21" fmla="*/ 682388 h 935189"/>
              <a:gd name="connsiteX22" fmla="*/ 248049 w 798145"/>
              <a:gd name="connsiteY22" fmla="*/ 614150 h 935189"/>
              <a:gd name="connsiteX23" fmla="*/ 207105 w 798145"/>
              <a:gd name="connsiteY23" fmla="*/ 586854 h 935189"/>
              <a:gd name="connsiteX24" fmla="*/ 138866 w 798145"/>
              <a:gd name="connsiteY24" fmla="*/ 518615 h 935189"/>
              <a:gd name="connsiteX25" fmla="*/ 111571 w 798145"/>
              <a:gd name="connsiteY25" fmla="*/ 477672 h 935189"/>
              <a:gd name="connsiteX26" fmla="*/ 29684 w 798145"/>
              <a:gd name="connsiteY26" fmla="*/ 395785 h 935189"/>
              <a:gd name="connsiteX27" fmla="*/ 2389 w 798145"/>
              <a:gd name="connsiteY27" fmla="*/ 313899 h 935189"/>
              <a:gd name="connsiteX28" fmla="*/ 29684 w 798145"/>
              <a:gd name="connsiteY28" fmla="*/ 109182 h 935189"/>
              <a:gd name="connsiteX29" fmla="*/ 56980 w 798145"/>
              <a:gd name="connsiteY29" fmla="*/ 68239 h 935189"/>
              <a:gd name="connsiteX30" fmla="*/ 97923 w 798145"/>
              <a:gd name="connsiteY30" fmla="*/ 27296 h 935189"/>
              <a:gd name="connsiteX31" fmla="*/ 138866 w 798145"/>
              <a:gd name="connsiteY31" fmla="*/ 13648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8145" h="935189">
                <a:moveTo>
                  <a:pt x="138866" y="13648"/>
                </a:moveTo>
                <a:cubicBezTo>
                  <a:pt x="154789" y="27296"/>
                  <a:pt x="174588" y="77731"/>
                  <a:pt x="193458" y="109182"/>
                </a:cubicBezTo>
                <a:cubicBezTo>
                  <a:pt x="201897" y="123247"/>
                  <a:pt x="207945" y="139879"/>
                  <a:pt x="220753" y="150126"/>
                </a:cubicBezTo>
                <a:cubicBezTo>
                  <a:pt x="231986" y="159113"/>
                  <a:pt x="248048" y="159224"/>
                  <a:pt x="261696" y="163773"/>
                </a:cubicBezTo>
                <a:cubicBezTo>
                  <a:pt x="275344" y="172872"/>
                  <a:pt x="287563" y="184608"/>
                  <a:pt x="302640" y="191069"/>
                </a:cubicBezTo>
                <a:cubicBezTo>
                  <a:pt x="426024" y="243948"/>
                  <a:pt x="295382" y="163485"/>
                  <a:pt x="398174" y="232012"/>
                </a:cubicBezTo>
                <a:cubicBezTo>
                  <a:pt x="435527" y="344072"/>
                  <a:pt x="379171" y="166082"/>
                  <a:pt x="425469" y="382138"/>
                </a:cubicBezTo>
                <a:cubicBezTo>
                  <a:pt x="431498" y="410271"/>
                  <a:pt x="424852" y="457046"/>
                  <a:pt x="452765" y="464024"/>
                </a:cubicBezTo>
                <a:cubicBezTo>
                  <a:pt x="470962" y="468573"/>
                  <a:pt x="489390" y="472282"/>
                  <a:pt x="507356" y="477672"/>
                </a:cubicBezTo>
                <a:cubicBezTo>
                  <a:pt x="534915" y="485940"/>
                  <a:pt x="589243" y="504967"/>
                  <a:pt x="589243" y="504967"/>
                </a:cubicBezTo>
                <a:cubicBezTo>
                  <a:pt x="602891" y="514066"/>
                  <a:pt x="615110" y="525802"/>
                  <a:pt x="630186" y="532263"/>
                </a:cubicBezTo>
                <a:cubicBezTo>
                  <a:pt x="647426" y="539652"/>
                  <a:pt x="674836" y="530005"/>
                  <a:pt x="684777" y="545911"/>
                </a:cubicBezTo>
                <a:cubicBezTo>
                  <a:pt x="701826" y="573189"/>
                  <a:pt x="689182" y="610634"/>
                  <a:pt x="698425" y="641445"/>
                </a:cubicBezTo>
                <a:cubicBezTo>
                  <a:pt x="709798" y="679355"/>
                  <a:pt x="737093" y="689970"/>
                  <a:pt x="766663" y="709684"/>
                </a:cubicBezTo>
                <a:cubicBezTo>
                  <a:pt x="775762" y="723332"/>
                  <a:pt x="792148" y="734325"/>
                  <a:pt x="793959" y="750627"/>
                </a:cubicBezTo>
                <a:cubicBezTo>
                  <a:pt x="798145" y="788300"/>
                  <a:pt x="768125" y="900265"/>
                  <a:pt x="725720" y="914400"/>
                </a:cubicBezTo>
                <a:lnTo>
                  <a:pt x="684777" y="928048"/>
                </a:lnTo>
                <a:cubicBezTo>
                  <a:pt x="605069" y="901478"/>
                  <a:pt x="678271" y="935189"/>
                  <a:pt x="616538" y="873457"/>
                </a:cubicBezTo>
                <a:cubicBezTo>
                  <a:pt x="604940" y="861859"/>
                  <a:pt x="587854" y="857059"/>
                  <a:pt x="575595" y="846162"/>
                </a:cubicBezTo>
                <a:cubicBezTo>
                  <a:pt x="529096" y="804830"/>
                  <a:pt x="505861" y="763527"/>
                  <a:pt x="452765" y="736979"/>
                </a:cubicBezTo>
                <a:cubicBezTo>
                  <a:pt x="439898" y="730545"/>
                  <a:pt x="425470" y="727881"/>
                  <a:pt x="411822" y="723332"/>
                </a:cubicBezTo>
                <a:cubicBezTo>
                  <a:pt x="294485" y="645108"/>
                  <a:pt x="442940" y="738891"/>
                  <a:pt x="329935" y="682388"/>
                </a:cubicBezTo>
                <a:cubicBezTo>
                  <a:pt x="279107" y="656974"/>
                  <a:pt x="293325" y="651880"/>
                  <a:pt x="248049" y="614150"/>
                </a:cubicBezTo>
                <a:cubicBezTo>
                  <a:pt x="235448" y="603649"/>
                  <a:pt x="220753" y="595953"/>
                  <a:pt x="207105" y="586854"/>
                </a:cubicBezTo>
                <a:cubicBezTo>
                  <a:pt x="134319" y="477674"/>
                  <a:pt x="229851" y="609600"/>
                  <a:pt x="138866" y="518615"/>
                </a:cubicBezTo>
                <a:cubicBezTo>
                  <a:pt x="127268" y="507017"/>
                  <a:pt x="122468" y="489931"/>
                  <a:pt x="111571" y="477672"/>
                </a:cubicBezTo>
                <a:cubicBezTo>
                  <a:pt x="85925" y="448821"/>
                  <a:pt x="29684" y="395785"/>
                  <a:pt x="29684" y="395785"/>
                </a:cubicBezTo>
                <a:cubicBezTo>
                  <a:pt x="20586" y="368490"/>
                  <a:pt x="0" y="342571"/>
                  <a:pt x="2389" y="313899"/>
                </a:cubicBezTo>
                <a:cubicBezTo>
                  <a:pt x="5437" y="277328"/>
                  <a:pt x="1813" y="164925"/>
                  <a:pt x="29684" y="109182"/>
                </a:cubicBezTo>
                <a:cubicBezTo>
                  <a:pt x="37019" y="94511"/>
                  <a:pt x="46479" y="80840"/>
                  <a:pt x="56980" y="68239"/>
                </a:cubicBezTo>
                <a:cubicBezTo>
                  <a:pt x="69336" y="53412"/>
                  <a:pt x="80660" y="35928"/>
                  <a:pt x="97923" y="27296"/>
                </a:cubicBezTo>
                <a:cubicBezTo>
                  <a:pt x="110130" y="21193"/>
                  <a:pt x="122944" y="0"/>
                  <a:pt x="138866" y="1364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751763" y="3179763"/>
            <a:ext cx="685800" cy="549275"/>
          </a:xfrm>
          <a:custGeom>
            <a:avLst/>
            <a:gdLst>
              <a:gd name="connsiteX0" fmla="*/ 559559 w 685311"/>
              <a:gd name="connsiteY0" fmla="*/ 54591 h 549649"/>
              <a:gd name="connsiteX1" fmla="*/ 409433 w 685311"/>
              <a:gd name="connsiteY1" fmla="*/ 0 h 549649"/>
              <a:gd name="connsiteX2" fmla="*/ 286603 w 685311"/>
              <a:gd name="connsiteY2" fmla="*/ 13648 h 549649"/>
              <a:gd name="connsiteX3" fmla="*/ 245660 w 685311"/>
              <a:gd name="connsiteY3" fmla="*/ 27296 h 549649"/>
              <a:gd name="connsiteX4" fmla="*/ 204717 w 685311"/>
              <a:gd name="connsiteY4" fmla="*/ 54591 h 549649"/>
              <a:gd name="connsiteX5" fmla="*/ 95535 w 685311"/>
              <a:gd name="connsiteY5" fmla="*/ 68239 h 549649"/>
              <a:gd name="connsiteX6" fmla="*/ 54591 w 685311"/>
              <a:gd name="connsiteY6" fmla="*/ 95535 h 549649"/>
              <a:gd name="connsiteX7" fmla="*/ 13648 w 685311"/>
              <a:gd name="connsiteY7" fmla="*/ 177421 h 549649"/>
              <a:gd name="connsiteX8" fmla="*/ 0 w 685311"/>
              <a:gd name="connsiteY8" fmla="*/ 286603 h 549649"/>
              <a:gd name="connsiteX9" fmla="*/ 13648 w 685311"/>
              <a:gd name="connsiteY9" fmla="*/ 395785 h 549649"/>
              <a:gd name="connsiteX10" fmla="*/ 40944 w 685311"/>
              <a:gd name="connsiteY10" fmla="*/ 436729 h 549649"/>
              <a:gd name="connsiteX11" fmla="*/ 354842 w 685311"/>
              <a:gd name="connsiteY11" fmla="*/ 477672 h 549649"/>
              <a:gd name="connsiteX12" fmla="*/ 436729 w 685311"/>
              <a:gd name="connsiteY12" fmla="*/ 518615 h 549649"/>
              <a:gd name="connsiteX13" fmla="*/ 477672 w 685311"/>
              <a:gd name="connsiteY13" fmla="*/ 532263 h 549649"/>
              <a:gd name="connsiteX14" fmla="*/ 573206 w 685311"/>
              <a:gd name="connsiteY14" fmla="*/ 518615 h 549649"/>
              <a:gd name="connsiteX15" fmla="*/ 545911 w 685311"/>
              <a:gd name="connsiteY15" fmla="*/ 177421 h 549649"/>
              <a:gd name="connsiteX16" fmla="*/ 559559 w 685311"/>
              <a:gd name="connsiteY16" fmla="*/ 54591 h 54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311" h="549649">
                <a:moveTo>
                  <a:pt x="559559" y="54591"/>
                </a:moveTo>
                <a:cubicBezTo>
                  <a:pt x="536813" y="25021"/>
                  <a:pt x="446182" y="0"/>
                  <a:pt x="409433" y="0"/>
                </a:cubicBezTo>
                <a:cubicBezTo>
                  <a:pt x="368238" y="0"/>
                  <a:pt x="327546" y="9099"/>
                  <a:pt x="286603" y="13648"/>
                </a:cubicBezTo>
                <a:cubicBezTo>
                  <a:pt x="272955" y="18197"/>
                  <a:pt x="258527" y="20862"/>
                  <a:pt x="245660" y="27296"/>
                </a:cubicBezTo>
                <a:cubicBezTo>
                  <a:pt x="230989" y="34631"/>
                  <a:pt x="220541" y="50275"/>
                  <a:pt x="204717" y="54591"/>
                </a:cubicBezTo>
                <a:cubicBezTo>
                  <a:pt x="169332" y="64241"/>
                  <a:pt x="131929" y="63690"/>
                  <a:pt x="95535" y="68239"/>
                </a:cubicBezTo>
                <a:cubicBezTo>
                  <a:pt x="81887" y="77338"/>
                  <a:pt x="66190" y="83936"/>
                  <a:pt x="54591" y="95535"/>
                </a:cubicBezTo>
                <a:cubicBezTo>
                  <a:pt x="28136" y="121990"/>
                  <a:pt x="24748" y="144122"/>
                  <a:pt x="13648" y="177421"/>
                </a:cubicBezTo>
                <a:cubicBezTo>
                  <a:pt x="9099" y="213815"/>
                  <a:pt x="0" y="249926"/>
                  <a:pt x="0" y="286603"/>
                </a:cubicBezTo>
                <a:cubicBezTo>
                  <a:pt x="0" y="323280"/>
                  <a:pt x="3997" y="360400"/>
                  <a:pt x="13648" y="395785"/>
                </a:cubicBezTo>
                <a:cubicBezTo>
                  <a:pt x="17964" y="411610"/>
                  <a:pt x="29345" y="425130"/>
                  <a:pt x="40944" y="436729"/>
                </a:cubicBezTo>
                <a:cubicBezTo>
                  <a:pt x="116723" y="512508"/>
                  <a:pt x="293014" y="474581"/>
                  <a:pt x="354842" y="477672"/>
                </a:cubicBezTo>
                <a:cubicBezTo>
                  <a:pt x="457753" y="511976"/>
                  <a:pt x="330902" y="465702"/>
                  <a:pt x="436729" y="518615"/>
                </a:cubicBezTo>
                <a:cubicBezTo>
                  <a:pt x="449596" y="525049"/>
                  <a:pt x="464024" y="527714"/>
                  <a:pt x="477672" y="532263"/>
                </a:cubicBezTo>
                <a:cubicBezTo>
                  <a:pt x="509517" y="527714"/>
                  <a:pt x="564742" y="549649"/>
                  <a:pt x="573206" y="518615"/>
                </a:cubicBezTo>
                <a:cubicBezTo>
                  <a:pt x="685311" y="107564"/>
                  <a:pt x="557919" y="345531"/>
                  <a:pt x="545911" y="177421"/>
                </a:cubicBezTo>
                <a:cubicBezTo>
                  <a:pt x="542670" y="132044"/>
                  <a:pt x="582305" y="84161"/>
                  <a:pt x="559559" y="54591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632575" y="6151563"/>
            <a:ext cx="508000" cy="366712"/>
          </a:xfrm>
          <a:custGeom>
            <a:avLst/>
            <a:gdLst>
              <a:gd name="connsiteX0" fmla="*/ 300251 w 507283"/>
              <a:gd name="connsiteY0" fmla="*/ 17433 h 366906"/>
              <a:gd name="connsiteX1" fmla="*/ 177421 w 507283"/>
              <a:gd name="connsiteY1" fmla="*/ 31081 h 366906"/>
              <a:gd name="connsiteX2" fmla="*/ 150125 w 507283"/>
              <a:gd name="connsiteY2" fmla="*/ 72024 h 366906"/>
              <a:gd name="connsiteX3" fmla="*/ 95534 w 507283"/>
              <a:gd name="connsiteY3" fmla="*/ 85672 h 366906"/>
              <a:gd name="connsiteX4" fmla="*/ 13648 w 507283"/>
              <a:gd name="connsiteY4" fmla="*/ 153911 h 366906"/>
              <a:gd name="connsiteX5" fmla="*/ 0 w 507283"/>
              <a:gd name="connsiteY5" fmla="*/ 208502 h 366906"/>
              <a:gd name="connsiteX6" fmla="*/ 40943 w 507283"/>
              <a:gd name="connsiteY6" fmla="*/ 235797 h 366906"/>
              <a:gd name="connsiteX7" fmla="*/ 54591 w 507283"/>
              <a:gd name="connsiteY7" fmla="*/ 290388 h 366906"/>
              <a:gd name="connsiteX8" fmla="*/ 191069 w 507283"/>
              <a:gd name="connsiteY8" fmla="*/ 331332 h 366906"/>
              <a:gd name="connsiteX9" fmla="*/ 286603 w 507283"/>
              <a:gd name="connsiteY9" fmla="*/ 344979 h 366906"/>
              <a:gd name="connsiteX10" fmla="*/ 368489 w 507283"/>
              <a:gd name="connsiteY10" fmla="*/ 317684 h 366906"/>
              <a:gd name="connsiteX11" fmla="*/ 464024 w 507283"/>
              <a:gd name="connsiteY11" fmla="*/ 317684 h 366906"/>
              <a:gd name="connsiteX12" fmla="*/ 477672 w 507283"/>
              <a:gd name="connsiteY12" fmla="*/ 276741 h 366906"/>
              <a:gd name="connsiteX13" fmla="*/ 436728 w 507283"/>
              <a:gd name="connsiteY13" fmla="*/ 194854 h 366906"/>
              <a:gd name="connsiteX14" fmla="*/ 368489 w 507283"/>
              <a:gd name="connsiteY14" fmla="*/ 72024 h 366906"/>
              <a:gd name="connsiteX15" fmla="*/ 327546 w 507283"/>
              <a:gd name="connsiteY15" fmla="*/ 44729 h 366906"/>
              <a:gd name="connsiteX16" fmla="*/ 300251 w 507283"/>
              <a:gd name="connsiteY16" fmla="*/ 17433 h 3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7283" h="366906">
                <a:moveTo>
                  <a:pt x="300251" y="17433"/>
                </a:moveTo>
                <a:cubicBezTo>
                  <a:pt x="275230" y="15158"/>
                  <a:pt x="216136" y="17003"/>
                  <a:pt x="177421" y="31081"/>
                </a:cubicBezTo>
                <a:cubicBezTo>
                  <a:pt x="162006" y="36686"/>
                  <a:pt x="163773" y="62926"/>
                  <a:pt x="150125" y="72024"/>
                </a:cubicBezTo>
                <a:cubicBezTo>
                  <a:pt x="134518" y="82429"/>
                  <a:pt x="113731" y="81123"/>
                  <a:pt x="95534" y="85672"/>
                </a:cubicBezTo>
                <a:cubicBezTo>
                  <a:pt x="69442" y="103066"/>
                  <a:pt x="29816" y="125617"/>
                  <a:pt x="13648" y="153911"/>
                </a:cubicBezTo>
                <a:cubicBezTo>
                  <a:pt x="4342" y="170197"/>
                  <a:pt x="4549" y="190305"/>
                  <a:pt x="0" y="208502"/>
                </a:cubicBezTo>
                <a:cubicBezTo>
                  <a:pt x="13648" y="217600"/>
                  <a:pt x="31845" y="222149"/>
                  <a:pt x="40943" y="235797"/>
                </a:cubicBezTo>
                <a:cubicBezTo>
                  <a:pt x="51348" y="251404"/>
                  <a:pt x="40350" y="278181"/>
                  <a:pt x="54591" y="290388"/>
                </a:cubicBezTo>
                <a:cubicBezTo>
                  <a:pt x="68273" y="302115"/>
                  <a:pt x="164629" y="324722"/>
                  <a:pt x="191069" y="331332"/>
                </a:cubicBezTo>
                <a:cubicBezTo>
                  <a:pt x="244430" y="366906"/>
                  <a:pt x="219746" y="365036"/>
                  <a:pt x="286603" y="344979"/>
                </a:cubicBezTo>
                <a:cubicBezTo>
                  <a:pt x="314161" y="336712"/>
                  <a:pt x="368489" y="317684"/>
                  <a:pt x="368489" y="317684"/>
                </a:cubicBezTo>
                <a:cubicBezTo>
                  <a:pt x="396192" y="324610"/>
                  <a:pt x="436613" y="345095"/>
                  <a:pt x="464024" y="317684"/>
                </a:cubicBezTo>
                <a:cubicBezTo>
                  <a:pt x="474196" y="307512"/>
                  <a:pt x="473123" y="290389"/>
                  <a:pt x="477672" y="276741"/>
                </a:cubicBezTo>
                <a:cubicBezTo>
                  <a:pt x="427895" y="127411"/>
                  <a:pt x="507283" y="353602"/>
                  <a:pt x="436728" y="194854"/>
                </a:cubicBezTo>
                <a:cubicBezTo>
                  <a:pt x="396395" y="104104"/>
                  <a:pt x="434430" y="126974"/>
                  <a:pt x="368489" y="72024"/>
                </a:cubicBezTo>
                <a:cubicBezTo>
                  <a:pt x="355888" y="61524"/>
                  <a:pt x="341194" y="53827"/>
                  <a:pt x="327546" y="44729"/>
                </a:cubicBezTo>
                <a:cubicBezTo>
                  <a:pt x="297728" y="0"/>
                  <a:pt x="325272" y="19708"/>
                  <a:pt x="300251" y="1743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791450" y="4791075"/>
            <a:ext cx="520700" cy="615950"/>
          </a:xfrm>
          <a:custGeom>
            <a:avLst/>
            <a:gdLst>
              <a:gd name="connsiteX0" fmla="*/ 397791 w 520621"/>
              <a:gd name="connsiteY0" fmla="*/ 27296 h 617302"/>
              <a:gd name="connsiteX1" fmla="*/ 302256 w 520621"/>
              <a:gd name="connsiteY1" fmla="*/ 13648 h 617302"/>
              <a:gd name="connsiteX2" fmla="*/ 261313 w 520621"/>
              <a:gd name="connsiteY2" fmla="*/ 0 h 617302"/>
              <a:gd name="connsiteX3" fmla="*/ 165779 w 520621"/>
              <a:gd name="connsiteY3" fmla="*/ 27296 h 617302"/>
              <a:gd name="connsiteX4" fmla="*/ 124835 w 520621"/>
              <a:gd name="connsiteY4" fmla="*/ 68239 h 617302"/>
              <a:gd name="connsiteX5" fmla="*/ 111188 w 520621"/>
              <a:gd name="connsiteY5" fmla="*/ 109182 h 617302"/>
              <a:gd name="connsiteX6" fmla="*/ 70244 w 520621"/>
              <a:gd name="connsiteY6" fmla="*/ 136478 h 617302"/>
              <a:gd name="connsiteX7" fmla="*/ 29301 w 520621"/>
              <a:gd name="connsiteY7" fmla="*/ 177421 h 617302"/>
              <a:gd name="connsiteX8" fmla="*/ 29301 w 520621"/>
              <a:gd name="connsiteY8" fmla="*/ 382137 h 617302"/>
              <a:gd name="connsiteX9" fmla="*/ 42949 w 520621"/>
              <a:gd name="connsiteY9" fmla="*/ 423081 h 617302"/>
              <a:gd name="connsiteX10" fmla="*/ 83892 w 520621"/>
              <a:gd name="connsiteY10" fmla="*/ 450376 h 617302"/>
              <a:gd name="connsiteX11" fmla="*/ 111188 w 520621"/>
              <a:gd name="connsiteY11" fmla="*/ 491320 h 617302"/>
              <a:gd name="connsiteX12" fmla="*/ 152131 w 520621"/>
              <a:gd name="connsiteY12" fmla="*/ 518615 h 617302"/>
              <a:gd name="connsiteX13" fmla="*/ 302256 w 520621"/>
              <a:gd name="connsiteY13" fmla="*/ 559558 h 617302"/>
              <a:gd name="connsiteX14" fmla="*/ 343200 w 520621"/>
              <a:gd name="connsiteY14" fmla="*/ 586854 h 617302"/>
              <a:gd name="connsiteX15" fmla="*/ 520621 w 520621"/>
              <a:gd name="connsiteY15" fmla="*/ 586854 h 617302"/>
              <a:gd name="connsiteX16" fmla="*/ 506973 w 520621"/>
              <a:gd name="connsiteY16" fmla="*/ 504967 h 617302"/>
              <a:gd name="connsiteX17" fmla="*/ 493325 w 520621"/>
              <a:gd name="connsiteY17" fmla="*/ 95535 h 617302"/>
              <a:gd name="connsiteX18" fmla="*/ 466030 w 520621"/>
              <a:gd name="connsiteY18" fmla="*/ 54591 h 617302"/>
              <a:gd name="connsiteX19" fmla="*/ 384143 w 520621"/>
              <a:gd name="connsiteY19" fmla="*/ 13648 h 617302"/>
              <a:gd name="connsiteX20" fmla="*/ 397791 w 520621"/>
              <a:gd name="connsiteY20" fmla="*/ 27296 h 61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0621" h="617302">
                <a:moveTo>
                  <a:pt x="397791" y="27296"/>
                </a:moveTo>
                <a:cubicBezTo>
                  <a:pt x="384143" y="27296"/>
                  <a:pt x="333800" y="19957"/>
                  <a:pt x="302256" y="13648"/>
                </a:cubicBezTo>
                <a:cubicBezTo>
                  <a:pt x="288149" y="10827"/>
                  <a:pt x="275699" y="0"/>
                  <a:pt x="261313" y="0"/>
                </a:cubicBezTo>
                <a:cubicBezTo>
                  <a:pt x="244176" y="0"/>
                  <a:pt x="185087" y="20860"/>
                  <a:pt x="165779" y="27296"/>
                </a:cubicBezTo>
                <a:cubicBezTo>
                  <a:pt x="152131" y="40944"/>
                  <a:pt x="135541" y="52180"/>
                  <a:pt x="124835" y="68239"/>
                </a:cubicBezTo>
                <a:cubicBezTo>
                  <a:pt x="116855" y="80209"/>
                  <a:pt x="120175" y="97949"/>
                  <a:pt x="111188" y="109182"/>
                </a:cubicBezTo>
                <a:cubicBezTo>
                  <a:pt x="100941" y="121990"/>
                  <a:pt x="82845" y="125977"/>
                  <a:pt x="70244" y="136478"/>
                </a:cubicBezTo>
                <a:cubicBezTo>
                  <a:pt x="55417" y="148834"/>
                  <a:pt x="42949" y="163773"/>
                  <a:pt x="29301" y="177421"/>
                </a:cubicBezTo>
                <a:cubicBezTo>
                  <a:pt x="0" y="265322"/>
                  <a:pt x="8097" y="223111"/>
                  <a:pt x="29301" y="382137"/>
                </a:cubicBezTo>
                <a:cubicBezTo>
                  <a:pt x="31202" y="396397"/>
                  <a:pt x="33962" y="411847"/>
                  <a:pt x="42949" y="423081"/>
                </a:cubicBezTo>
                <a:cubicBezTo>
                  <a:pt x="53195" y="435889"/>
                  <a:pt x="70244" y="441278"/>
                  <a:pt x="83892" y="450376"/>
                </a:cubicBezTo>
                <a:cubicBezTo>
                  <a:pt x="92991" y="464024"/>
                  <a:pt x="99589" y="479721"/>
                  <a:pt x="111188" y="491320"/>
                </a:cubicBezTo>
                <a:cubicBezTo>
                  <a:pt x="122786" y="502918"/>
                  <a:pt x="137142" y="511953"/>
                  <a:pt x="152131" y="518615"/>
                </a:cubicBezTo>
                <a:cubicBezTo>
                  <a:pt x="208804" y="543803"/>
                  <a:pt x="243874" y="547882"/>
                  <a:pt x="302256" y="559558"/>
                </a:cubicBezTo>
                <a:cubicBezTo>
                  <a:pt x="315904" y="568657"/>
                  <a:pt x="328529" y="579518"/>
                  <a:pt x="343200" y="586854"/>
                </a:cubicBezTo>
                <a:cubicBezTo>
                  <a:pt x="404096" y="617302"/>
                  <a:pt x="444261" y="594490"/>
                  <a:pt x="520621" y="586854"/>
                </a:cubicBezTo>
                <a:cubicBezTo>
                  <a:pt x="516072" y="559558"/>
                  <a:pt x="508508" y="532597"/>
                  <a:pt x="506973" y="504967"/>
                </a:cubicBezTo>
                <a:cubicBezTo>
                  <a:pt x="499398" y="368624"/>
                  <a:pt x="505688" y="231527"/>
                  <a:pt x="493325" y="95535"/>
                </a:cubicBezTo>
                <a:cubicBezTo>
                  <a:pt x="491840" y="79200"/>
                  <a:pt x="477628" y="66189"/>
                  <a:pt x="466030" y="54591"/>
                </a:cubicBezTo>
                <a:cubicBezTo>
                  <a:pt x="435357" y="23918"/>
                  <a:pt x="421141" y="28447"/>
                  <a:pt x="384143" y="13648"/>
                </a:cubicBezTo>
                <a:cubicBezTo>
                  <a:pt x="374698" y="9870"/>
                  <a:pt x="411439" y="27296"/>
                  <a:pt x="397791" y="27296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164388" y="5360988"/>
            <a:ext cx="442912" cy="476250"/>
          </a:xfrm>
          <a:custGeom>
            <a:avLst/>
            <a:gdLst>
              <a:gd name="connsiteX0" fmla="*/ 368489 w 442541"/>
              <a:gd name="connsiteY0" fmla="*/ 111597 h 475492"/>
              <a:gd name="connsiteX1" fmla="*/ 272955 w 442541"/>
              <a:gd name="connsiteY1" fmla="*/ 70654 h 475492"/>
              <a:gd name="connsiteX2" fmla="*/ 191068 w 442541"/>
              <a:gd name="connsiteY2" fmla="*/ 16063 h 475492"/>
              <a:gd name="connsiteX3" fmla="*/ 13647 w 442541"/>
              <a:gd name="connsiteY3" fmla="*/ 70654 h 475492"/>
              <a:gd name="connsiteX4" fmla="*/ 0 w 442541"/>
              <a:gd name="connsiteY4" fmla="*/ 111597 h 475492"/>
              <a:gd name="connsiteX5" fmla="*/ 13647 w 442541"/>
              <a:gd name="connsiteY5" fmla="*/ 357257 h 475492"/>
              <a:gd name="connsiteX6" fmla="*/ 40943 w 442541"/>
              <a:gd name="connsiteY6" fmla="*/ 398200 h 475492"/>
              <a:gd name="connsiteX7" fmla="*/ 81886 w 442541"/>
              <a:gd name="connsiteY7" fmla="*/ 425496 h 475492"/>
              <a:gd name="connsiteX8" fmla="*/ 286603 w 442541"/>
              <a:gd name="connsiteY8" fmla="*/ 452791 h 475492"/>
              <a:gd name="connsiteX9" fmla="*/ 409432 w 442541"/>
              <a:gd name="connsiteY9" fmla="*/ 439144 h 475492"/>
              <a:gd name="connsiteX10" fmla="*/ 382137 w 442541"/>
              <a:gd name="connsiteY10" fmla="*/ 207132 h 475492"/>
              <a:gd name="connsiteX11" fmla="*/ 368489 w 442541"/>
              <a:gd name="connsiteY11" fmla="*/ 111597 h 4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541" h="475492">
                <a:moveTo>
                  <a:pt x="368489" y="111597"/>
                </a:moveTo>
                <a:cubicBezTo>
                  <a:pt x="350292" y="88851"/>
                  <a:pt x="303460" y="87080"/>
                  <a:pt x="272955" y="70654"/>
                </a:cubicBezTo>
                <a:cubicBezTo>
                  <a:pt x="244071" y="55101"/>
                  <a:pt x="191068" y="16063"/>
                  <a:pt x="191068" y="16063"/>
                </a:cubicBezTo>
                <a:cubicBezTo>
                  <a:pt x="97376" y="25432"/>
                  <a:pt x="60750" y="0"/>
                  <a:pt x="13647" y="70654"/>
                </a:cubicBezTo>
                <a:cubicBezTo>
                  <a:pt x="5667" y="82624"/>
                  <a:pt x="4549" y="97949"/>
                  <a:pt x="0" y="111597"/>
                </a:cubicBezTo>
                <a:cubicBezTo>
                  <a:pt x="4549" y="193484"/>
                  <a:pt x="2049" y="276068"/>
                  <a:pt x="13647" y="357257"/>
                </a:cubicBezTo>
                <a:cubicBezTo>
                  <a:pt x="15967" y="373495"/>
                  <a:pt x="29345" y="386602"/>
                  <a:pt x="40943" y="398200"/>
                </a:cubicBezTo>
                <a:cubicBezTo>
                  <a:pt x="52541" y="409798"/>
                  <a:pt x="67215" y="418160"/>
                  <a:pt x="81886" y="425496"/>
                </a:cubicBezTo>
                <a:cubicBezTo>
                  <a:pt x="137634" y="453371"/>
                  <a:pt x="250011" y="449742"/>
                  <a:pt x="286603" y="452791"/>
                </a:cubicBezTo>
                <a:cubicBezTo>
                  <a:pt x="327546" y="448242"/>
                  <a:pt x="390046" y="475492"/>
                  <a:pt x="409432" y="439144"/>
                </a:cubicBezTo>
                <a:cubicBezTo>
                  <a:pt x="442541" y="377065"/>
                  <a:pt x="405212" y="276356"/>
                  <a:pt x="382137" y="207132"/>
                </a:cubicBezTo>
                <a:cubicBezTo>
                  <a:pt x="367925" y="93435"/>
                  <a:pt x="386686" y="134343"/>
                  <a:pt x="368489" y="111597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888163" y="5880100"/>
            <a:ext cx="809625" cy="547688"/>
          </a:xfrm>
          <a:custGeom>
            <a:avLst/>
            <a:gdLst>
              <a:gd name="connsiteX0" fmla="*/ 113251 w 809287"/>
              <a:gd name="connsiteY0" fmla="*/ 15892 h 548500"/>
              <a:gd name="connsiteX1" fmla="*/ 509037 w 809287"/>
              <a:gd name="connsiteY1" fmla="*/ 29540 h 548500"/>
              <a:gd name="connsiteX2" fmla="*/ 631866 w 809287"/>
              <a:gd name="connsiteY2" fmla="*/ 56835 h 548500"/>
              <a:gd name="connsiteX3" fmla="*/ 727401 w 809287"/>
              <a:gd name="connsiteY3" fmla="*/ 152369 h 548500"/>
              <a:gd name="connsiteX4" fmla="*/ 754696 w 809287"/>
              <a:gd name="connsiteY4" fmla="*/ 343438 h 548500"/>
              <a:gd name="connsiteX5" fmla="*/ 809287 w 809287"/>
              <a:gd name="connsiteY5" fmla="*/ 425325 h 548500"/>
              <a:gd name="connsiteX6" fmla="*/ 795640 w 809287"/>
              <a:gd name="connsiteY6" fmla="*/ 507211 h 548500"/>
              <a:gd name="connsiteX7" fmla="*/ 645514 w 809287"/>
              <a:gd name="connsiteY7" fmla="*/ 548155 h 548500"/>
              <a:gd name="connsiteX8" fmla="*/ 468093 w 809287"/>
              <a:gd name="connsiteY8" fmla="*/ 534507 h 548500"/>
              <a:gd name="connsiteX9" fmla="*/ 304320 w 809287"/>
              <a:gd name="connsiteY9" fmla="*/ 507211 h 548500"/>
              <a:gd name="connsiteX10" fmla="*/ 222434 w 809287"/>
              <a:gd name="connsiteY10" fmla="*/ 425325 h 548500"/>
              <a:gd name="connsiteX11" fmla="*/ 154195 w 809287"/>
              <a:gd name="connsiteY11" fmla="*/ 357086 h 548500"/>
              <a:gd name="connsiteX12" fmla="*/ 58660 w 809287"/>
              <a:gd name="connsiteY12" fmla="*/ 247904 h 548500"/>
              <a:gd name="connsiteX13" fmla="*/ 4069 w 809287"/>
              <a:gd name="connsiteY13" fmla="*/ 166017 h 548500"/>
              <a:gd name="connsiteX14" fmla="*/ 45013 w 809287"/>
              <a:gd name="connsiteY14" fmla="*/ 15892 h 548500"/>
              <a:gd name="connsiteX15" fmla="*/ 85956 w 809287"/>
              <a:gd name="connsiteY15" fmla="*/ 2244 h 548500"/>
              <a:gd name="connsiteX16" fmla="*/ 113251 w 809287"/>
              <a:gd name="connsiteY16" fmla="*/ 15892 h 54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287" h="548500">
                <a:moveTo>
                  <a:pt x="113251" y="15892"/>
                </a:moveTo>
                <a:cubicBezTo>
                  <a:pt x="183765" y="20441"/>
                  <a:pt x="377258" y="21788"/>
                  <a:pt x="509037" y="29540"/>
                </a:cubicBezTo>
                <a:cubicBezTo>
                  <a:pt x="531700" y="30873"/>
                  <a:pt x="606497" y="50493"/>
                  <a:pt x="631866" y="56835"/>
                </a:cubicBezTo>
                <a:cubicBezTo>
                  <a:pt x="725723" y="119406"/>
                  <a:pt x="703379" y="80304"/>
                  <a:pt x="727401" y="152369"/>
                </a:cubicBezTo>
                <a:cubicBezTo>
                  <a:pt x="728893" y="168783"/>
                  <a:pt x="729013" y="297208"/>
                  <a:pt x="754696" y="343438"/>
                </a:cubicBezTo>
                <a:cubicBezTo>
                  <a:pt x="770627" y="372115"/>
                  <a:pt x="809287" y="425325"/>
                  <a:pt x="809287" y="425325"/>
                </a:cubicBezTo>
                <a:cubicBezTo>
                  <a:pt x="804738" y="452620"/>
                  <a:pt x="808015" y="482461"/>
                  <a:pt x="795640" y="507211"/>
                </a:cubicBezTo>
                <a:cubicBezTo>
                  <a:pt x="774996" y="548500"/>
                  <a:pt x="657344" y="546676"/>
                  <a:pt x="645514" y="548155"/>
                </a:cubicBezTo>
                <a:lnTo>
                  <a:pt x="468093" y="534507"/>
                </a:lnTo>
                <a:cubicBezTo>
                  <a:pt x="342392" y="523079"/>
                  <a:pt x="380354" y="532556"/>
                  <a:pt x="304320" y="507211"/>
                </a:cubicBezTo>
                <a:cubicBezTo>
                  <a:pt x="277025" y="479916"/>
                  <a:pt x="243846" y="457443"/>
                  <a:pt x="222434" y="425325"/>
                </a:cubicBezTo>
                <a:cubicBezTo>
                  <a:pt x="186040" y="370733"/>
                  <a:pt x="208786" y="393480"/>
                  <a:pt x="154195" y="357086"/>
                </a:cubicBezTo>
                <a:cubicBezTo>
                  <a:pt x="90505" y="261551"/>
                  <a:pt x="126900" y="293396"/>
                  <a:pt x="58660" y="247904"/>
                </a:cubicBezTo>
                <a:cubicBezTo>
                  <a:pt x="40463" y="220608"/>
                  <a:pt x="0" y="198569"/>
                  <a:pt x="4069" y="166017"/>
                </a:cubicBezTo>
                <a:cubicBezTo>
                  <a:pt x="9395" y="123411"/>
                  <a:pt x="2003" y="50300"/>
                  <a:pt x="45013" y="15892"/>
                </a:cubicBezTo>
                <a:cubicBezTo>
                  <a:pt x="56247" y="6905"/>
                  <a:pt x="71766" y="4609"/>
                  <a:pt x="85956" y="2244"/>
                </a:cubicBezTo>
                <a:cubicBezTo>
                  <a:pt x="99418" y="0"/>
                  <a:pt x="42738" y="11343"/>
                  <a:pt x="113251" y="1589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8" name="TextBox 15"/>
          <p:cNvSpPr txBox="1">
            <a:spLocks noChangeArrowheads="1"/>
          </p:cNvSpPr>
          <p:nvPr/>
        </p:nvSpPr>
        <p:spPr bwMode="auto">
          <a:xfrm>
            <a:off x="4495800" y="4800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Finney I, II &amp; III</a:t>
            </a:r>
          </a:p>
        </p:txBody>
      </p:sp>
      <p:sp>
        <p:nvSpPr>
          <p:cNvPr id="24589" name="TextBox 16"/>
          <p:cNvSpPr txBox="1">
            <a:spLocks noChangeArrowheads="1"/>
          </p:cNvSpPr>
          <p:nvPr/>
        </p:nvSpPr>
        <p:spPr bwMode="auto">
          <a:xfrm>
            <a:off x="6172200" y="25908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Diobsud</a:t>
            </a:r>
          </a:p>
        </p:txBody>
      </p:sp>
      <p:sp>
        <p:nvSpPr>
          <p:cNvPr id="24590" name="TextBox 17"/>
          <p:cNvSpPr txBox="1">
            <a:spLocks noChangeArrowheads="1"/>
          </p:cNvSpPr>
          <p:nvPr/>
        </p:nvSpPr>
        <p:spPr bwMode="auto">
          <a:xfrm>
            <a:off x="7162800" y="16764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Bacon</a:t>
            </a:r>
          </a:p>
        </p:txBody>
      </p:sp>
      <p:sp>
        <p:nvSpPr>
          <p:cNvPr id="24591" name="TextBox 18"/>
          <p:cNvSpPr txBox="1">
            <a:spLocks noChangeArrowheads="1"/>
          </p:cNvSpPr>
          <p:nvPr/>
        </p:nvSpPr>
        <p:spPr bwMode="auto">
          <a:xfrm>
            <a:off x="7315200" y="37338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Cascade</a:t>
            </a:r>
          </a:p>
        </p:txBody>
      </p:sp>
      <p:sp>
        <p:nvSpPr>
          <p:cNvPr id="24592" name="TextBox 19"/>
          <p:cNvSpPr txBox="1">
            <a:spLocks noChangeArrowheads="1"/>
          </p:cNvSpPr>
          <p:nvPr/>
        </p:nvSpPr>
        <p:spPr bwMode="auto">
          <a:xfrm>
            <a:off x="5410200" y="60960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Goodman</a:t>
            </a:r>
          </a:p>
        </p:txBody>
      </p:sp>
      <p:sp>
        <p:nvSpPr>
          <p:cNvPr id="24593" name="TextBox 20"/>
          <p:cNvSpPr txBox="1">
            <a:spLocks noChangeArrowheads="1"/>
          </p:cNvSpPr>
          <p:nvPr/>
        </p:nvSpPr>
        <p:spPr bwMode="auto">
          <a:xfrm>
            <a:off x="7543800" y="5715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Sauk</a:t>
            </a:r>
          </a:p>
        </p:txBody>
      </p:sp>
      <p:sp>
        <p:nvSpPr>
          <p:cNvPr id="24594" name="TextBox 21"/>
          <p:cNvSpPr txBox="1">
            <a:spLocks noChangeArrowheads="1"/>
          </p:cNvSpPr>
          <p:nvPr/>
        </p:nvSpPr>
        <p:spPr bwMode="auto">
          <a:xfrm>
            <a:off x="7162800" y="44958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Suiattle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Sauk – Suiattle Roads</a:t>
            </a:r>
            <a:endParaRPr lang="en-US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5603" name="Picture 4" descr="sauk-roads.jpg"/>
          <p:cNvPicPr>
            <a:picLocks noChangeAspect="1"/>
          </p:cNvPicPr>
          <p:nvPr/>
        </p:nvPicPr>
        <p:blipFill>
          <a:blip r:embed="rId2" cstate="print"/>
          <a:srcRect l="3862" t="2985" r="5376" b="5969"/>
          <a:stretch>
            <a:fillRect/>
          </a:stretch>
        </p:blipFill>
        <p:spPr bwMode="auto">
          <a:xfrm>
            <a:off x="457200" y="1752600"/>
            <a:ext cx="3581400" cy="464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4" name="Content Placeholder 3" descr="suiattle-road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1905000"/>
            <a:ext cx="4525963" cy="3497263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lang="en-US" sz="46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Finney Creek</a:t>
            </a:r>
            <a:endParaRPr lang="en-US" sz="4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 descr="00-1723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2362200"/>
            <a:ext cx="4365625" cy="3276600"/>
          </a:xfrm>
          <a:ln>
            <a:solidFill>
              <a:schemeClr val="accent5"/>
            </a:solidFill>
          </a:ln>
        </p:spPr>
      </p:pic>
      <p:pic>
        <p:nvPicPr>
          <p:cNvPr id="6" name="Picture 5" descr="typical Road Piping  failure_small see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524000"/>
            <a:ext cx="3505200" cy="22860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8" name="Oval 7"/>
          <p:cNvSpPr/>
          <p:nvPr/>
        </p:nvSpPr>
        <p:spPr>
          <a:xfrm>
            <a:off x="1676400" y="2743200"/>
            <a:ext cx="1066800" cy="9906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Ritten Cul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962400"/>
            <a:ext cx="3505200" cy="26289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" descr="finney birdsey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315200" cy="328295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27651" name="Picture 19" descr="Finney_Map.JPG"/>
          <p:cNvPicPr>
            <a:picLocks noChangeAspect="1"/>
          </p:cNvPicPr>
          <p:nvPr/>
        </p:nvPicPr>
        <p:blipFill>
          <a:blip r:embed="rId3" cstate="print"/>
          <a:srcRect l="9727" t="3146" r="7582" b="2432"/>
          <a:stretch>
            <a:fillRect/>
          </a:stretch>
        </p:blipFill>
        <p:spPr bwMode="auto">
          <a:xfrm>
            <a:off x="1371600" y="2971800"/>
            <a:ext cx="3810000" cy="3362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flipV="1">
            <a:off x="3657600" y="2743200"/>
            <a:ext cx="4495800" cy="9144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838200" y="2743200"/>
            <a:ext cx="2514600" cy="838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581401" y="3657600"/>
            <a:ext cx="152400" cy="317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276601" y="3581400"/>
            <a:ext cx="152400" cy="317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34000" y="4343400"/>
            <a:ext cx="35052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Headwater Road Treatments </a:t>
            </a:r>
          </a:p>
          <a:p>
            <a:pPr algn="ctr"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Reduce Sediment </a:t>
            </a:r>
          </a:p>
          <a:p>
            <a:pPr algn="ctr"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in Lower Reach</a:t>
            </a:r>
          </a:p>
        </p:txBody>
      </p:sp>
      <p:sp>
        <p:nvSpPr>
          <p:cNvPr id="39" name="5-Point Star 38"/>
          <p:cNvSpPr/>
          <p:nvPr/>
        </p:nvSpPr>
        <p:spPr>
          <a:xfrm>
            <a:off x="4419600" y="41910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5562600" y="5562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791200" y="5486400"/>
            <a:ext cx="2438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Anadromous Barrier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pper Finney Condition 1 Condition_small.JPG"/>
          <p:cNvPicPr>
            <a:picLocks noChangeAspect="1"/>
          </p:cNvPicPr>
          <p:nvPr/>
        </p:nvPicPr>
        <p:blipFill>
          <a:blip r:embed="rId2" cstate="print"/>
          <a:srcRect l="3842"/>
          <a:stretch>
            <a:fillRect/>
          </a:stretch>
        </p:blipFill>
        <p:spPr>
          <a:xfrm>
            <a:off x="685800" y="1600200"/>
            <a:ext cx="3352800" cy="227488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 descr="Upper Finney Condition 2 _small.JPG"/>
          <p:cNvPicPr>
            <a:picLocks noChangeAspect="1"/>
          </p:cNvPicPr>
          <p:nvPr/>
        </p:nvPicPr>
        <p:blipFill>
          <a:blip r:embed="rId3" cstate="print"/>
          <a:srcRect l="4683"/>
          <a:stretch>
            <a:fillRect/>
          </a:stretch>
        </p:blipFill>
        <p:spPr>
          <a:xfrm>
            <a:off x="4876800" y="1600200"/>
            <a:ext cx="3352800" cy="229393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Picture 1029" descr="00-1111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038600"/>
            <a:ext cx="3403600" cy="25527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Why Reduce Sediment Delivery?</a:t>
            </a:r>
            <a:endParaRPr lang="en-US" sz="3600" dirty="0"/>
          </a:p>
        </p:txBody>
      </p:sp>
      <p:pic>
        <p:nvPicPr>
          <p:cNvPr id="11267" name="Picture 3" descr="Typical lack of maintnenance Landling Failure_sm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3279775" cy="502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8" descr="01-1323-9.JPG"/>
          <p:cNvPicPr>
            <a:picLocks noChangeAspect="1"/>
          </p:cNvPicPr>
          <p:nvPr/>
        </p:nvPicPr>
        <p:blipFill>
          <a:blip r:embed="rId3" cstate="print"/>
          <a:srcRect t="4763" b="9570"/>
          <a:stretch>
            <a:fillRect/>
          </a:stretch>
        </p:blipFill>
        <p:spPr bwMode="auto">
          <a:xfrm>
            <a:off x="3886200" y="3505200"/>
            <a:ext cx="4648200" cy="2987675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14800" y="1524000"/>
            <a:ext cx="35814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Chokes Salmon Redds</a:t>
            </a:r>
          </a:p>
          <a:p>
            <a:pPr>
              <a:defRPr/>
            </a:pPr>
            <a:endParaRPr lang="en-US" sz="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Reduces Egg-to-Fry Survival</a:t>
            </a:r>
          </a:p>
          <a:p>
            <a:pPr>
              <a:defRPr/>
            </a:pPr>
            <a:endParaRPr lang="en-US" sz="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Fills Stream Channels/Pools </a:t>
            </a:r>
          </a:p>
          <a:p>
            <a:pPr>
              <a:defRPr/>
            </a:pPr>
            <a:endParaRPr lang="en-US" sz="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Widens Active Channel</a:t>
            </a:r>
          </a:p>
          <a:p>
            <a:pPr>
              <a:defRPr/>
            </a:pPr>
            <a:endParaRPr lang="en-US" sz="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Increases Water Temperatures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lang="en-US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Cascade Roads</a:t>
            </a:r>
          </a:p>
        </p:txBody>
      </p:sp>
      <p:pic>
        <p:nvPicPr>
          <p:cNvPr id="13" name="Picture 4" descr="Cascade Rocked lined dit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191000"/>
            <a:ext cx="3124200" cy="234473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14" name="Picture 5" descr="Rocked culvert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91000"/>
            <a:ext cx="3124200" cy="23431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981200" y="3733800"/>
            <a:ext cx="21082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Obsolete</a:t>
            </a:r>
            <a:r>
              <a:rPr lang="en-US" sz="1400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Culverts</a:t>
            </a:r>
          </a:p>
        </p:txBody>
      </p:sp>
      <p:pic>
        <p:nvPicPr>
          <p:cNvPr id="9" name="Picture 8" descr="Rusted out Culvert Classic 100_02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676400"/>
            <a:ext cx="2641600" cy="19812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0" name="Picture 4" descr="01-1358-14.JPG"/>
          <p:cNvPicPr>
            <a:picLocks noChangeAspect="1"/>
          </p:cNvPicPr>
          <p:nvPr/>
        </p:nvPicPr>
        <p:blipFill>
          <a:blip r:embed="rId5" cstate="print"/>
          <a:srcRect r="4207"/>
          <a:stretch>
            <a:fillRect/>
          </a:stretch>
        </p:blipFill>
        <p:spPr bwMode="auto">
          <a:xfrm>
            <a:off x="5867400" y="1676400"/>
            <a:ext cx="2944813" cy="19812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248400" y="3733800"/>
            <a:ext cx="17827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Failed Culverts</a:t>
            </a:r>
          </a:p>
        </p:txBody>
      </p:sp>
      <p:pic>
        <p:nvPicPr>
          <p:cNvPr id="12" name="Picture 11" descr="Culvert condi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676400"/>
            <a:ext cx="2667000" cy="200025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1" descr="Cascade culvert remov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014788" cy="30099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5" name="Picture 2" descr="Cascade new culvert inst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971800"/>
            <a:ext cx="4267200" cy="32004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4724400"/>
            <a:ext cx="22415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Undersized</a:t>
            </a:r>
            <a:r>
              <a:rPr lang="en-US" sz="1400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Culvert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Rock-Lined Rolling Dip</a:t>
            </a:r>
            <a:endParaRPr lang="en-US" sz="2200" dirty="0"/>
          </a:p>
        </p:txBody>
      </p:sp>
      <p:pic>
        <p:nvPicPr>
          <p:cNvPr id="4" name="Picture 3" descr="100_1893mp 0.68 du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2590800" cy="194310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5" name="Picture 4" descr="100_1894mp 0.68 du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600200"/>
            <a:ext cx="2667000" cy="200025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6" name="Picture 5" descr="100_1895MP 0.68 dur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600200"/>
            <a:ext cx="2644775" cy="1984375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7" name="Picture 6" descr="100_1896MP 0.68 dur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267200"/>
            <a:ext cx="2667000" cy="200025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9" name="Picture 8" descr="100_1898MP 0.68 dur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267200"/>
            <a:ext cx="2641600" cy="198120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10" name="Picture 9" descr="100_1899MP 0.68 dur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4267200"/>
            <a:ext cx="2641600" cy="198120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47800" y="37338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9000" y="37338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9600" y="37338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9600" y="62484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62484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0" y="6248400"/>
            <a:ext cx="381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/>
              <a:t>Bacon Creek</a:t>
            </a:r>
            <a:endParaRPr lang="en-US" sz="2200" dirty="0"/>
          </a:p>
        </p:txBody>
      </p:sp>
      <p:pic>
        <p:nvPicPr>
          <p:cNvPr id="4" name="Picture 3" descr="100_1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000"/>
            <a:ext cx="3251200" cy="243840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6" name="Picture 5" descr="100_1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114800"/>
            <a:ext cx="3276600" cy="245745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7" name="Picture 6" descr="100_1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4114800"/>
            <a:ext cx="3276600" cy="245745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8" name="Picture 7" descr="100_18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1524000"/>
            <a:ext cx="3249613" cy="243840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7" descr="North Cascades and Valley.JPG"/>
          <p:cNvPicPr>
            <a:picLocks noChangeAspect="1"/>
          </p:cNvPicPr>
          <p:nvPr/>
        </p:nvPicPr>
        <p:blipFill>
          <a:blip r:embed="rId2" cstate="print"/>
          <a:srcRect t="22581"/>
          <a:stretch>
            <a:fillRect/>
          </a:stretch>
        </p:blipFill>
        <p:spPr bwMode="auto">
          <a:xfrm>
            <a:off x="533400" y="1447800"/>
            <a:ext cx="5116513" cy="29718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6" name="Picture 6" descr="P10100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495800"/>
            <a:ext cx="2895600" cy="21717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4" name="Picture 3" descr="06-2212-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447800"/>
            <a:ext cx="3028950" cy="40386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3" descr="00-1715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2895600"/>
            <a:ext cx="2362200" cy="1771650"/>
          </a:xfrm>
          <a:noFill/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4820" name="Picture 6" descr="00-1715-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0" y="1752600"/>
            <a:ext cx="6146800" cy="4610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Fish Under Log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733800"/>
            <a:ext cx="3225800" cy="241935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Stillaguamish River </a:t>
            </a:r>
            <a:b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Stillaguamish Tribe &amp; Snohomish County</a:t>
            </a: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en-US" sz="1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 l="7813" t="20833" r="76563" b="57292"/>
          <a:stretch>
            <a:fillRect/>
          </a:stretch>
        </p:blipFill>
        <p:spPr bwMode="auto">
          <a:xfrm>
            <a:off x="5562600" y="304800"/>
            <a:ext cx="914400" cy="960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 l="781" t="19792" r="81250" b="64583"/>
          <a:stretch>
            <a:fillRect/>
          </a:stretch>
        </p:blipFill>
        <p:spPr bwMode="auto">
          <a:xfrm>
            <a:off x="6629400" y="304800"/>
            <a:ext cx="1524000" cy="993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38600" y="1447800"/>
            <a:ext cx="40386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Stillaguamish Chinook Recovery Plan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WRIA 5 Limiting Factors Analysis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Hazardous Slope Inventories</a:t>
            </a:r>
          </a:p>
        </p:txBody>
      </p:sp>
      <p:pic>
        <p:nvPicPr>
          <p:cNvPr id="35846" name="Picture 6" descr="99-1367-8.JPG"/>
          <p:cNvPicPr>
            <a:picLocks noChangeAspect="1"/>
          </p:cNvPicPr>
          <p:nvPr/>
        </p:nvPicPr>
        <p:blipFill>
          <a:blip r:embed="rId4" cstate="print"/>
          <a:srcRect l="2081" t="4108" r="3825" b="9705"/>
          <a:stretch>
            <a:fillRect/>
          </a:stretch>
        </p:blipFill>
        <p:spPr bwMode="auto">
          <a:xfrm>
            <a:off x="1981200" y="2243138"/>
            <a:ext cx="6096000" cy="4346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Whitehorse - Still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1524000"/>
            <a:ext cx="2971800" cy="222885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10200" y="3581400"/>
            <a:ext cx="8382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Stillaguamish River</a:t>
            </a: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Snohomish Conservation District &amp; Stillaguamish Indian Tribe</a:t>
            </a:r>
            <a:endParaRPr lang="en-US" sz="20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27083" r="69531" b="47917"/>
          <a:stretch>
            <a:fillRect/>
          </a:stretch>
        </p:blipFill>
        <p:spPr bwMode="auto">
          <a:xfrm>
            <a:off x="3581400" y="1676400"/>
            <a:ext cx="161925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 l="7813" t="20833" r="76563" b="57292"/>
          <a:stretch>
            <a:fillRect/>
          </a:stretch>
        </p:blipFill>
        <p:spPr bwMode="auto">
          <a:xfrm>
            <a:off x="5486400" y="1676400"/>
            <a:ext cx="1233488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28600" y="3733800"/>
          <a:ext cx="8534400" cy="2036763"/>
        </p:xfrm>
        <a:graphic>
          <a:graphicData uri="http://schemas.openxmlformats.org/drawingml/2006/table">
            <a:tbl>
              <a:tblPr/>
              <a:tblGrid>
                <a:gridCol w="981512"/>
                <a:gridCol w="1510018"/>
                <a:gridCol w="2265028"/>
                <a:gridCol w="882242"/>
                <a:gridCol w="914400"/>
                <a:gridCol w="1143000"/>
                <a:gridCol w="838200"/>
              </a:tblGrid>
              <a:tr h="415059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Project #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Sponsor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Title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SRFB $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Match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Total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Miles Treated</a:t>
                      </a:r>
                    </a:p>
                  </a:txBody>
                  <a:tcPr marL="7315" marR="7315" marT="73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824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06-2266R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Snohomish CD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Deer Creek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178,248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36,274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214,522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8.50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930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05-1588R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Snohomish CD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Segelsen Road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302,568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67,525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370,093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12.30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236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02-1596R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Snohomish CD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Little Deer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253,110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47,000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300,110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19.64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42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00-1779R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Snohomish CD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Westside Higgins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89,644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30,685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120,329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5.90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48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00-1775R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Stilly Tribe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NF Stilly</a:t>
                      </a:r>
                      <a:r>
                        <a:rPr kumimoji="0" lang="en-US" sz="1600" kern="1200" baseline="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Decommission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100,198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29,652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129,850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13.00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095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$923,768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$211,136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$1,134,904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59.34</a:t>
                      </a:r>
                    </a:p>
                  </a:txBody>
                  <a:tcPr marL="7315" marR="7315" marT="73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05200" y="3124200"/>
            <a:ext cx="1704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2000- 2008</a:t>
            </a:r>
          </a:p>
        </p:txBody>
      </p:sp>
      <p:pic>
        <p:nvPicPr>
          <p:cNvPr id="36936" name="Picture 6" descr="USFS col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76400"/>
            <a:ext cx="114935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stilly-road map.jpg"/>
          <p:cNvPicPr>
            <a:picLocks noChangeAspect="1"/>
          </p:cNvPicPr>
          <p:nvPr/>
        </p:nvPicPr>
        <p:blipFill>
          <a:blip r:embed="rId2" cstate="print"/>
          <a:srcRect l="4443" t="14041" b="6850"/>
          <a:stretch>
            <a:fillRect/>
          </a:stretch>
        </p:blipFill>
        <p:spPr bwMode="auto">
          <a:xfrm>
            <a:off x="685800" y="1524000"/>
            <a:ext cx="7696200" cy="49212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North Fork Stillaguamish Focus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4419600" y="2438400"/>
            <a:ext cx="685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954588" y="2879725"/>
            <a:ext cx="609600" cy="395288"/>
          </a:xfrm>
          <a:custGeom>
            <a:avLst/>
            <a:gdLst>
              <a:gd name="connsiteX0" fmla="*/ 600502 w 610105"/>
              <a:gd name="connsiteY0" fmla="*/ 177421 h 395785"/>
              <a:gd name="connsiteX1" fmla="*/ 518615 w 610105"/>
              <a:gd name="connsiteY1" fmla="*/ 109182 h 395785"/>
              <a:gd name="connsiteX2" fmla="*/ 491320 w 610105"/>
              <a:gd name="connsiteY2" fmla="*/ 68238 h 395785"/>
              <a:gd name="connsiteX3" fmla="*/ 368490 w 610105"/>
              <a:gd name="connsiteY3" fmla="*/ 0 h 395785"/>
              <a:gd name="connsiteX4" fmla="*/ 300251 w 610105"/>
              <a:gd name="connsiteY4" fmla="*/ 13647 h 395785"/>
              <a:gd name="connsiteX5" fmla="*/ 259308 w 610105"/>
              <a:gd name="connsiteY5" fmla="*/ 40943 h 395785"/>
              <a:gd name="connsiteX6" fmla="*/ 150126 w 610105"/>
              <a:gd name="connsiteY6" fmla="*/ 54591 h 395785"/>
              <a:gd name="connsiteX7" fmla="*/ 109182 w 610105"/>
              <a:gd name="connsiteY7" fmla="*/ 81886 h 395785"/>
              <a:gd name="connsiteX8" fmla="*/ 27296 w 610105"/>
              <a:gd name="connsiteY8" fmla="*/ 95534 h 395785"/>
              <a:gd name="connsiteX9" fmla="*/ 0 w 610105"/>
              <a:gd name="connsiteY9" fmla="*/ 136477 h 395785"/>
              <a:gd name="connsiteX10" fmla="*/ 40944 w 610105"/>
              <a:gd name="connsiteY10" fmla="*/ 232012 h 395785"/>
              <a:gd name="connsiteX11" fmla="*/ 95535 w 610105"/>
              <a:gd name="connsiteY11" fmla="*/ 245659 h 395785"/>
              <a:gd name="connsiteX12" fmla="*/ 109182 w 610105"/>
              <a:gd name="connsiteY12" fmla="*/ 300250 h 395785"/>
              <a:gd name="connsiteX13" fmla="*/ 150126 w 610105"/>
              <a:gd name="connsiteY13" fmla="*/ 313898 h 395785"/>
              <a:gd name="connsiteX14" fmla="*/ 191069 w 610105"/>
              <a:gd name="connsiteY14" fmla="*/ 341194 h 395785"/>
              <a:gd name="connsiteX15" fmla="*/ 218364 w 610105"/>
              <a:gd name="connsiteY15" fmla="*/ 382137 h 395785"/>
              <a:gd name="connsiteX16" fmla="*/ 259308 w 610105"/>
              <a:gd name="connsiteY16" fmla="*/ 395785 h 395785"/>
              <a:gd name="connsiteX17" fmla="*/ 423081 w 610105"/>
              <a:gd name="connsiteY17" fmla="*/ 382137 h 395785"/>
              <a:gd name="connsiteX18" fmla="*/ 464024 w 610105"/>
              <a:gd name="connsiteY18" fmla="*/ 354841 h 395785"/>
              <a:gd name="connsiteX19" fmla="*/ 491320 w 610105"/>
              <a:gd name="connsiteY19" fmla="*/ 313898 h 395785"/>
              <a:gd name="connsiteX20" fmla="*/ 586854 w 610105"/>
              <a:gd name="connsiteY20" fmla="*/ 286603 h 395785"/>
              <a:gd name="connsiteX21" fmla="*/ 586854 w 610105"/>
              <a:gd name="connsiteY21" fmla="*/ 177421 h 395785"/>
              <a:gd name="connsiteX22" fmla="*/ 559559 w 610105"/>
              <a:gd name="connsiteY22" fmla="*/ 136477 h 395785"/>
              <a:gd name="connsiteX23" fmla="*/ 545911 w 610105"/>
              <a:gd name="connsiteY23" fmla="*/ 136477 h 395785"/>
              <a:gd name="connsiteX24" fmla="*/ 532263 w 610105"/>
              <a:gd name="connsiteY24" fmla="*/ 122829 h 395785"/>
              <a:gd name="connsiteX25" fmla="*/ 532263 w 610105"/>
              <a:gd name="connsiteY25" fmla="*/ 122829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0105" h="395785">
                <a:moveTo>
                  <a:pt x="600502" y="177421"/>
                </a:moveTo>
                <a:cubicBezTo>
                  <a:pt x="560247" y="150584"/>
                  <a:pt x="551451" y="148585"/>
                  <a:pt x="518615" y="109182"/>
                </a:cubicBezTo>
                <a:cubicBezTo>
                  <a:pt x="508114" y="96581"/>
                  <a:pt x="503664" y="79039"/>
                  <a:pt x="491320" y="68238"/>
                </a:cubicBezTo>
                <a:cubicBezTo>
                  <a:pt x="433562" y="17700"/>
                  <a:pt x="424725" y="18744"/>
                  <a:pt x="368490" y="0"/>
                </a:cubicBezTo>
                <a:cubicBezTo>
                  <a:pt x="345744" y="4549"/>
                  <a:pt x="321971" y="5502"/>
                  <a:pt x="300251" y="13647"/>
                </a:cubicBezTo>
                <a:cubicBezTo>
                  <a:pt x="284893" y="19406"/>
                  <a:pt x="275133" y="36627"/>
                  <a:pt x="259308" y="40943"/>
                </a:cubicBezTo>
                <a:cubicBezTo>
                  <a:pt x="223923" y="50594"/>
                  <a:pt x="186520" y="50042"/>
                  <a:pt x="150126" y="54591"/>
                </a:cubicBezTo>
                <a:cubicBezTo>
                  <a:pt x="136478" y="63689"/>
                  <a:pt x="124743" y="76699"/>
                  <a:pt x="109182" y="81886"/>
                </a:cubicBezTo>
                <a:cubicBezTo>
                  <a:pt x="82930" y="90637"/>
                  <a:pt x="52046" y="83159"/>
                  <a:pt x="27296" y="95534"/>
                </a:cubicBezTo>
                <a:cubicBezTo>
                  <a:pt x="12625" y="102869"/>
                  <a:pt x="9099" y="122829"/>
                  <a:pt x="0" y="136477"/>
                </a:cubicBezTo>
                <a:cubicBezTo>
                  <a:pt x="6848" y="163869"/>
                  <a:pt x="12669" y="213162"/>
                  <a:pt x="40944" y="232012"/>
                </a:cubicBezTo>
                <a:cubicBezTo>
                  <a:pt x="56551" y="242416"/>
                  <a:pt x="77338" y="241110"/>
                  <a:pt x="95535" y="245659"/>
                </a:cubicBezTo>
                <a:cubicBezTo>
                  <a:pt x="100084" y="263856"/>
                  <a:pt x="97465" y="285603"/>
                  <a:pt x="109182" y="300250"/>
                </a:cubicBezTo>
                <a:cubicBezTo>
                  <a:pt x="118169" y="311484"/>
                  <a:pt x="137259" y="307464"/>
                  <a:pt x="150126" y="313898"/>
                </a:cubicBezTo>
                <a:cubicBezTo>
                  <a:pt x="164797" y="321234"/>
                  <a:pt x="177421" y="332095"/>
                  <a:pt x="191069" y="341194"/>
                </a:cubicBezTo>
                <a:cubicBezTo>
                  <a:pt x="200167" y="354842"/>
                  <a:pt x="205556" y="371891"/>
                  <a:pt x="218364" y="382137"/>
                </a:cubicBezTo>
                <a:cubicBezTo>
                  <a:pt x="229598" y="391124"/>
                  <a:pt x="244922" y="395785"/>
                  <a:pt x="259308" y="395785"/>
                </a:cubicBezTo>
                <a:cubicBezTo>
                  <a:pt x="314088" y="395785"/>
                  <a:pt x="368490" y="386686"/>
                  <a:pt x="423081" y="382137"/>
                </a:cubicBezTo>
                <a:cubicBezTo>
                  <a:pt x="436729" y="373038"/>
                  <a:pt x="452426" y="366439"/>
                  <a:pt x="464024" y="354841"/>
                </a:cubicBezTo>
                <a:cubicBezTo>
                  <a:pt x="475622" y="343243"/>
                  <a:pt x="478512" y="324145"/>
                  <a:pt x="491320" y="313898"/>
                </a:cubicBezTo>
                <a:cubicBezTo>
                  <a:pt x="500222" y="306777"/>
                  <a:pt x="583284" y="287495"/>
                  <a:pt x="586854" y="286603"/>
                </a:cubicBezTo>
                <a:cubicBezTo>
                  <a:pt x="603632" y="236270"/>
                  <a:pt x="610105" y="239423"/>
                  <a:pt x="586854" y="177421"/>
                </a:cubicBezTo>
                <a:cubicBezTo>
                  <a:pt x="581095" y="162063"/>
                  <a:pt x="559559" y="136477"/>
                  <a:pt x="559559" y="136477"/>
                </a:cubicBezTo>
                <a:lnTo>
                  <a:pt x="545911" y="136477"/>
                </a:lnTo>
                <a:lnTo>
                  <a:pt x="532263" y="122829"/>
                </a:lnTo>
                <a:lnTo>
                  <a:pt x="532263" y="12282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746500" y="2006600"/>
            <a:ext cx="596900" cy="584200"/>
          </a:xfrm>
          <a:custGeom>
            <a:avLst/>
            <a:gdLst>
              <a:gd name="connsiteX0" fmla="*/ 593037 w 609050"/>
              <a:gd name="connsiteY0" fmla="*/ 436728 h 671840"/>
              <a:gd name="connsiteX1" fmla="*/ 579389 w 609050"/>
              <a:gd name="connsiteY1" fmla="*/ 286603 h 671840"/>
              <a:gd name="connsiteX2" fmla="*/ 565742 w 609050"/>
              <a:gd name="connsiteY2" fmla="*/ 245660 h 671840"/>
              <a:gd name="connsiteX3" fmla="*/ 524798 w 609050"/>
              <a:gd name="connsiteY3" fmla="*/ 218364 h 671840"/>
              <a:gd name="connsiteX4" fmla="*/ 456559 w 609050"/>
              <a:gd name="connsiteY4" fmla="*/ 163773 h 671840"/>
              <a:gd name="connsiteX5" fmla="*/ 374673 w 609050"/>
              <a:gd name="connsiteY5" fmla="*/ 81886 h 671840"/>
              <a:gd name="connsiteX6" fmla="*/ 292786 w 609050"/>
              <a:gd name="connsiteY6" fmla="*/ 13648 h 671840"/>
              <a:gd name="connsiteX7" fmla="*/ 251843 w 609050"/>
              <a:gd name="connsiteY7" fmla="*/ 0 h 671840"/>
              <a:gd name="connsiteX8" fmla="*/ 169956 w 609050"/>
              <a:gd name="connsiteY8" fmla="*/ 13648 h 671840"/>
              <a:gd name="connsiteX9" fmla="*/ 74422 w 609050"/>
              <a:gd name="connsiteY9" fmla="*/ 54591 h 671840"/>
              <a:gd name="connsiteX10" fmla="*/ 6183 w 609050"/>
              <a:gd name="connsiteY10" fmla="*/ 177421 h 671840"/>
              <a:gd name="connsiteX11" fmla="*/ 47127 w 609050"/>
              <a:gd name="connsiteY11" fmla="*/ 272955 h 671840"/>
              <a:gd name="connsiteX12" fmla="*/ 60774 w 609050"/>
              <a:gd name="connsiteY12" fmla="*/ 313898 h 671840"/>
              <a:gd name="connsiteX13" fmla="*/ 101718 w 609050"/>
              <a:gd name="connsiteY13" fmla="*/ 341194 h 671840"/>
              <a:gd name="connsiteX14" fmla="*/ 129013 w 609050"/>
              <a:gd name="connsiteY14" fmla="*/ 382137 h 671840"/>
              <a:gd name="connsiteX15" fmla="*/ 156309 w 609050"/>
              <a:gd name="connsiteY15" fmla="*/ 464024 h 671840"/>
              <a:gd name="connsiteX16" fmla="*/ 183604 w 609050"/>
              <a:gd name="connsiteY16" fmla="*/ 504967 h 671840"/>
              <a:gd name="connsiteX17" fmla="*/ 210900 w 609050"/>
              <a:gd name="connsiteY17" fmla="*/ 586854 h 671840"/>
              <a:gd name="connsiteX18" fmla="*/ 238195 w 609050"/>
              <a:gd name="connsiteY18" fmla="*/ 627797 h 671840"/>
              <a:gd name="connsiteX19" fmla="*/ 320082 w 609050"/>
              <a:gd name="connsiteY19" fmla="*/ 655092 h 671840"/>
              <a:gd name="connsiteX20" fmla="*/ 538446 w 609050"/>
              <a:gd name="connsiteY20" fmla="*/ 614149 h 671840"/>
              <a:gd name="connsiteX21" fmla="*/ 565742 w 609050"/>
              <a:gd name="connsiteY21" fmla="*/ 573206 h 671840"/>
              <a:gd name="connsiteX22" fmla="*/ 579389 w 609050"/>
              <a:gd name="connsiteY22" fmla="*/ 464024 h 671840"/>
              <a:gd name="connsiteX23" fmla="*/ 606685 w 609050"/>
              <a:gd name="connsiteY23" fmla="*/ 423080 h 671840"/>
              <a:gd name="connsiteX24" fmla="*/ 593037 w 609050"/>
              <a:gd name="connsiteY24" fmla="*/ 382137 h 671840"/>
              <a:gd name="connsiteX25" fmla="*/ 593037 w 609050"/>
              <a:gd name="connsiteY25" fmla="*/ 382137 h 671840"/>
              <a:gd name="connsiteX26" fmla="*/ 565742 w 609050"/>
              <a:gd name="connsiteY26" fmla="*/ 354842 h 671840"/>
              <a:gd name="connsiteX27" fmla="*/ 565742 w 609050"/>
              <a:gd name="connsiteY27" fmla="*/ 286603 h 671840"/>
              <a:gd name="connsiteX28" fmla="*/ 593037 w 609050"/>
              <a:gd name="connsiteY28" fmla="*/ 436728 h 67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9050" h="671840">
                <a:moveTo>
                  <a:pt x="593037" y="436728"/>
                </a:moveTo>
                <a:cubicBezTo>
                  <a:pt x="588488" y="386686"/>
                  <a:pt x="586495" y="336346"/>
                  <a:pt x="579389" y="286603"/>
                </a:cubicBezTo>
                <a:cubicBezTo>
                  <a:pt x="577355" y="272362"/>
                  <a:pt x="574729" y="256893"/>
                  <a:pt x="565742" y="245660"/>
                </a:cubicBezTo>
                <a:cubicBezTo>
                  <a:pt x="555495" y="232852"/>
                  <a:pt x="538446" y="227463"/>
                  <a:pt x="524798" y="218364"/>
                </a:cubicBezTo>
                <a:cubicBezTo>
                  <a:pt x="449878" y="105983"/>
                  <a:pt x="547835" y="234766"/>
                  <a:pt x="456559" y="163773"/>
                </a:cubicBezTo>
                <a:cubicBezTo>
                  <a:pt x="426089" y="140074"/>
                  <a:pt x="401968" y="109182"/>
                  <a:pt x="374673" y="81886"/>
                </a:cubicBezTo>
                <a:cubicBezTo>
                  <a:pt x="344488" y="51700"/>
                  <a:pt x="330790" y="32650"/>
                  <a:pt x="292786" y="13648"/>
                </a:cubicBezTo>
                <a:cubicBezTo>
                  <a:pt x="279919" y="7214"/>
                  <a:pt x="265491" y="4549"/>
                  <a:pt x="251843" y="0"/>
                </a:cubicBezTo>
                <a:cubicBezTo>
                  <a:pt x="224547" y="4549"/>
                  <a:pt x="196969" y="7645"/>
                  <a:pt x="169956" y="13648"/>
                </a:cubicBezTo>
                <a:cubicBezTo>
                  <a:pt x="133806" y="21681"/>
                  <a:pt x="107806" y="37899"/>
                  <a:pt x="74422" y="54591"/>
                </a:cubicBezTo>
                <a:cubicBezTo>
                  <a:pt x="11851" y="148448"/>
                  <a:pt x="30205" y="105356"/>
                  <a:pt x="6183" y="177421"/>
                </a:cubicBezTo>
                <a:cubicBezTo>
                  <a:pt x="34589" y="291041"/>
                  <a:pt x="0" y="178701"/>
                  <a:pt x="47127" y="272955"/>
                </a:cubicBezTo>
                <a:cubicBezTo>
                  <a:pt x="53561" y="285822"/>
                  <a:pt x="51787" y="302665"/>
                  <a:pt x="60774" y="313898"/>
                </a:cubicBezTo>
                <a:cubicBezTo>
                  <a:pt x="71021" y="326706"/>
                  <a:pt x="88070" y="332095"/>
                  <a:pt x="101718" y="341194"/>
                </a:cubicBezTo>
                <a:cubicBezTo>
                  <a:pt x="110816" y="354842"/>
                  <a:pt x="122351" y="367148"/>
                  <a:pt x="129013" y="382137"/>
                </a:cubicBezTo>
                <a:cubicBezTo>
                  <a:pt x="140698" y="408429"/>
                  <a:pt x="140349" y="440084"/>
                  <a:pt x="156309" y="464024"/>
                </a:cubicBezTo>
                <a:cubicBezTo>
                  <a:pt x="165407" y="477672"/>
                  <a:pt x="176942" y="489978"/>
                  <a:pt x="183604" y="504967"/>
                </a:cubicBezTo>
                <a:cubicBezTo>
                  <a:pt x="195289" y="531259"/>
                  <a:pt x="194940" y="562914"/>
                  <a:pt x="210900" y="586854"/>
                </a:cubicBezTo>
                <a:cubicBezTo>
                  <a:pt x="219998" y="600502"/>
                  <a:pt x="224286" y="619104"/>
                  <a:pt x="238195" y="627797"/>
                </a:cubicBezTo>
                <a:cubicBezTo>
                  <a:pt x="262594" y="643046"/>
                  <a:pt x="320082" y="655092"/>
                  <a:pt x="320082" y="655092"/>
                </a:cubicBezTo>
                <a:cubicBezTo>
                  <a:pt x="395951" y="649256"/>
                  <a:pt x="480755" y="671840"/>
                  <a:pt x="538446" y="614149"/>
                </a:cubicBezTo>
                <a:cubicBezTo>
                  <a:pt x="550044" y="602551"/>
                  <a:pt x="556643" y="586854"/>
                  <a:pt x="565742" y="573206"/>
                </a:cubicBezTo>
                <a:cubicBezTo>
                  <a:pt x="570291" y="536812"/>
                  <a:pt x="569739" y="499409"/>
                  <a:pt x="579389" y="464024"/>
                </a:cubicBezTo>
                <a:cubicBezTo>
                  <a:pt x="583705" y="448199"/>
                  <a:pt x="603988" y="439260"/>
                  <a:pt x="606685" y="423080"/>
                </a:cubicBezTo>
                <a:cubicBezTo>
                  <a:pt x="609050" y="408890"/>
                  <a:pt x="593037" y="382137"/>
                  <a:pt x="593037" y="382137"/>
                </a:cubicBezTo>
                <a:lnTo>
                  <a:pt x="593037" y="382137"/>
                </a:lnTo>
                <a:lnTo>
                  <a:pt x="565742" y="354842"/>
                </a:lnTo>
                <a:lnTo>
                  <a:pt x="565742" y="286603"/>
                </a:lnTo>
                <a:lnTo>
                  <a:pt x="593037" y="43672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4419600" y="2057400"/>
            <a:ext cx="69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Deer</a:t>
            </a:r>
          </a:p>
        </p:txBody>
      </p:sp>
      <p:sp>
        <p:nvSpPr>
          <p:cNvPr id="37896" name="TextBox 9"/>
          <p:cNvSpPr txBox="1">
            <a:spLocks noChangeArrowheads="1"/>
          </p:cNvSpPr>
          <p:nvPr/>
        </p:nvSpPr>
        <p:spPr bwMode="auto">
          <a:xfrm>
            <a:off x="5181600" y="2514600"/>
            <a:ext cx="119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Segelsen</a:t>
            </a:r>
          </a:p>
        </p:txBody>
      </p:sp>
      <p:sp>
        <p:nvSpPr>
          <p:cNvPr id="37897" name="TextBox 10"/>
          <p:cNvSpPr txBox="1">
            <a:spLocks noChangeArrowheads="1"/>
          </p:cNvSpPr>
          <p:nvPr/>
        </p:nvSpPr>
        <p:spPr bwMode="auto">
          <a:xfrm>
            <a:off x="3048000" y="2057400"/>
            <a:ext cx="80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Little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Deer</a:t>
            </a:r>
          </a:p>
        </p:txBody>
      </p:sp>
      <p:sp>
        <p:nvSpPr>
          <p:cNvPr id="12" name="Freeform 11"/>
          <p:cNvSpPr/>
          <p:nvPr/>
        </p:nvSpPr>
        <p:spPr>
          <a:xfrm>
            <a:off x="4530725" y="2716213"/>
            <a:ext cx="396875" cy="412750"/>
          </a:xfrm>
          <a:custGeom>
            <a:avLst/>
            <a:gdLst>
              <a:gd name="connsiteX0" fmla="*/ 204716 w 395785"/>
              <a:gd name="connsiteY0" fmla="*/ 409433 h 412922"/>
              <a:gd name="connsiteX1" fmla="*/ 286603 w 395785"/>
              <a:gd name="connsiteY1" fmla="*/ 368490 h 412922"/>
              <a:gd name="connsiteX2" fmla="*/ 354842 w 395785"/>
              <a:gd name="connsiteY2" fmla="*/ 286603 h 412922"/>
              <a:gd name="connsiteX3" fmla="*/ 395785 w 395785"/>
              <a:gd name="connsiteY3" fmla="*/ 245660 h 412922"/>
              <a:gd name="connsiteX4" fmla="*/ 382137 w 395785"/>
              <a:gd name="connsiteY4" fmla="*/ 163774 h 412922"/>
              <a:gd name="connsiteX5" fmla="*/ 341194 w 395785"/>
              <a:gd name="connsiteY5" fmla="*/ 122830 h 412922"/>
              <a:gd name="connsiteX6" fmla="*/ 313898 w 395785"/>
              <a:gd name="connsiteY6" fmla="*/ 81887 h 412922"/>
              <a:gd name="connsiteX7" fmla="*/ 327546 w 395785"/>
              <a:gd name="connsiteY7" fmla="*/ 40944 h 412922"/>
              <a:gd name="connsiteX8" fmla="*/ 245659 w 395785"/>
              <a:gd name="connsiteY8" fmla="*/ 0 h 412922"/>
              <a:gd name="connsiteX9" fmla="*/ 68239 w 395785"/>
              <a:gd name="connsiteY9" fmla="*/ 13648 h 412922"/>
              <a:gd name="connsiteX10" fmla="*/ 27295 w 395785"/>
              <a:gd name="connsiteY10" fmla="*/ 40944 h 412922"/>
              <a:gd name="connsiteX11" fmla="*/ 0 w 395785"/>
              <a:gd name="connsiteY11" fmla="*/ 122830 h 412922"/>
              <a:gd name="connsiteX12" fmla="*/ 13647 w 395785"/>
              <a:gd name="connsiteY12" fmla="*/ 163774 h 412922"/>
              <a:gd name="connsiteX13" fmla="*/ 27295 w 395785"/>
              <a:gd name="connsiteY13" fmla="*/ 354842 h 412922"/>
              <a:gd name="connsiteX14" fmla="*/ 163773 w 395785"/>
              <a:gd name="connsiteY14" fmla="*/ 395786 h 412922"/>
              <a:gd name="connsiteX15" fmla="*/ 204716 w 395785"/>
              <a:gd name="connsiteY15" fmla="*/ 409433 h 412922"/>
              <a:gd name="connsiteX16" fmla="*/ 204716 w 395785"/>
              <a:gd name="connsiteY16" fmla="*/ 409433 h 41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5785" h="412922">
                <a:moveTo>
                  <a:pt x="204716" y="409433"/>
                </a:moveTo>
                <a:cubicBezTo>
                  <a:pt x="218364" y="402609"/>
                  <a:pt x="251326" y="397887"/>
                  <a:pt x="286603" y="368490"/>
                </a:cubicBezTo>
                <a:cubicBezTo>
                  <a:pt x="351847" y="314120"/>
                  <a:pt x="306045" y="345160"/>
                  <a:pt x="354842" y="286603"/>
                </a:cubicBezTo>
                <a:cubicBezTo>
                  <a:pt x="367198" y="271776"/>
                  <a:pt x="382137" y="259308"/>
                  <a:pt x="395785" y="245660"/>
                </a:cubicBezTo>
                <a:cubicBezTo>
                  <a:pt x="391236" y="218365"/>
                  <a:pt x="393376" y="189061"/>
                  <a:pt x="382137" y="163774"/>
                </a:cubicBezTo>
                <a:cubicBezTo>
                  <a:pt x="374298" y="146137"/>
                  <a:pt x="353550" y="137657"/>
                  <a:pt x="341194" y="122830"/>
                </a:cubicBezTo>
                <a:cubicBezTo>
                  <a:pt x="330693" y="110229"/>
                  <a:pt x="322997" y="95535"/>
                  <a:pt x="313898" y="81887"/>
                </a:cubicBezTo>
                <a:cubicBezTo>
                  <a:pt x="318447" y="68239"/>
                  <a:pt x="332889" y="54301"/>
                  <a:pt x="327546" y="40944"/>
                </a:cubicBezTo>
                <a:cubicBezTo>
                  <a:pt x="319405" y="20592"/>
                  <a:pt x="262895" y="5745"/>
                  <a:pt x="245659" y="0"/>
                </a:cubicBezTo>
                <a:cubicBezTo>
                  <a:pt x="186519" y="4549"/>
                  <a:pt x="126538" y="2717"/>
                  <a:pt x="68239" y="13648"/>
                </a:cubicBezTo>
                <a:cubicBezTo>
                  <a:pt x="52117" y="16671"/>
                  <a:pt x="35989" y="27034"/>
                  <a:pt x="27295" y="40944"/>
                </a:cubicBezTo>
                <a:cubicBezTo>
                  <a:pt x="12046" y="65342"/>
                  <a:pt x="0" y="122830"/>
                  <a:pt x="0" y="122830"/>
                </a:cubicBezTo>
                <a:cubicBezTo>
                  <a:pt x="4549" y="136478"/>
                  <a:pt x="11966" y="149486"/>
                  <a:pt x="13647" y="163774"/>
                </a:cubicBezTo>
                <a:cubicBezTo>
                  <a:pt x="21107" y="227188"/>
                  <a:pt x="1702" y="296344"/>
                  <a:pt x="27295" y="354842"/>
                </a:cubicBezTo>
                <a:cubicBezTo>
                  <a:pt x="31928" y="365432"/>
                  <a:pt x="143232" y="389917"/>
                  <a:pt x="163773" y="395786"/>
                </a:cubicBezTo>
                <a:cubicBezTo>
                  <a:pt x="177605" y="399738"/>
                  <a:pt x="190760" y="412922"/>
                  <a:pt x="204716" y="409433"/>
                </a:cubicBezTo>
                <a:lnTo>
                  <a:pt x="204716" y="40943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3505200" y="2971800"/>
            <a:ext cx="125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Westside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Higgins</a:t>
            </a:r>
          </a:p>
        </p:txBody>
      </p:sp>
      <p:sp>
        <p:nvSpPr>
          <p:cNvPr id="15" name="Freeform 14"/>
          <p:cNvSpPr/>
          <p:nvPr/>
        </p:nvSpPr>
        <p:spPr>
          <a:xfrm>
            <a:off x="5500688" y="2962275"/>
            <a:ext cx="366712" cy="517525"/>
          </a:xfrm>
          <a:custGeom>
            <a:avLst/>
            <a:gdLst>
              <a:gd name="connsiteX0" fmla="*/ 258923 w 366432"/>
              <a:gd name="connsiteY0" fmla="*/ 518615 h 518615"/>
              <a:gd name="connsiteX1" fmla="*/ 299867 w 366432"/>
              <a:gd name="connsiteY1" fmla="*/ 491320 h 518615"/>
              <a:gd name="connsiteX2" fmla="*/ 313514 w 366432"/>
              <a:gd name="connsiteY2" fmla="*/ 450376 h 518615"/>
              <a:gd name="connsiteX3" fmla="*/ 354458 w 366432"/>
              <a:gd name="connsiteY3" fmla="*/ 368490 h 518615"/>
              <a:gd name="connsiteX4" fmla="*/ 340810 w 366432"/>
              <a:gd name="connsiteY4" fmla="*/ 232012 h 518615"/>
              <a:gd name="connsiteX5" fmla="*/ 327162 w 366432"/>
              <a:gd name="connsiteY5" fmla="*/ 191069 h 518615"/>
              <a:gd name="connsiteX6" fmla="*/ 286219 w 366432"/>
              <a:gd name="connsiteY6" fmla="*/ 163773 h 518615"/>
              <a:gd name="connsiteX7" fmla="*/ 217980 w 366432"/>
              <a:gd name="connsiteY7" fmla="*/ 95535 h 518615"/>
              <a:gd name="connsiteX8" fmla="*/ 177037 w 366432"/>
              <a:gd name="connsiteY8" fmla="*/ 54591 h 518615"/>
              <a:gd name="connsiteX9" fmla="*/ 149741 w 366432"/>
              <a:gd name="connsiteY9" fmla="*/ 13648 h 518615"/>
              <a:gd name="connsiteX10" fmla="*/ 108798 w 366432"/>
              <a:gd name="connsiteY10" fmla="*/ 0 h 518615"/>
              <a:gd name="connsiteX11" fmla="*/ 81502 w 366432"/>
              <a:gd name="connsiteY11" fmla="*/ 40943 h 518615"/>
              <a:gd name="connsiteX12" fmla="*/ 95150 w 366432"/>
              <a:gd name="connsiteY12" fmla="*/ 81887 h 518615"/>
              <a:gd name="connsiteX13" fmla="*/ 81502 w 366432"/>
              <a:gd name="connsiteY13" fmla="*/ 204717 h 518615"/>
              <a:gd name="connsiteX14" fmla="*/ 40559 w 366432"/>
              <a:gd name="connsiteY14" fmla="*/ 232012 h 518615"/>
              <a:gd name="connsiteX15" fmla="*/ 40559 w 366432"/>
              <a:gd name="connsiteY15" fmla="*/ 409433 h 518615"/>
              <a:gd name="connsiteX16" fmla="*/ 108798 w 366432"/>
              <a:gd name="connsiteY16" fmla="*/ 423081 h 518615"/>
              <a:gd name="connsiteX17" fmla="*/ 231628 w 366432"/>
              <a:gd name="connsiteY17" fmla="*/ 477672 h 518615"/>
              <a:gd name="connsiteX18" fmla="*/ 258923 w 366432"/>
              <a:gd name="connsiteY18" fmla="*/ 518615 h 5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6432" h="518615">
                <a:moveTo>
                  <a:pt x="258923" y="518615"/>
                </a:moveTo>
                <a:cubicBezTo>
                  <a:pt x="272571" y="509517"/>
                  <a:pt x="289620" y="504128"/>
                  <a:pt x="299867" y="491320"/>
                </a:cubicBezTo>
                <a:cubicBezTo>
                  <a:pt x="308854" y="480086"/>
                  <a:pt x="307080" y="463243"/>
                  <a:pt x="313514" y="450376"/>
                </a:cubicBezTo>
                <a:cubicBezTo>
                  <a:pt x="366432" y="344539"/>
                  <a:pt x="320150" y="471411"/>
                  <a:pt x="354458" y="368490"/>
                </a:cubicBezTo>
                <a:cubicBezTo>
                  <a:pt x="349909" y="322997"/>
                  <a:pt x="347762" y="277200"/>
                  <a:pt x="340810" y="232012"/>
                </a:cubicBezTo>
                <a:cubicBezTo>
                  <a:pt x="338622" y="217793"/>
                  <a:pt x="336149" y="202303"/>
                  <a:pt x="327162" y="191069"/>
                </a:cubicBezTo>
                <a:cubicBezTo>
                  <a:pt x="316915" y="178261"/>
                  <a:pt x="299867" y="172872"/>
                  <a:pt x="286219" y="163773"/>
                </a:cubicBezTo>
                <a:cubicBezTo>
                  <a:pt x="236174" y="88708"/>
                  <a:pt x="286221" y="152403"/>
                  <a:pt x="217980" y="95535"/>
                </a:cubicBezTo>
                <a:cubicBezTo>
                  <a:pt x="203153" y="83179"/>
                  <a:pt x="189393" y="69418"/>
                  <a:pt x="177037" y="54591"/>
                </a:cubicBezTo>
                <a:cubicBezTo>
                  <a:pt x="166536" y="41990"/>
                  <a:pt x="162549" y="23895"/>
                  <a:pt x="149741" y="13648"/>
                </a:cubicBezTo>
                <a:cubicBezTo>
                  <a:pt x="138507" y="4661"/>
                  <a:pt x="122446" y="4549"/>
                  <a:pt x="108798" y="0"/>
                </a:cubicBezTo>
                <a:cubicBezTo>
                  <a:pt x="99699" y="13648"/>
                  <a:pt x="84199" y="24764"/>
                  <a:pt x="81502" y="40943"/>
                </a:cubicBezTo>
                <a:cubicBezTo>
                  <a:pt x="79137" y="55134"/>
                  <a:pt x="95150" y="67501"/>
                  <a:pt x="95150" y="81887"/>
                </a:cubicBezTo>
                <a:cubicBezTo>
                  <a:pt x="95150" y="123082"/>
                  <a:pt x="95580" y="166002"/>
                  <a:pt x="81502" y="204717"/>
                </a:cubicBezTo>
                <a:cubicBezTo>
                  <a:pt x="75897" y="220132"/>
                  <a:pt x="54207" y="222914"/>
                  <a:pt x="40559" y="232012"/>
                </a:cubicBezTo>
                <a:cubicBezTo>
                  <a:pt x="20470" y="292277"/>
                  <a:pt x="0" y="335076"/>
                  <a:pt x="40559" y="409433"/>
                </a:cubicBezTo>
                <a:cubicBezTo>
                  <a:pt x="51667" y="429797"/>
                  <a:pt x="86052" y="418532"/>
                  <a:pt x="108798" y="423081"/>
                </a:cubicBezTo>
                <a:cubicBezTo>
                  <a:pt x="173681" y="466336"/>
                  <a:pt x="134180" y="445189"/>
                  <a:pt x="231628" y="477672"/>
                </a:cubicBezTo>
                <a:lnTo>
                  <a:pt x="258923" y="51861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901" name="TextBox 15"/>
          <p:cNvSpPr txBox="1">
            <a:spLocks noChangeArrowheads="1"/>
          </p:cNvSpPr>
          <p:nvPr/>
        </p:nvSpPr>
        <p:spPr bwMode="auto">
          <a:xfrm>
            <a:off x="5791200" y="3352800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NF Stilly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NF Road Decommissioning</a:t>
            </a:r>
            <a:endParaRPr lang="en-US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2771" name="Picture 3" descr="00-1775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3429000" cy="25717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2772" name="Picture 4" descr="00-1775-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3505200" cy="26289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91000"/>
            <a:ext cx="3429000" cy="2435225"/>
          </a:xfrm>
          <a:prstGeom prst="rect">
            <a:avLst/>
          </a:prstGeom>
          <a:noFill/>
          <a:ln w="12700">
            <a:solidFill>
              <a:schemeClr val="accent5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7" name="Picture 6" descr="canyon reveg 2_small.JPG"/>
          <p:cNvPicPr>
            <a:picLocks noChangeAspect="1"/>
          </p:cNvPicPr>
          <p:nvPr/>
        </p:nvPicPr>
        <p:blipFill>
          <a:blip r:embed="rId5" cstate="print"/>
          <a:srcRect r="2104"/>
          <a:stretch>
            <a:fillRect/>
          </a:stretch>
        </p:blipFill>
        <p:spPr>
          <a:xfrm>
            <a:off x="4684713" y="4267200"/>
            <a:ext cx="3544887" cy="23622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Mt. Baker-Snoqualmie National Forest</a:t>
            </a:r>
            <a:endParaRPr lang="en-US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37793" t="21329" r="14622" b="40668"/>
          <a:stretch>
            <a:fillRect/>
          </a:stretch>
        </p:blipFill>
        <p:spPr bwMode="auto">
          <a:xfrm>
            <a:off x="4800600" y="3886200"/>
            <a:ext cx="356235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292" name="TextBox 33"/>
          <p:cNvSpPr txBox="1">
            <a:spLocks noChangeArrowheads="1"/>
          </p:cNvSpPr>
          <p:nvPr/>
        </p:nvSpPr>
        <p:spPr bwMode="auto">
          <a:xfrm>
            <a:off x="5715000" y="4114800"/>
            <a:ext cx="1057275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ckwell" pitchFamily="18" charset="0"/>
              </a:rPr>
              <a:t>Nooksack</a:t>
            </a:r>
          </a:p>
        </p:txBody>
      </p:sp>
      <p:sp>
        <p:nvSpPr>
          <p:cNvPr id="12293" name="TextBox 34"/>
          <p:cNvSpPr txBox="1">
            <a:spLocks noChangeArrowheads="1"/>
          </p:cNvSpPr>
          <p:nvPr/>
        </p:nvSpPr>
        <p:spPr bwMode="auto">
          <a:xfrm>
            <a:off x="6781800" y="4648200"/>
            <a:ext cx="738188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ckwell" pitchFamily="18" charset="0"/>
              </a:rPr>
              <a:t>Skagit</a:t>
            </a:r>
          </a:p>
        </p:txBody>
      </p:sp>
      <p:sp>
        <p:nvSpPr>
          <p:cNvPr id="12294" name="TextBox 35"/>
          <p:cNvSpPr txBox="1">
            <a:spLocks noChangeArrowheads="1"/>
          </p:cNvSpPr>
          <p:nvPr/>
        </p:nvSpPr>
        <p:spPr bwMode="auto">
          <a:xfrm>
            <a:off x="6248400" y="5257800"/>
            <a:ext cx="1412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ckwell" pitchFamily="18" charset="0"/>
              </a:rPr>
              <a:t>Stillaguamish</a:t>
            </a:r>
          </a:p>
        </p:txBody>
      </p:sp>
      <p:pic>
        <p:nvPicPr>
          <p:cNvPr id="12295" name="Content Placeholder 4" descr="2009-mbsnf.jpg"/>
          <p:cNvPicPr>
            <a:picLocks noChangeAspect="1"/>
          </p:cNvPicPr>
          <p:nvPr/>
        </p:nvPicPr>
        <p:blipFill>
          <a:blip r:embed="rId3" cstate="print"/>
          <a:srcRect l="8603" t="7401" r="10782" b="6734"/>
          <a:stretch>
            <a:fillRect/>
          </a:stretch>
        </p:blipFill>
        <p:spPr bwMode="auto">
          <a:xfrm>
            <a:off x="990600" y="1600200"/>
            <a:ext cx="3581400" cy="4937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2819400" y="4114800"/>
            <a:ext cx="4191000" cy="17526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990600" y="1905000"/>
            <a:ext cx="2438400" cy="2362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48200" y="2209800"/>
            <a:ext cx="3962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North Puget Sound Watersheds Critical to Chinook Recovery in Puget Sound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819400" y="2057400"/>
            <a:ext cx="4343400" cy="19050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Westside Higgins Road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8915" name="Picture 3" descr="00-1779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200400" cy="24003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8916" name="Picture 4" descr="00-1779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3733800" cy="4976813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8917" name="Picture 5" descr="00-1779-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191000"/>
            <a:ext cx="3200400" cy="240188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Deer - Segelsen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44035" name="Picture 3" descr="05-1588-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0"/>
            <a:ext cx="3276600" cy="24574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44037" name="Picture 4" descr="Failing log crib culver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14800"/>
            <a:ext cx="3200400" cy="24003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6" name="Picture 3" descr="02-1596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600200"/>
            <a:ext cx="3200400" cy="24003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7" name="Picture 6" descr="06-2212-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4114800"/>
            <a:ext cx="3327400" cy="249555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Picture 3" descr="Rusted out Culvert Classic 100_0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3200400" cy="24003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5" name="Picture 4" descr="Culvert condi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524000"/>
            <a:ext cx="3276600" cy="245745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 descr="Skagit Trip 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114800"/>
            <a:ext cx="3200400" cy="24003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8" name="Picture 7" descr="Skagit Trip 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114800"/>
            <a:ext cx="3276600" cy="245745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Little Deer Creek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5843" name="Picture 4" descr="02-1596-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600200"/>
            <a:ext cx="3581400" cy="2386013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5844" name="Picture 5" descr="02-1596-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114800"/>
            <a:ext cx="6477000" cy="24447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5845" name="Picture 6" descr="02-1596-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00200"/>
            <a:ext cx="3581400" cy="23876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Little Deer Creek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6868" name="Picture 4" descr="02-1596-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3352800" cy="251618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6869" name="Picture 5" descr="02-1596-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3352800" cy="251618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6870" name="Picture 6" descr="02-1596-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114800"/>
            <a:ext cx="3352800" cy="251618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36871" name="Picture 7" descr="02-1596-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114800"/>
            <a:ext cx="3352800" cy="251618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5059" name="Picture 3" descr="99-1367-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0"/>
            <a:ext cx="5664200" cy="4248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7" descr="MD-CD Lower Columb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43050"/>
            <a:ext cx="3122613" cy="234315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46083" name="Content Placeholder 3" descr="30 pound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loud Callout 5"/>
          <p:cNvSpPr/>
          <p:nvPr/>
        </p:nvSpPr>
        <p:spPr>
          <a:xfrm>
            <a:off x="457200" y="228600"/>
            <a:ext cx="2743200" cy="1524000"/>
          </a:xfrm>
          <a:prstGeom prst="cloudCallout">
            <a:avLst>
              <a:gd name="adj1" fmla="val 59470"/>
              <a:gd name="adj2" fmla="val 4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00"/>
                </a:solidFill>
              </a:rPr>
              <a:t>Sure glad everyone is doing habitat restoration!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7107" name="Picture 3" descr="Sunset.JPG"/>
          <p:cNvPicPr>
            <a:picLocks noChangeAspect="1"/>
          </p:cNvPicPr>
          <p:nvPr/>
        </p:nvPicPr>
        <p:blipFill>
          <a:blip r:embed="rId2" cstate="print"/>
          <a:srcRect l="9177" r="-797" b="1208"/>
          <a:stretch>
            <a:fillRect/>
          </a:stretch>
        </p:blipFill>
        <p:spPr bwMode="auto">
          <a:xfrm>
            <a:off x="-457200" y="0"/>
            <a:ext cx="9705975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3352800" y="685800"/>
            <a:ext cx="1987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Rockwell" pitchFamily="18" charset="0"/>
              </a:rPr>
              <a:t>Thank you!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1371600" y="5791200"/>
            <a:ext cx="5999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Hopefully Tomorrow We’ll Respect Our Rivers Instead of </a:t>
            </a:r>
          </a:p>
          <a:p>
            <a:pPr algn="ctr"/>
            <a:r>
              <a:rPr lang="en-US"/>
              <a:t>Taking Them for Granted as We Do Today!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Focus on Three Priority </a:t>
            </a:r>
            <a:b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Puget Sound Watersheds</a:t>
            </a:r>
            <a:endParaRPr lang="en-US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2362200"/>
          <a:ext cx="8305801" cy="2174200"/>
        </p:xfrm>
        <a:graphic>
          <a:graphicData uri="http://schemas.openxmlformats.org/drawingml/2006/table">
            <a:tbl>
              <a:tblPr/>
              <a:tblGrid>
                <a:gridCol w="1699112"/>
                <a:gridCol w="1037122"/>
                <a:gridCol w="1459480"/>
                <a:gridCol w="1370029"/>
                <a:gridCol w="1370029"/>
                <a:gridCol w="1370029"/>
              </a:tblGrid>
              <a:tr h="649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Watershed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# of Projects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SRFB $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Match $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Road Miles Treated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Nooksack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408,199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93,520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501,719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37.40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Skagit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2,822,994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697,621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3,520,615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168.54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Stillaguamish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923,768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211,136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1,134,904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59.34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Total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$4,154,961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$1,002,277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$5,157,238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265.28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7600" y="1752600"/>
            <a:ext cx="1704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1999- 2009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786936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4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Nooksack River</a:t>
            </a:r>
            <a:br>
              <a:rPr lang="en-US" sz="4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WRIA 1 Salmon Recovery Board</a:t>
            </a: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en-US" sz="1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4339" name="Picture 7" descr="P10100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743200"/>
            <a:ext cx="317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2" descr="P10100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895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Valley to Bak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4290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Content Placeholder 3" descr="01-1323-1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286000"/>
            <a:ext cx="5791200" cy="434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9" name="Content Placeholder 5" descr="Desktop Photo - Baker 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5800" y="1600200"/>
            <a:ext cx="3352800" cy="2514600"/>
          </a:xfrm>
          <a:ln w="25400">
            <a:solidFill>
              <a:schemeClr val="accent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495800" y="1447800"/>
            <a:ext cx="38862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Nooksack Chinook Recovery Plan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WRIA 1 Limiting Factors Analysis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1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Hazardous Slope Inventories</a:t>
            </a:r>
          </a:p>
          <a:p>
            <a:pPr marL="292100" lvl="1" indent="-292100">
              <a:buClr>
                <a:schemeClr val="accent1"/>
              </a:buClr>
              <a:buSzPct val="70000"/>
              <a:buFont typeface="Wingdings 2" pitchFamily="18" charset="2"/>
              <a:buChar char=""/>
              <a:defRPr/>
            </a:pPr>
            <a:endParaRPr lang="en-US" sz="1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Nooksack River</a:t>
            </a: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Nooksack Salmon Enhancement Association (NSEA)</a:t>
            </a:r>
            <a:endParaRPr lang="en-US" sz="20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2743200"/>
          <a:ext cx="8305800" cy="2341036"/>
        </p:xfrm>
        <a:graphic>
          <a:graphicData uri="http://schemas.openxmlformats.org/drawingml/2006/table">
            <a:tbl>
              <a:tblPr/>
              <a:tblGrid>
                <a:gridCol w="1185949"/>
                <a:gridCol w="910640"/>
                <a:gridCol w="1865811"/>
                <a:gridCol w="976679"/>
                <a:gridCol w="1019175"/>
                <a:gridCol w="1019175"/>
                <a:gridCol w="1328371"/>
              </a:tblGrid>
              <a:tr h="457199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Project #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Sponsor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Title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SRFB $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Match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Road Miles Treated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235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01-1295R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NSEA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Nooksack Roads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174,199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31,000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205,199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10.80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00-1792R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NSEA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Wells Creek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25,000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115,000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13.00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00-1138R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NSEA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Grouse Butte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30,050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120,050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7.30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99-1342R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NSEA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West Church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54,000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7,470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61,470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6.30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$408,199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$93,520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$501,719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en-US" sz="1800" kern="1200" dirty="0" smtClean="0">
                          <a:solidFill>
                            <a:schemeClr val="tx2">
                              <a:tint val="100000"/>
                              <a:shade val="90000"/>
                              <a:satMod val="250000"/>
                              <a:alpha val="100000"/>
                            </a:schemeClr>
                          </a:solidFill>
                          <a:effectLst>
                            <a:outerShdw blurRad="38100" dist="25500" dir="5400000" algn="tl" rotWithShape="0">
                              <a:srgbClr val="000000">
                                <a:satMod val="180000"/>
                                <a:alpha val="75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37.40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81400" y="2057400"/>
            <a:ext cx="17049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1999- 2001</a:t>
            </a:r>
          </a:p>
        </p:txBody>
      </p:sp>
      <p:pic>
        <p:nvPicPr>
          <p:cNvPr id="15422" name="Picture 2"/>
          <p:cNvPicPr>
            <a:picLocks noChangeAspect="1" noChangeArrowheads="1"/>
          </p:cNvPicPr>
          <p:nvPr/>
        </p:nvPicPr>
        <p:blipFill>
          <a:blip r:embed="rId2" cstate="print"/>
          <a:srcRect l="10156" t="26042" r="62500" b="55208"/>
          <a:stretch>
            <a:fillRect/>
          </a:stretch>
        </p:blipFill>
        <p:spPr bwMode="auto">
          <a:xfrm>
            <a:off x="5791200" y="1524000"/>
            <a:ext cx="2057400" cy="1058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423" name="Picture 6" descr="USFS 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863" y="1524000"/>
            <a:ext cx="94615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Nooksack-Projects.jpg"/>
          <p:cNvPicPr>
            <a:picLocks noChangeAspect="1"/>
          </p:cNvPicPr>
          <p:nvPr/>
        </p:nvPicPr>
        <p:blipFill>
          <a:blip r:embed="rId2" cstate="print"/>
          <a:srcRect l="5409" t="7777" r="14041" b="8888"/>
          <a:stretch>
            <a:fillRect/>
          </a:stretch>
        </p:blipFill>
        <p:spPr bwMode="auto">
          <a:xfrm>
            <a:off x="2209800" y="1528763"/>
            <a:ext cx="3733800" cy="5000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33400" y="3124200"/>
            <a:ext cx="1143000" cy="64611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Grouse Butte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52600" y="3429000"/>
            <a:ext cx="685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200" y="5181600"/>
            <a:ext cx="1828800" cy="87788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chemeClr val="accent5"/>
                </a:solidFill>
              </a:rPr>
              <a:t>Grouse Butte</a:t>
            </a:r>
          </a:p>
          <a:p>
            <a:pPr>
              <a:defRPr/>
            </a:pPr>
            <a:r>
              <a:rPr lang="en-US" sz="1700" dirty="0">
                <a:solidFill>
                  <a:schemeClr val="accent5"/>
                </a:solidFill>
              </a:rPr>
              <a:t>Nooksack Roads</a:t>
            </a:r>
          </a:p>
          <a:p>
            <a:pPr>
              <a:defRPr/>
            </a:pPr>
            <a:r>
              <a:rPr lang="en-US" sz="1700" dirty="0">
                <a:solidFill>
                  <a:schemeClr val="accent5"/>
                </a:solidFill>
              </a:rPr>
              <a:t>Wells Creek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657600" y="5562600"/>
            <a:ext cx="3200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3400" y="1600200"/>
            <a:ext cx="1143000" cy="64611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West Church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3400" y="2362200"/>
            <a:ext cx="1219200" cy="64611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Nooksack Roads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4200" y="2438400"/>
            <a:ext cx="1447800" cy="36988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Wells Creek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4724400" y="2590800"/>
            <a:ext cx="2133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52600" y="2514600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752600" y="1905000"/>
            <a:ext cx="685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2879725" y="5118100"/>
            <a:ext cx="793750" cy="1089025"/>
          </a:xfrm>
          <a:custGeom>
            <a:avLst/>
            <a:gdLst>
              <a:gd name="connsiteX0" fmla="*/ 614149 w 794483"/>
              <a:gd name="connsiteY0" fmla="*/ 382605 h 1089541"/>
              <a:gd name="connsiteX1" fmla="*/ 600501 w 794483"/>
              <a:gd name="connsiteY1" fmla="*/ 164241 h 1089541"/>
              <a:gd name="connsiteX2" fmla="*/ 586853 w 794483"/>
              <a:gd name="connsiteY2" fmla="*/ 123297 h 1089541"/>
              <a:gd name="connsiteX3" fmla="*/ 545910 w 794483"/>
              <a:gd name="connsiteY3" fmla="*/ 96002 h 1089541"/>
              <a:gd name="connsiteX4" fmla="*/ 518615 w 794483"/>
              <a:gd name="connsiteY4" fmla="*/ 55058 h 1089541"/>
              <a:gd name="connsiteX5" fmla="*/ 477671 w 794483"/>
              <a:gd name="connsiteY5" fmla="*/ 27763 h 1089541"/>
              <a:gd name="connsiteX6" fmla="*/ 286603 w 794483"/>
              <a:gd name="connsiteY6" fmla="*/ 467 h 1089541"/>
              <a:gd name="connsiteX7" fmla="*/ 122829 w 794483"/>
              <a:gd name="connsiteY7" fmla="*/ 14115 h 1089541"/>
              <a:gd name="connsiteX8" fmla="*/ 81886 w 794483"/>
              <a:gd name="connsiteY8" fmla="*/ 55058 h 1089541"/>
              <a:gd name="connsiteX9" fmla="*/ 27295 w 794483"/>
              <a:gd name="connsiteY9" fmla="*/ 136945 h 1089541"/>
              <a:gd name="connsiteX10" fmla="*/ 13647 w 794483"/>
              <a:gd name="connsiteY10" fmla="*/ 314366 h 1089541"/>
              <a:gd name="connsiteX11" fmla="*/ 0 w 794483"/>
              <a:gd name="connsiteY11" fmla="*/ 368957 h 1089541"/>
              <a:gd name="connsiteX12" fmla="*/ 13647 w 794483"/>
              <a:gd name="connsiteY12" fmla="*/ 614617 h 1089541"/>
              <a:gd name="connsiteX13" fmla="*/ 27295 w 794483"/>
              <a:gd name="connsiteY13" fmla="*/ 764742 h 1089541"/>
              <a:gd name="connsiteX14" fmla="*/ 109182 w 794483"/>
              <a:gd name="connsiteY14" fmla="*/ 819333 h 1089541"/>
              <a:gd name="connsiteX15" fmla="*/ 150125 w 794483"/>
              <a:gd name="connsiteY15" fmla="*/ 846629 h 1089541"/>
              <a:gd name="connsiteX16" fmla="*/ 259307 w 794483"/>
              <a:gd name="connsiteY16" fmla="*/ 942163 h 1089541"/>
              <a:gd name="connsiteX17" fmla="*/ 300250 w 794483"/>
              <a:gd name="connsiteY17" fmla="*/ 969458 h 1089541"/>
              <a:gd name="connsiteX18" fmla="*/ 341194 w 794483"/>
              <a:gd name="connsiteY18" fmla="*/ 996754 h 1089541"/>
              <a:gd name="connsiteX19" fmla="*/ 354841 w 794483"/>
              <a:gd name="connsiteY19" fmla="*/ 1037697 h 1089541"/>
              <a:gd name="connsiteX20" fmla="*/ 436728 w 794483"/>
              <a:gd name="connsiteY20" fmla="*/ 1064993 h 1089541"/>
              <a:gd name="connsiteX21" fmla="*/ 696035 w 794483"/>
              <a:gd name="connsiteY21" fmla="*/ 1024050 h 1089541"/>
              <a:gd name="connsiteX22" fmla="*/ 723331 w 794483"/>
              <a:gd name="connsiteY22" fmla="*/ 983106 h 1089541"/>
              <a:gd name="connsiteX23" fmla="*/ 682388 w 794483"/>
              <a:gd name="connsiteY23" fmla="*/ 478139 h 1089541"/>
              <a:gd name="connsiteX24" fmla="*/ 641444 w 794483"/>
              <a:gd name="connsiteY24" fmla="*/ 437196 h 1089541"/>
              <a:gd name="connsiteX25" fmla="*/ 614149 w 794483"/>
              <a:gd name="connsiteY25" fmla="*/ 382605 h 108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483" h="1089541">
                <a:moveTo>
                  <a:pt x="614149" y="382605"/>
                </a:moveTo>
                <a:cubicBezTo>
                  <a:pt x="607325" y="337113"/>
                  <a:pt x="608136" y="236770"/>
                  <a:pt x="600501" y="164241"/>
                </a:cubicBezTo>
                <a:cubicBezTo>
                  <a:pt x="598995" y="149934"/>
                  <a:pt x="595840" y="134531"/>
                  <a:pt x="586853" y="123297"/>
                </a:cubicBezTo>
                <a:cubicBezTo>
                  <a:pt x="576607" y="110489"/>
                  <a:pt x="559558" y="105100"/>
                  <a:pt x="545910" y="96002"/>
                </a:cubicBezTo>
                <a:cubicBezTo>
                  <a:pt x="536812" y="82354"/>
                  <a:pt x="530213" y="66656"/>
                  <a:pt x="518615" y="55058"/>
                </a:cubicBezTo>
                <a:cubicBezTo>
                  <a:pt x="507017" y="43460"/>
                  <a:pt x="492342" y="35098"/>
                  <a:pt x="477671" y="27763"/>
                </a:cubicBezTo>
                <a:cubicBezTo>
                  <a:pt x="425158" y="1507"/>
                  <a:pt x="324966" y="3955"/>
                  <a:pt x="286603" y="467"/>
                </a:cubicBezTo>
                <a:cubicBezTo>
                  <a:pt x="232012" y="5016"/>
                  <a:pt x="175760" y="0"/>
                  <a:pt x="122829" y="14115"/>
                </a:cubicBezTo>
                <a:cubicBezTo>
                  <a:pt x="104180" y="19088"/>
                  <a:pt x="93735" y="39823"/>
                  <a:pt x="81886" y="55058"/>
                </a:cubicBezTo>
                <a:cubicBezTo>
                  <a:pt x="61746" y="80953"/>
                  <a:pt x="27295" y="136945"/>
                  <a:pt x="27295" y="136945"/>
                </a:cubicBezTo>
                <a:cubicBezTo>
                  <a:pt x="22746" y="196085"/>
                  <a:pt x="20577" y="255457"/>
                  <a:pt x="13647" y="314366"/>
                </a:cubicBezTo>
                <a:cubicBezTo>
                  <a:pt x="11455" y="332995"/>
                  <a:pt x="0" y="350200"/>
                  <a:pt x="0" y="368957"/>
                </a:cubicBezTo>
                <a:cubicBezTo>
                  <a:pt x="0" y="450970"/>
                  <a:pt x="8004" y="532798"/>
                  <a:pt x="13647" y="614617"/>
                </a:cubicBezTo>
                <a:cubicBezTo>
                  <a:pt x="17104" y="664746"/>
                  <a:pt x="6046" y="719208"/>
                  <a:pt x="27295" y="764742"/>
                </a:cubicBezTo>
                <a:cubicBezTo>
                  <a:pt x="41168" y="794470"/>
                  <a:pt x="81886" y="801136"/>
                  <a:pt x="109182" y="819333"/>
                </a:cubicBezTo>
                <a:lnTo>
                  <a:pt x="150125" y="846629"/>
                </a:lnTo>
                <a:cubicBezTo>
                  <a:pt x="195618" y="914867"/>
                  <a:pt x="163774" y="878474"/>
                  <a:pt x="259307" y="942163"/>
                </a:cubicBezTo>
                <a:lnTo>
                  <a:pt x="300250" y="969458"/>
                </a:lnTo>
                <a:lnTo>
                  <a:pt x="341194" y="996754"/>
                </a:lnTo>
                <a:cubicBezTo>
                  <a:pt x="345743" y="1010402"/>
                  <a:pt x="343135" y="1029335"/>
                  <a:pt x="354841" y="1037697"/>
                </a:cubicBezTo>
                <a:cubicBezTo>
                  <a:pt x="378254" y="1054421"/>
                  <a:pt x="436728" y="1064993"/>
                  <a:pt x="436728" y="1064993"/>
                </a:cubicBezTo>
                <a:cubicBezTo>
                  <a:pt x="510799" y="1060363"/>
                  <a:pt x="630544" y="1089541"/>
                  <a:pt x="696035" y="1024050"/>
                </a:cubicBezTo>
                <a:cubicBezTo>
                  <a:pt x="707634" y="1012451"/>
                  <a:pt x="714232" y="996754"/>
                  <a:pt x="723331" y="983106"/>
                </a:cubicBezTo>
                <a:cubicBezTo>
                  <a:pt x="718964" y="834616"/>
                  <a:pt x="794483" y="612651"/>
                  <a:pt x="682388" y="478139"/>
                </a:cubicBezTo>
                <a:cubicBezTo>
                  <a:pt x="670032" y="463312"/>
                  <a:pt x="655092" y="450844"/>
                  <a:pt x="641444" y="437196"/>
                </a:cubicBezTo>
                <a:cubicBezTo>
                  <a:pt x="624580" y="386602"/>
                  <a:pt x="620973" y="428098"/>
                  <a:pt x="614149" y="38260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455863" y="3055938"/>
            <a:ext cx="874712" cy="623887"/>
          </a:xfrm>
          <a:custGeom>
            <a:avLst/>
            <a:gdLst>
              <a:gd name="connsiteX0" fmla="*/ 586854 w 873457"/>
              <a:gd name="connsiteY0" fmla="*/ 14750 h 624355"/>
              <a:gd name="connsiteX1" fmla="*/ 354842 w 873457"/>
              <a:gd name="connsiteY1" fmla="*/ 42046 h 624355"/>
              <a:gd name="connsiteX2" fmla="*/ 313899 w 873457"/>
              <a:gd name="connsiteY2" fmla="*/ 69341 h 624355"/>
              <a:gd name="connsiteX3" fmla="*/ 245660 w 873457"/>
              <a:gd name="connsiteY3" fmla="*/ 137580 h 624355"/>
              <a:gd name="connsiteX4" fmla="*/ 177421 w 873457"/>
              <a:gd name="connsiteY4" fmla="*/ 151228 h 624355"/>
              <a:gd name="connsiteX5" fmla="*/ 95534 w 873457"/>
              <a:gd name="connsiteY5" fmla="*/ 192171 h 624355"/>
              <a:gd name="connsiteX6" fmla="*/ 68239 w 873457"/>
              <a:gd name="connsiteY6" fmla="*/ 233114 h 624355"/>
              <a:gd name="connsiteX7" fmla="*/ 27296 w 873457"/>
              <a:gd name="connsiteY7" fmla="*/ 260410 h 624355"/>
              <a:gd name="connsiteX8" fmla="*/ 0 w 873457"/>
              <a:gd name="connsiteY8" fmla="*/ 342297 h 624355"/>
              <a:gd name="connsiteX9" fmla="*/ 40943 w 873457"/>
              <a:gd name="connsiteY9" fmla="*/ 478774 h 624355"/>
              <a:gd name="connsiteX10" fmla="*/ 68239 w 873457"/>
              <a:gd name="connsiteY10" fmla="*/ 519717 h 624355"/>
              <a:gd name="connsiteX11" fmla="*/ 150125 w 873457"/>
              <a:gd name="connsiteY11" fmla="*/ 547013 h 624355"/>
              <a:gd name="connsiteX12" fmla="*/ 245660 w 873457"/>
              <a:gd name="connsiteY12" fmla="*/ 574308 h 624355"/>
              <a:gd name="connsiteX13" fmla="*/ 286603 w 873457"/>
              <a:gd name="connsiteY13" fmla="*/ 587956 h 624355"/>
              <a:gd name="connsiteX14" fmla="*/ 491319 w 873457"/>
              <a:gd name="connsiteY14" fmla="*/ 574308 h 624355"/>
              <a:gd name="connsiteX15" fmla="*/ 873457 w 873457"/>
              <a:gd name="connsiteY15" fmla="*/ 533365 h 624355"/>
              <a:gd name="connsiteX16" fmla="*/ 859809 w 873457"/>
              <a:gd name="connsiteY16" fmla="*/ 369592 h 624355"/>
              <a:gd name="connsiteX17" fmla="*/ 832513 w 873457"/>
              <a:gd name="connsiteY17" fmla="*/ 233114 h 624355"/>
              <a:gd name="connsiteX18" fmla="*/ 805218 w 873457"/>
              <a:gd name="connsiteY18" fmla="*/ 192171 h 624355"/>
              <a:gd name="connsiteX19" fmla="*/ 682388 w 873457"/>
              <a:gd name="connsiteY19" fmla="*/ 82989 h 624355"/>
              <a:gd name="connsiteX20" fmla="*/ 655093 w 873457"/>
              <a:gd name="connsiteY20" fmla="*/ 42046 h 624355"/>
              <a:gd name="connsiteX21" fmla="*/ 573206 w 873457"/>
              <a:gd name="connsiteY21" fmla="*/ 1103 h 624355"/>
              <a:gd name="connsiteX22" fmla="*/ 586854 w 873457"/>
              <a:gd name="connsiteY22" fmla="*/ 14750 h 62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73457" h="624355">
                <a:moveTo>
                  <a:pt x="586854" y="14750"/>
                </a:moveTo>
                <a:cubicBezTo>
                  <a:pt x="550460" y="21574"/>
                  <a:pt x="395922" y="28353"/>
                  <a:pt x="354842" y="42046"/>
                </a:cubicBezTo>
                <a:cubicBezTo>
                  <a:pt x="339281" y="47233"/>
                  <a:pt x="327547" y="60243"/>
                  <a:pt x="313899" y="69341"/>
                </a:cubicBezTo>
                <a:cubicBezTo>
                  <a:pt x="291658" y="102703"/>
                  <a:pt x="286098" y="122416"/>
                  <a:pt x="245660" y="137580"/>
                </a:cubicBezTo>
                <a:cubicBezTo>
                  <a:pt x="223940" y="145725"/>
                  <a:pt x="199925" y="145602"/>
                  <a:pt x="177421" y="151228"/>
                </a:cubicBezTo>
                <a:cubicBezTo>
                  <a:pt x="132219" y="162529"/>
                  <a:pt x="135562" y="165487"/>
                  <a:pt x="95534" y="192171"/>
                </a:cubicBezTo>
                <a:cubicBezTo>
                  <a:pt x="86436" y="205819"/>
                  <a:pt x="79837" y="221516"/>
                  <a:pt x="68239" y="233114"/>
                </a:cubicBezTo>
                <a:cubicBezTo>
                  <a:pt x="56641" y="244712"/>
                  <a:pt x="35989" y="246501"/>
                  <a:pt x="27296" y="260410"/>
                </a:cubicBezTo>
                <a:cubicBezTo>
                  <a:pt x="12047" y="284809"/>
                  <a:pt x="0" y="342297"/>
                  <a:pt x="0" y="342297"/>
                </a:cubicBezTo>
                <a:cubicBezTo>
                  <a:pt x="7629" y="372812"/>
                  <a:pt x="27654" y="458841"/>
                  <a:pt x="40943" y="478774"/>
                </a:cubicBezTo>
                <a:cubicBezTo>
                  <a:pt x="50042" y="492422"/>
                  <a:pt x="54330" y="511024"/>
                  <a:pt x="68239" y="519717"/>
                </a:cubicBezTo>
                <a:cubicBezTo>
                  <a:pt x="92637" y="534966"/>
                  <a:pt x="122830" y="537914"/>
                  <a:pt x="150125" y="547013"/>
                </a:cubicBezTo>
                <a:cubicBezTo>
                  <a:pt x="248290" y="579735"/>
                  <a:pt x="125708" y="540036"/>
                  <a:pt x="245660" y="574308"/>
                </a:cubicBezTo>
                <a:cubicBezTo>
                  <a:pt x="259492" y="578260"/>
                  <a:pt x="272955" y="583407"/>
                  <a:pt x="286603" y="587956"/>
                </a:cubicBezTo>
                <a:lnTo>
                  <a:pt x="491319" y="574308"/>
                </a:lnTo>
                <a:cubicBezTo>
                  <a:pt x="854702" y="556139"/>
                  <a:pt x="736971" y="624355"/>
                  <a:pt x="873457" y="533365"/>
                </a:cubicBezTo>
                <a:cubicBezTo>
                  <a:pt x="868908" y="478774"/>
                  <a:pt x="865544" y="424071"/>
                  <a:pt x="859809" y="369592"/>
                </a:cubicBezTo>
                <a:cubicBezTo>
                  <a:pt x="856456" y="337737"/>
                  <a:pt x="850819" y="269727"/>
                  <a:pt x="832513" y="233114"/>
                </a:cubicBezTo>
                <a:cubicBezTo>
                  <a:pt x="825178" y="218443"/>
                  <a:pt x="816115" y="204430"/>
                  <a:pt x="805218" y="192171"/>
                </a:cubicBezTo>
                <a:cubicBezTo>
                  <a:pt x="737231" y="115686"/>
                  <a:pt x="744615" y="124474"/>
                  <a:pt x="682388" y="82989"/>
                </a:cubicBezTo>
                <a:cubicBezTo>
                  <a:pt x="673290" y="69341"/>
                  <a:pt x="666691" y="53644"/>
                  <a:pt x="655093" y="42046"/>
                </a:cubicBezTo>
                <a:cubicBezTo>
                  <a:pt x="632854" y="19807"/>
                  <a:pt x="602807" y="8503"/>
                  <a:pt x="573206" y="1103"/>
                </a:cubicBezTo>
                <a:cubicBezTo>
                  <a:pt x="568792" y="0"/>
                  <a:pt x="623248" y="7926"/>
                  <a:pt x="586854" y="1475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357438" y="1976438"/>
            <a:ext cx="1114425" cy="698500"/>
          </a:xfrm>
          <a:custGeom>
            <a:avLst/>
            <a:gdLst>
              <a:gd name="connsiteX0" fmla="*/ 508238 w 1114082"/>
              <a:gd name="connsiteY0" fmla="*/ 247864 h 698240"/>
              <a:gd name="connsiteX1" fmla="*/ 439999 w 1114082"/>
              <a:gd name="connsiteY1" fmla="*/ 261512 h 698240"/>
              <a:gd name="connsiteX2" fmla="*/ 303521 w 1114082"/>
              <a:gd name="connsiteY2" fmla="*/ 275160 h 698240"/>
              <a:gd name="connsiteX3" fmla="*/ 180692 w 1114082"/>
              <a:gd name="connsiteY3" fmla="*/ 288807 h 698240"/>
              <a:gd name="connsiteX4" fmla="*/ 98805 w 1114082"/>
              <a:gd name="connsiteY4" fmla="*/ 302455 h 698240"/>
              <a:gd name="connsiteX5" fmla="*/ 30566 w 1114082"/>
              <a:gd name="connsiteY5" fmla="*/ 425285 h 698240"/>
              <a:gd name="connsiteX6" fmla="*/ 85157 w 1114082"/>
              <a:gd name="connsiteY6" fmla="*/ 657297 h 698240"/>
              <a:gd name="connsiteX7" fmla="*/ 139748 w 1114082"/>
              <a:gd name="connsiteY7" fmla="*/ 698240 h 698240"/>
              <a:gd name="connsiteX8" fmla="*/ 480942 w 1114082"/>
              <a:gd name="connsiteY8" fmla="*/ 670945 h 698240"/>
              <a:gd name="connsiteX9" fmla="*/ 562829 w 1114082"/>
              <a:gd name="connsiteY9" fmla="*/ 643649 h 698240"/>
              <a:gd name="connsiteX10" fmla="*/ 603772 w 1114082"/>
              <a:gd name="connsiteY10" fmla="*/ 630001 h 698240"/>
              <a:gd name="connsiteX11" fmla="*/ 617420 w 1114082"/>
              <a:gd name="connsiteY11" fmla="*/ 589058 h 698240"/>
              <a:gd name="connsiteX12" fmla="*/ 658363 w 1114082"/>
              <a:gd name="connsiteY12" fmla="*/ 548115 h 698240"/>
              <a:gd name="connsiteX13" fmla="*/ 685659 w 1114082"/>
              <a:gd name="connsiteY13" fmla="*/ 507172 h 698240"/>
              <a:gd name="connsiteX14" fmla="*/ 753898 w 1114082"/>
              <a:gd name="connsiteY14" fmla="*/ 384342 h 698240"/>
              <a:gd name="connsiteX15" fmla="*/ 835784 w 1114082"/>
              <a:gd name="connsiteY15" fmla="*/ 329751 h 698240"/>
              <a:gd name="connsiteX16" fmla="*/ 917671 w 1114082"/>
              <a:gd name="connsiteY16" fmla="*/ 261512 h 698240"/>
              <a:gd name="connsiteX17" fmla="*/ 1026853 w 1114082"/>
              <a:gd name="connsiteY17" fmla="*/ 247864 h 698240"/>
              <a:gd name="connsiteX18" fmla="*/ 1108739 w 1114082"/>
              <a:gd name="connsiteY18" fmla="*/ 206921 h 698240"/>
              <a:gd name="connsiteX19" fmla="*/ 1095092 w 1114082"/>
              <a:gd name="connsiteY19" fmla="*/ 165978 h 698240"/>
              <a:gd name="connsiteX20" fmla="*/ 999557 w 1114082"/>
              <a:gd name="connsiteY20" fmla="*/ 56795 h 698240"/>
              <a:gd name="connsiteX21" fmla="*/ 917671 w 1114082"/>
              <a:gd name="connsiteY21" fmla="*/ 2204 h 698240"/>
              <a:gd name="connsiteX22" fmla="*/ 781193 w 1114082"/>
              <a:gd name="connsiteY22" fmla="*/ 15852 h 698240"/>
              <a:gd name="connsiteX23" fmla="*/ 740250 w 1114082"/>
              <a:gd name="connsiteY23" fmla="*/ 29500 h 698240"/>
              <a:gd name="connsiteX24" fmla="*/ 672011 w 1114082"/>
              <a:gd name="connsiteY24" fmla="*/ 111386 h 698240"/>
              <a:gd name="connsiteX25" fmla="*/ 631068 w 1114082"/>
              <a:gd name="connsiteY25" fmla="*/ 138682 h 698240"/>
              <a:gd name="connsiteX26" fmla="*/ 590124 w 1114082"/>
              <a:gd name="connsiteY26" fmla="*/ 179625 h 698240"/>
              <a:gd name="connsiteX27" fmla="*/ 508238 w 1114082"/>
              <a:gd name="connsiteY27" fmla="*/ 206921 h 698240"/>
              <a:gd name="connsiteX28" fmla="*/ 508238 w 1114082"/>
              <a:gd name="connsiteY28" fmla="*/ 247864 h 69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14082" h="698240">
                <a:moveTo>
                  <a:pt x="508238" y="247864"/>
                </a:moveTo>
                <a:cubicBezTo>
                  <a:pt x="485492" y="252413"/>
                  <a:pt x="462992" y="258446"/>
                  <a:pt x="439999" y="261512"/>
                </a:cubicBezTo>
                <a:cubicBezTo>
                  <a:pt x="394680" y="267555"/>
                  <a:pt x="348989" y="270374"/>
                  <a:pt x="303521" y="275160"/>
                </a:cubicBezTo>
                <a:cubicBezTo>
                  <a:pt x="262552" y="279472"/>
                  <a:pt x="221526" y="283363"/>
                  <a:pt x="180692" y="288807"/>
                </a:cubicBezTo>
                <a:cubicBezTo>
                  <a:pt x="153263" y="292464"/>
                  <a:pt x="126101" y="297906"/>
                  <a:pt x="98805" y="302455"/>
                </a:cubicBezTo>
                <a:cubicBezTo>
                  <a:pt x="36234" y="396312"/>
                  <a:pt x="54588" y="353220"/>
                  <a:pt x="30566" y="425285"/>
                </a:cubicBezTo>
                <a:cubicBezTo>
                  <a:pt x="42493" y="592263"/>
                  <a:pt x="0" y="584305"/>
                  <a:pt x="85157" y="657297"/>
                </a:cubicBezTo>
                <a:cubicBezTo>
                  <a:pt x="102427" y="672100"/>
                  <a:pt x="121551" y="684592"/>
                  <a:pt x="139748" y="698240"/>
                </a:cubicBezTo>
                <a:cubicBezTo>
                  <a:pt x="205766" y="694765"/>
                  <a:pt x="384307" y="695104"/>
                  <a:pt x="480942" y="670945"/>
                </a:cubicBezTo>
                <a:cubicBezTo>
                  <a:pt x="508855" y="663967"/>
                  <a:pt x="535533" y="652748"/>
                  <a:pt x="562829" y="643649"/>
                </a:cubicBezTo>
                <a:lnTo>
                  <a:pt x="603772" y="630001"/>
                </a:lnTo>
                <a:cubicBezTo>
                  <a:pt x="608321" y="616353"/>
                  <a:pt x="609440" y="601028"/>
                  <a:pt x="617420" y="589058"/>
                </a:cubicBezTo>
                <a:cubicBezTo>
                  <a:pt x="628126" y="572999"/>
                  <a:pt x="646007" y="562942"/>
                  <a:pt x="658363" y="548115"/>
                </a:cubicBezTo>
                <a:cubicBezTo>
                  <a:pt x="668864" y="535514"/>
                  <a:pt x="676560" y="520820"/>
                  <a:pt x="685659" y="507172"/>
                </a:cubicBezTo>
                <a:cubicBezTo>
                  <a:pt x="699881" y="464506"/>
                  <a:pt x="713673" y="411159"/>
                  <a:pt x="753898" y="384342"/>
                </a:cubicBezTo>
                <a:cubicBezTo>
                  <a:pt x="781193" y="366145"/>
                  <a:pt x="812588" y="352948"/>
                  <a:pt x="835784" y="329751"/>
                </a:cubicBezTo>
                <a:cubicBezTo>
                  <a:pt x="851996" y="313539"/>
                  <a:pt x="891542" y="268638"/>
                  <a:pt x="917671" y="261512"/>
                </a:cubicBezTo>
                <a:cubicBezTo>
                  <a:pt x="953056" y="251862"/>
                  <a:pt x="990459" y="252413"/>
                  <a:pt x="1026853" y="247864"/>
                </a:cubicBezTo>
                <a:cubicBezTo>
                  <a:pt x="1044088" y="242119"/>
                  <a:pt x="1100599" y="227271"/>
                  <a:pt x="1108739" y="206921"/>
                </a:cubicBezTo>
                <a:cubicBezTo>
                  <a:pt x="1114082" y="193564"/>
                  <a:pt x="1102078" y="178554"/>
                  <a:pt x="1095092" y="165978"/>
                </a:cubicBezTo>
                <a:cubicBezTo>
                  <a:pt x="1027639" y="44561"/>
                  <a:pt x="1069678" y="115229"/>
                  <a:pt x="999557" y="56795"/>
                </a:cubicBezTo>
                <a:cubicBezTo>
                  <a:pt x="931403" y="0"/>
                  <a:pt x="989624" y="26189"/>
                  <a:pt x="917671" y="2204"/>
                </a:cubicBezTo>
                <a:cubicBezTo>
                  <a:pt x="872178" y="6753"/>
                  <a:pt x="826381" y="8900"/>
                  <a:pt x="781193" y="15852"/>
                </a:cubicBezTo>
                <a:cubicBezTo>
                  <a:pt x="766974" y="18040"/>
                  <a:pt x="752220" y="21520"/>
                  <a:pt x="740250" y="29500"/>
                </a:cubicBezTo>
                <a:cubicBezTo>
                  <a:pt x="673179" y="74214"/>
                  <a:pt x="722361" y="61036"/>
                  <a:pt x="672011" y="111386"/>
                </a:cubicBezTo>
                <a:cubicBezTo>
                  <a:pt x="660413" y="122984"/>
                  <a:pt x="643669" y="128181"/>
                  <a:pt x="631068" y="138682"/>
                </a:cubicBezTo>
                <a:cubicBezTo>
                  <a:pt x="616241" y="151038"/>
                  <a:pt x="606996" y="170252"/>
                  <a:pt x="590124" y="179625"/>
                </a:cubicBezTo>
                <a:cubicBezTo>
                  <a:pt x="564973" y="193598"/>
                  <a:pt x="508238" y="206921"/>
                  <a:pt x="508238" y="206921"/>
                </a:cubicBezTo>
                <a:lnTo>
                  <a:pt x="508238" y="247864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470150" y="1582738"/>
            <a:ext cx="628650" cy="539750"/>
          </a:xfrm>
          <a:custGeom>
            <a:avLst/>
            <a:gdLst>
              <a:gd name="connsiteX0" fmla="*/ 545910 w 627797"/>
              <a:gd name="connsiteY0" fmla="*/ 40944 h 539994"/>
              <a:gd name="connsiteX1" fmla="*/ 464024 w 627797"/>
              <a:gd name="connsiteY1" fmla="*/ 13648 h 539994"/>
              <a:gd name="connsiteX2" fmla="*/ 423080 w 627797"/>
              <a:gd name="connsiteY2" fmla="*/ 0 h 539994"/>
              <a:gd name="connsiteX3" fmla="*/ 191068 w 627797"/>
              <a:gd name="connsiteY3" fmla="*/ 13648 h 539994"/>
              <a:gd name="connsiteX4" fmla="*/ 109182 w 627797"/>
              <a:gd name="connsiteY4" fmla="*/ 40944 h 539994"/>
              <a:gd name="connsiteX5" fmla="*/ 68239 w 627797"/>
              <a:gd name="connsiteY5" fmla="*/ 54591 h 539994"/>
              <a:gd name="connsiteX6" fmla="*/ 27295 w 627797"/>
              <a:gd name="connsiteY6" fmla="*/ 95535 h 539994"/>
              <a:gd name="connsiteX7" fmla="*/ 0 w 627797"/>
              <a:gd name="connsiteY7" fmla="*/ 177421 h 539994"/>
              <a:gd name="connsiteX8" fmla="*/ 13648 w 627797"/>
              <a:gd name="connsiteY8" fmla="*/ 286603 h 539994"/>
              <a:gd name="connsiteX9" fmla="*/ 54591 w 627797"/>
              <a:gd name="connsiteY9" fmla="*/ 491320 h 539994"/>
              <a:gd name="connsiteX10" fmla="*/ 95534 w 627797"/>
              <a:gd name="connsiteY10" fmla="*/ 504967 h 539994"/>
              <a:gd name="connsiteX11" fmla="*/ 136477 w 627797"/>
              <a:gd name="connsiteY11" fmla="*/ 532263 h 539994"/>
              <a:gd name="connsiteX12" fmla="*/ 409433 w 627797"/>
              <a:gd name="connsiteY12" fmla="*/ 504967 h 539994"/>
              <a:gd name="connsiteX13" fmla="*/ 450376 w 627797"/>
              <a:gd name="connsiteY13" fmla="*/ 464024 h 539994"/>
              <a:gd name="connsiteX14" fmla="*/ 491319 w 627797"/>
              <a:gd name="connsiteY14" fmla="*/ 436729 h 539994"/>
              <a:gd name="connsiteX15" fmla="*/ 545910 w 627797"/>
              <a:gd name="connsiteY15" fmla="*/ 354842 h 539994"/>
              <a:gd name="connsiteX16" fmla="*/ 586854 w 627797"/>
              <a:gd name="connsiteY16" fmla="*/ 272956 h 539994"/>
              <a:gd name="connsiteX17" fmla="*/ 627797 w 627797"/>
              <a:gd name="connsiteY17" fmla="*/ 245660 h 539994"/>
              <a:gd name="connsiteX18" fmla="*/ 614149 w 627797"/>
              <a:gd name="connsiteY18" fmla="*/ 136478 h 539994"/>
              <a:gd name="connsiteX19" fmla="*/ 545910 w 627797"/>
              <a:gd name="connsiteY19" fmla="*/ 40944 h 53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7797" h="539994">
                <a:moveTo>
                  <a:pt x="545910" y="40944"/>
                </a:moveTo>
                <a:lnTo>
                  <a:pt x="464024" y="13648"/>
                </a:lnTo>
                <a:lnTo>
                  <a:pt x="423080" y="0"/>
                </a:lnTo>
                <a:cubicBezTo>
                  <a:pt x="345743" y="4549"/>
                  <a:pt x="267888" y="3628"/>
                  <a:pt x="191068" y="13648"/>
                </a:cubicBezTo>
                <a:cubicBezTo>
                  <a:pt x="162538" y="17369"/>
                  <a:pt x="136477" y="31846"/>
                  <a:pt x="109182" y="40944"/>
                </a:cubicBezTo>
                <a:lnTo>
                  <a:pt x="68239" y="54591"/>
                </a:lnTo>
                <a:cubicBezTo>
                  <a:pt x="54591" y="68239"/>
                  <a:pt x="36668" y="78663"/>
                  <a:pt x="27295" y="95535"/>
                </a:cubicBezTo>
                <a:cubicBezTo>
                  <a:pt x="13322" y="120686"/>
                  <a:pt x="0" y="177421"/>
                  <a:pt x="0" y="177421"/>
                </a:cubicBezTo>
                <a:cubicBezTo>
                  <a:pt x="4549" y="213815"/>
                  <a:pt x="9999" y="250108"/>
                  <a:pt x="13648" y="286603"/>
                </a:cubicBezTo>
                <a:cubicBezTo>
                  <a:pt x="17263" y="322758"/>
                  <a:pt x="320" y="447903"/>
                  <a:pt x="54591" y="491320"/>
                </a:cubicBezTo>
                <a:cubicBezTo>
                  <a:pt x="65824" y="500307"/>
                  <a:pt x="81886" y="500418"/>
                  <a:pt x="95534" y="504967"/>
                </a:cubicBezTo>
                <a:cubicBezTo>
                  <a:pt x="109182" y="514066"/>
                  <a:pt x="120097" y="531401"/>
                  <a:pt x="136477" y="532263"/>
                </a:cubicBezTo>
                <a:cubicBezTo>
                  <a:pt x="283367" y="539994"/>
                  <a:pt x="307287" y="530504"/>
                  <a:pt x="409433" y="504967"/>
                </a:cubicBezTo>
                <a:cubicBezTo>
                  <a:pt x="423081" y="491319"/>
                  <a:pt x="435549" y="476380"/>
                  <a:pt x="450376" y="464024"/>
                </a:cubicBezTo>
                <a:cubicBezTo>
                  <a:pt x="462977" y="453523"/>
                  <a:pt x="480518" y="449073"/>
                  <a:pt x="491319" y="436729"/>
                </a:cubicBezTo>
                <a:cubicBezTo>
                  <a:pt x="512921" y="412041"/>
                  <a:pt x="535536" y="385964"/>
                  <a:pt x="545910" y="354842"/>
                </a:cubicBezTo>
                <a:cubicBezTo>
                  <a:pt x="557011" y="321541"/>
                  <a:pt x="560397" y="299413"/>
                  <a:pt x="586854" y="272956"/>
                </a:cubicBezTo>
                <a:cubicBezTo>
                  <a:pt x="598452" y="261358"/>
                  <a:pt x="614149" y="254759"/>
                  <a:pt x="627797" y="245660"/>
                </a:cubicBezTo>
                <a:cubicBezTo>
                  <a:pt x="623248" y="209266"/>
                  <a:pt x="626485" y="171018"/>
                  <a:pt x="614149" y="136478"/>
                </a:cubicBezTo>
                <a:cubicBezTo>
                  <a:pt x="597001" y="88464"/>
                  <a:pt x="565269" y="60302"/>
                  <a:pt x="545910" y="40944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971925" y="2252663"/>
            <a:ext cx="642938" cy="606425"/>
          </a:xfrm>
          <a:custGeom>
            <a:avLst/>
            <a:gdLst>
              <a:gd name="connsiteX0" fmla="*/ 204716 w 642990"/>
              <a:gd name="connsiteY0" fmla="*/ 27295 h 606424"/>
              <a:gd name="connsiteX1" fmla="*/ 163773 w 642990"/>
              <a:gd name="connsiteY1" fmla="*/ 40943 h 606424"/>
              <a:gd name="connsiteX2" fmla="*/ 109182 w 642990"/>
              <a:gd name="connsiteY2" fmla="*/ 54591 h 606424"/>
              <a:gd name="connsiteX3" fmla="*/ 27295 w 642990"/>
              <a:gd name="connsiteY3" fmla="*/ 109182 h 606424"/>
              <a:gd name="connsiteX4" fmla="*/ 0 w 642990"/>
              <a:gd name="connsiteY4" fmla="*/ 204716 h 606424"/>
              <a:gd name="connsiteX5" fmla="*/ 13647 w 642990"/>
              <a:gd name="connsiteY5" fmla="*/ 423080 h 606424"/>
              <a:gd name="connsiteX6" fmla="*/ 54591 w 642990"/>
              <a:gd name="connsiteY6" fmla="*/ 504967 h 606424"/>
              <a:gd name="connsiteX7" fmla="*/ 150125 w 642990"/>
              <a:gd name="connsiteY7" fmla="*/ 518615 h 606424"/>
              <a:gd name="connsiteX8" fmla="*/ 627797 w 642990"/>
              <a:gd name="connsiteY8" fmla="*/ 464023 h 606424"/>
              <a:gd name="connsiteX9" fmla="*/ 641444 w 642990"/>
              <a:gd name="connsiteY9" fmla="*/ 423080 h 606424"/>
              <a:gd name="connsiteX10" fmla="*/ 627797 w 642990"/>
              <a:gd name="connsiteY10" fmla="*/ 191068 h 606424"/>
              <a:gd name="connsiteX11" fmla="*/ 586853 w 642990"/>
              <a:gd name="connsiteY11" fmla="*/ 150125 h 606424"/>
              <a:gd name="connsiteX12" fmla="*/ 518614 w 642990"/>
              <a:gd name="connsiteY12" fmla="*/ 81886 h 606424"/>
              <a:gd name="connsiteX13" fmla="*/ 409432 w 642990"/>
              <a:gd name="connsiteY13" fmla="*/ 13647 h 606424"/>
              <a:gd name="connsiteX14" fmla="*/ 368489 w 642990"/>
              <a:gd name="connsiteY14" fmla="*/ 0 h 606424"/>
              <a:gd name="connsiteX15" fmla="*/ 204716 w 642990"/>
              <a:gd name="connsiteY15" fmla="*/ 27295 h 60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2990" h="606424">
                <a:moveTo>
                  <a:pt x="204716" y="27295"/>
                </a:moveTo>
                <a:cubicBezTo>
                  <a:pt x="170597" y="34119"/>
                  <a:pt x="177605" y="36991"/>
                  <a:pt x="163773" y="40943"/>
                </a:cubicBezTo>
                <a:cubicBezTo>
                  <a:pt x="145738" y="46096"/>
                  <a:pt x="125959" y="46203"/>
                  <a:pt x="109182" y="54591"/>
                </a:cubicBezTo>
                <a:cubicBezTo>
                  <a:pt x="79840" y="69262"/>
                  <a:pt x="27295" y="109182"/>
                  <a:pt x="27295" y="109182"/>
                </a:cubicBezTo>
                <a:cubicBezTo>
                  <a:pt x="20858" y="128492"/>
                  <a:pt x="0" y="187575"/>
                  <a:pt x="0" y="204716"/>
                </a:cubicBezTo>
                <a:cubicBezTo>
                  <a:pt x="0" y="277646"/>
                  <a:pt x="6012" y="350551"/>
                  <a:pt x="13647" y="423080"/>
                </a:cubicBezTo>
                <a:cubicBezTo>
                  <a:pt x="15356" y="439315"/>
                  <a:pt x="38842" y="497968"/>
                  <a:pt x="54591" y="504967"/>
                </a:cubicBezTo>
                <a:cubicBezTo>
                  <a:pt x="83986" y="518032"/>
                  <a:pt x="118280" y="514066"/>
                  <a:pt x="150125" y="518615"/>
                </a:cubicBezTo>
                <a:cubicBezTo>
                  <a:pt x="236399" y="515919"/>
                  <a:pt x="532864" y="606424"/>
                  <a:pt x="627797" y="464023"/>
                </a:cubicBezTo>
                <a:cubicBezTo>
                  <a:pt x="635777" y="452053"/>
                  <a:pt x="636895" y="436728"/>
                  <a:pt x="641444" y="423080"/>
                </a:cubicBezTo>
                <a:cubicBezTo>
                  <a:pt x="636895" y="345743"/>
                  <a:pt x="642990" y="267035"/>
                  <a:pt x="627797" y="191068"/>
                </a:cubicBezTo>
                <a:cubicBezTo>
                  <a:pt x="624012" y="172142"/>
                  <a:pt x="599209" y="164952"/>
                  <a:pt x="586853" y="150125"/>
                </a:cubicBezTo>
                <a:cubicBezTo>
                  <a:pt x="529986" y="81885"/>
                  <a:pt x="593680" y="131930"/>
                  <a:pt x="518614" y="81886"/>
                </a:cubicBezTo>
                <a:cubicBezTo>
                  <a:pt x="475360" y="17003"/>
                  <a:pt x="506879" y="46129"/>
                  <a:pt x="409432" y="13647"/>
                </a:cubicBezTo>
                <a:lnTo>
                  <a:pt x="368489" y="0"/>
                </a:lnTo>
                <a:cubicBezTo>
                  <a:pt x="172883" y="13971"/>
                  <a:pt x="238835" y="20471"/>
                  <a:pt x="204716" y="2729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Comprehensive Nooksack Focus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West Church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7411" name="Content Placeholder 3" descr="99-134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524000"/>
            <a:ext cx="3276600" cy="2459038"/>
          </a:xfrm>
          <a:ln>
            <a:solidFill>
              <a:schemeClr val="accent4"/>
            </a:solidFill>
          </a:ln>
        </p:spPr>
      </p:pic>
      <p:pic>
        <p:nvPicPr>
          <p:cNvPr id="17412" name="Picture 4" descr="99-1342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3276600" cy="2459038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6" name="Content Placeholder 3" descr="00-1792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14800"/>
            <a:ext cx="3276600" cy="2459038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7" name="Picture 6" descr="Fsr_31_Mp8 0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4114800"/>
            <a:ext cx="3276600" cy="2459038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Grouse Butte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8435" name="Content Placeholder 3" descr="00-1138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145" b="21127"/>
          <a:stretch>
            <a:fillRect/>
          </a:stretch>
        </p:blipFill>
        <p:spPr>
          <a:xfrm>
            <a:off x="304800" y="1600200"/>
            <a:ext cx="4173538" cy="2057400"/>
          </a:xfrm>
          <a:ln w="25400">
            <a:solidFill>
              <a:schemeClr val="accent5"/>
            </a:solidFill>
          </a:ln>
        </p:spPr>
      </p:pic>
      <p:pic>
        <p:nvPicPr>
          <p:cNvPr id="18436" name="Picture 5" descr="00-1138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10000"/>
            <a:ext cx="3733800" cy="2801938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7" name="Content Placeholder 3" descr="00-1792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00200"/>
            <a:ext cx="3886200" cy="2914650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8200" y="4876800"/>
            <a:ext cx="42100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More Efficient to Treat Entire Road</a:t>
            </a:r>
          </a:p>
          <a:p>
            <a:pPr algn="ctr">
              <a:defRPr/>
            </a:pPr>
            <a:r>
              <a:rPr lang="en-US" sz="2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System in an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1932</TotalTime>
  <Words>499</Words>
  <Application>Microsoft Office PowerPoint</Application>
  <PresentationFormat>On-screen Show (4:3)</PresentationFormat>
  <Paragraphs>291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Foundry</vt:lpstr>
      <vt:lpstr>Roads to Success for Sediment Reduction Roger Nichols, U.S. Forest Service</vt:lpstr>
      <vt:lpstr>Why Reduce Sediment Delivery?</vt:lpstr>
      <vt:lpstr>Mt. Baker-Snoqualmie National Forest</vt:lpstr>
      <vt:lpstr>Focus on Three Priority  Puget Sound Watersheds</vt:lpstr>
      <vt:lpstr>     Nooksack River WRIA 1 Salmon Recovery Board </vt:lpstr>
      <vt:lpstr>Nooksack River  Nooksack Salmon Enhancement Association (NSEA)</vt:lpstr>
      <vt:lpstr>Comprehensive Nooksack Focus</vt:lpstr>
      <vt:lpstr>West Church</vt:lpstr>
      <vt:lpstr>Grouse Butte</vt:lpstr>
      <vt:lpstr>Grouse Butte</vt:lpstr>
      <vt:lpstr>Nooksack Roads</vt:lpstr>
      <vt:lpstr>Slide 12</vt:lpstr>
      <vt:lpstr>Skagit River Skagit Watershed Council  </vt:lpstr>
      <vt:lpstr>Skagit River  Skagit Conservation District &amp; Skagit River System Cooperative</vt:lpstr>
      <vt:lpstr>Comprehensive Skagit Focus</vt:lpstr>
      <vt:lpstr>Sauk – Suiattle Roads</vt:lpstr>
      <vt:lpstr>Slide 17</vt:lpstr>
      <vt:lpstr>Slide 18</vt:lpstr>
      <vt:lpstr>Slide 19</vt:lpstr>
      <vt:lpstr>Slide 20</vt:lpstr>
      <vt:lpstr>Slide 21</vt:lpstr>
      <vt:lpstr>Rock-Lined Rolling Dip</vt:lpstr>
      <vt:lpstr>Bacon Creek</vt:lpstr>
      <vt:lpstr>Slide 24</vt:lpstr>
      <vt:lpstr>Slide 25</vt:lpstr>
      <vt:lpstr>Stillaguamish River  Stillaguamish Tribe &amp; Snohomish County </vt:lpstr>
      <vt:lpstr>Stillaguamish River Snohomish Conservation District &amp; Stillaguamish Indian Tribe</vt:lpstr>
      <vt:lpstr>North Fork Stillaguamish Focus</vt:lpstr>
      <vt:lpstr>NF Road Decommissioning</vt:lpstr>
      <vt:lpstr>Westside Higgins Road</vt:lpstr>
      <vt:lpstr>Deer - Segelsen</vt:lpstr>
      <vt:lpstr>Slide 32</vt:lpstr>
      <vt:lpstr>Little Deer Creek</vt:lpstr>
      <vt:lpstr>Little Deer Creek</vt:lpstr>
      <vt:lpstr>Slide 35</vt:lpstr>
      <vt:lpstr>Slide 36</vt:lpstr>
      <vt:lpstr>Slide 37</vt:lpstr>
    </vt:vector>
  </TitlesOfParts>
  <Company>Recreation and Conservation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Duboiski, Marc (RCO)</dc:creator>
  <cp:lastModifiedBy>marcd</cp:lastModifiedBy>
  <cp:revision>203</cp:revision>
  <dcterms:created xsi:type="dcterms:W3CDTF">2009-03-18T20:38:05Z</dcterms:created>
  <dcterms:modified xsi:type="dcterms:W3CDTF">2011-10-06T17:42:01Z</dcterms:modified>
</cp:coreProperties>
</file>