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1" r:id="rId5"/>
    <p:sldId id="258" r:id="rId6"/>
    <p:sldId id="262" r:id="rId7"/>
    <p:sldId id="260" r:id="rId8"/>
    <p:sldId id="264"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AA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7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7AA075-91CD-4ED2-9C47-69A08F31CC03}" type="datetimeFigureOut">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657C5-4C98-4FA7-8D5F-27B0671D969D}" type="slidenum">
              <a:rPr lang="en-US" smtClean="0"/>
              <a:t>‹#›</a:t>
            </a:fld>
            <a:endParaRPr lang="en-US" dirty="0"/>
          </a:p>
        </p:txBody>
      </p:sp>
    </p:spTree>
    <p:extLst>
      <p:ext uri="{BB962C8B-B14F-4D97-AF65-F5344CB8AC3E}">
        <p14:creationId xmlns:p14="http://schemas.microsoft.com/office/powerpoint/2010/main" val="336653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AA075-91CD-4ED2-9C47-69A08F31CC03}" type="datetimeFigureOut">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657C5-4C98-4FA7-8D5F-27B0671D969D}" type="slidenum">
              <a:rPr lang="en-US" smtClean="0"/>
              <a:t>‹#›</a:t>
            </a:fld>
            <a:endParaRPr lang="en-US" dirty="0"/>
          </a:p>
        </p:txBody>
      </p:sp>
    </p:spTree>
    <p:extLst>
      <p:ext uri="{BB962C8B-B14F-4D97-AF65-F5344CB8AC3E}">
        <p14:creationId xmlns:p14="http://schemas.microsoft.com/office/powerpoint/2010/main" val="353105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AA075-91CD-4ED2-9C47-69A08F31CC03}" type="datetimeFigureOut">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657C5-4C98-4FA7-8D5F-27B0671D969D}" type="slidenum">
              <a:rPr lang="en-US" smtClean="0"/>
              <a:t>‹#›</a:t>
            </a:fld>
            <a:endParaRPr lang="en-US" dirty="0"/>
          </a:p>
        </p:txBody>
      </p:sp>
    </p:spTree>
    <p:extLst>
      <p:ext uri="{BB962C8B-B14F-4D97-AF65-F5344CB8AC3E}">
        <p14:creationId xmlns:p14="http://schemas.microsoft.com/office/powerpoint/2010/main" val="71278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AA075-91CD-4ED2-9C47-69A08F31CC03}" type="datetimeFigureOut">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657C5-4C98-4FA7-8D5F-27B0671D969D}" type="slidenum">
              <a:rPr lang="en-US" smtClean="0"/>
              <a:t>‹#›</a:t>
            </a:fld>
            <a:endParaRPr lang="en-US" dirty="0"/>
          </a:p>
        </p:txBody>
      </p:sp>
    </p:spTree>
    <p:extLst>
      <p:ext uri="{BB962C8B-B14F-4D97-AF65-F5344CB8AC3E}">
        <p14:creationId xmlns:p14="http://schemas.microsoft.com/office/powerpoint/2010/main" val="208011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7AA075-91CD-4ED2-9C47-69A08F31CC03}" type="datetimeFigureOut">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657C5-4C98-4FA7-8D5F-27B0671D969D}" type="slidenum">
              <a:rPr lang="en-US" smtClean="0"/>
              <a:t>‹#›</a:t>
            </a:fld>
            <a:endParaRPr lang="en-US" dirty="0"/>
          </a:p>
        </p:txBody>
      </p:sp>
    </p:spTree>
    <p:extLst>
      <p:ext uri="{BB962C8B-B14F-4D97-AF65-F5344CB8AC3E}">
        <p14:creationId xmlns:p14="http://schemas.microsoft.com/office/powerpoint/2010/main" val="7505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7AA075-91CD-4ED2-9C47-69A08F31CC03}" type="datetimeFigureOut">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1657C5-4C98-4FA7-8D5F-27B0671D969D}" type="slidenum">
              <a:rPr lang="en-US" smtClean="0"/>
              <a:t>‹#›</a:t>
            </a:fld>
            <a:endParaRPr lang="en-US" dirty="0"/>
          </a:p>
        </p:txBody>
      </p:sp>
    </p:spTree>
    <p:extLst>
      <p:ext uri="{BB962C8B-B14F-4D97-AF65-F5344CB8AC3E}">
        <p14:creationId xmlns:p14="http://schemas.microsoft.com/office/powerpoint/2010/main" val="90634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7AA075-91CD-4ED2-9C47-69A08F31CC03}" type="datetimeFigureOut">
              <a:rPr lang="en-US" smtClean="0"/>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1657C5-4C98-4FA7-8D5F-27B0671D969D}" type="slidenum">
              <a:rPr lang="en-US" smtClean="0"/>
              <a:t>‹#›</a:t>
            </a:fld>
            <a:endParaRPr lang="en-US" dirty="0"/>
          </a:p>
        </p:txBody>
      </p:sp>
    </p:spTree>
    <p:extLst>
      <p:ext uri="{BB962C8B-B14F-4D97-AF65-F5344CB8AC3E}">
        <p14:creationId xmlns:p14="http://schemas.microsoft.com/office/powerpoint/2010/main" val="137047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7AA075-91CD-4ED2-9C47-69A08F31CC03}" type="datetimeFigureOut">
              <a:rPr lang="en-US" smtClean="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657C5-4C98-4FA7-8D5F-27B0671D969D}" type="slidenum">
              <a:rPr lang="en-US" smtClean="0"/>
              <a:t>‹#›</a:t>
            </a:fld>
            <a:endParaRPr lang="en-US" dirty="0"/>
          </a:p>
        </p:txBody>
      </p:sp>
    </p:spTree>
    <p:extLst>
      <p:ext uri="{BB962C8B-B14F-4D97-AF65-F5344CB8AC3E}">
        <p14:creationId xmlns:p14="http://schemas.microsoft.com/office/powerpoint/2010/main" val="169640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AA075-91CD-4ED2-9C47-69A08F31CC03}" type="datetimeFigureOut">
              <a:rPr lang="en-US" smtClean="0"/>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657C5-4C98-4FA7-8D5F-27B0671D969D}" type="slidenum">
              <a:rPr lang="en-US" smtClean="0"/>
              <a:t>‹#›</a:t>
            </a:fld>
            <a:endParaRPr lang="en-US" dirty="0"/>
          </a:p>
        </p:txBody>
      </p:sp>
    </p:spTree>
    <p:extLst>
      <p:ext uri="{BB962C8B-B14F-4D97-AF65-F5344CB8AC3E}">
        <p14:creationId xmlns:p14="http://schemas.microsoft.com/office/powerpoint/2010/main" val="161172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AA075-91CD-4ED2-9C47-69A08F31CC03}" type="datetimeFigureOut">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1657C5-4C98-4FA7-8D5F-27B0671D969D}" type="slidenum">
              <a:rPr lang="en-US" smtClean="0"/>
              <a:t>‹#›</a:t>
            </a:fld>
            <a:endParaRPr lang="en-US" dirty="0"/>
          </a:p>
        </p:txBody>
      </p:sp>
    </p:spTree>
    <p:extLst>
      <p:ext uri="{BB962C8B-B14F-4D97-AF65-F5344CB8AC3E}">
        <p14:creationId xmlns:p14="http://schemas.microsoft.com/office/powerpoint/2010/main" val="319304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AA075-91CD-4ED2-9C47-69A08F31CC03}" type="datetimeFigureOut">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1657C5-4C98-4FA7-8D5F-27B0671D969D}" type="slidenum">
              <a:rPr lang="en-US" smtClean="0"/>
              <a:t>‹#›</a:t>
            </a:fld>
            <a:endParaRPr lang="en-US" dirty="0"/>
          </a:p>
        </p:txBody>
      </p:sp>
    </p:spTree>
    <p:extLst>
      <p:ext uri="{BB962C8B-B14F-4D97-AF65-F5344CB8AC3E}">
        <p14:creationId xmlns:p14="http://schemas.microsoft.com/office/powerpoint/2010/main" val="2629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AA075-91CD-4ED2-9C47-69A08F31CC03}" type="datetimeFigureOut">
              <a:rPr lang="en-US" smtClean="0"/>
              <a:t>2/5/2020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657C5-4C98-4FA7-8D5F-27B0671D969D}" type="slidenum">
              <a:rPr lang="en-US" smtClean="0"/>
              <a:t>‹#›</a:t>
            </a:fld>
            <a:endParaRPr lang="en-US" dirty="0"/>
          </a:p>
        </p:txBody>
      </p:sp>
    </p:spTree>
    <p:extLst>
      <p:ext uri="{BB962C8B-B14F-4D97-AF65-F5344CB8AC3E}">
        <p14:creationId xmlns:p14="http://schemas.microsoft.com/office/powerpoint/2010/main" val="147390776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495802"/>
            <a:ext cx="9144000" cy="2054087"/>
          </a:xfrm>
        </p:spPr>
        <p:txBody>
          <a:bodyPr/>
          <a:lstStyle/>
          <a:p>
            <a:pPr>
              <a:spcBef>
                <a:spcPts val="0"/>
              </a:spcBef>
            </a:pPr>
            <a:r>
              <a:rPr lang="en-US" dirty="0" smtClean="0"/>
              <a:t>Cedar Sammamish Watershed (WRIA 8) Cost Increase Request</a:t>
            </a:r>
          </a:p>
          <a:p>
            <a:pPr>
              <a:spcBef>
                <a:spcPts val="0"/>
              </a:spcBef>
            </a:pPr>
            <a:r>
              <a:rPr lang="en-US" dirty="0" smtClean="0"/>
              <a:t>Adopt A Stream Foundation: Bear Creek Reach 6 Restoration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2143" y="240735"/>
            <a:ext cx="6589412" cy="425506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70535412"/>
              </p:ext>
            </p:extLst>
          </p:nvPr>
        </p:nvGraphicFramePr>
        <p:xfrm>
          <a:off x="1741931" y="5207509"/>
          <a:ext cx="5800726" cy="1562100"/>
        </p:xfrm>
        <a:graphic>
          <a:graphicData uri="http://schemas.openxmlformats.org/drawingml/2006/table">
            <a:tbl>
              <a:tblPr firstRow="1" bandRow="1">
                <a:tableStyleId>{616DA210-FB5B-4158-B5E0-FEB733F419BA}</a:tableStyleId>
              </a:tblPr>
              <a:tblGrid>
                <a:gridCol w="911360">
                  <a:extLst>
                    <a:ext uri="{9D8B030D-6E8A-4147-A177-3AD203B41FA5}">
                      <a16:colId xmlns:a16="http://schemas.microsoft.com/office/drawing/2014/main" val="3857153729"/>
                    </a:ext>
                  </a:extLst>
                </a:gridCol>
                <a:gridCol w="1237531">
                  <a:extLst>
                    <a:ext uri="{9D8B030D-6E8A-4147-A177-3AD203B41FA5}">
                      <a16:colId xmlns:a16="http://schemas.microsoft.com/office/drawing/2014/main" val="3236655838"/>
                    </a:ext>
                  </a:extLst>
                </a:gridCol>
                <a:gridCol w="1736380">
                  <a:extLst>
                    <a:ext uri="{9D8B030D-6E8A-4147-A177-3AD203B41FA5}">
                      <a16:colId xmlns:a16="http://schemas.microsoft.com/office/drawing/2014/main" val="3650575315"/>
                    </a:ext>
                  </a:extLst>
                </a:gridCol>
                <a:gridCol w="1915455">
                  <a:extLst>
                    <a:ext uri="{9D8B030D-6E8A-4147-A177-3AD203B41FA5}">
                      <a16:colId xmlns:a16="http://schemas.microsoft.com/office/drawing/2014/main" val="3801058601"/>
                    </a:ext>
                  </a:extLst>
                </a:gridCol>
              </a:tblGrid>
              <a:tr h="419100">
                <a:tc>
                  <a:txBody>
                    <a:bodyPr/>
                    <a:lstStyle/>
                    <a:p>
                      <a:endParaRPr lang="en-US" sz="1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Current</a:t>
                      </a:r>
                      <a:endParaRPr lang="en-US" sz="1900" dirty="0"/>
                    </a:p>
                  </a:txBody>
                  <a:tcPr/>
                </a:tc>
                <a:tc>
                  <a:txBody>
                    <a:bodyPr/>
                    <a:lstStyle/>
                    <a:p>
                      <a:r>
                        <a:rPr lang="en-US" sz="1900" dirty="0" smtClean="0"/>
                        <a:t>Cost</a:t>
                      </a:r>
                      <a:r>
                        <a:rPr lang="en-US" sz="1900" baseline="0" dirty="0" smtClean="0"/>
                        <a:t> Increase</a:t>
                      </a:r>
                      <a:endParaRPr lang="en-US" sz="1900" dirty="0"/>
                    </a:p>
                  </a:txBody>
                  <a:tcPr/>
                </a:tc>
                <a:tc>
                  <a:txBody>
                    <a:bodyPr/>
                    <a:lstStyle/>
                    <a:p>
                      <a:r>
                        <a:rPr lang="en-US" sz="1900" dirty="0" smtClean="0"/>
                        <a:t>Total</a:t>
                      </a:r>
                      <a:endParaRPr lang="en-US" sz="1900" dirty="0"/>
                    </a:p>
                  </a:txBody>
                  <a:tcPr/>
                </a:tc>
                <a:extLst>
                  <a:ext uri="{0D108BD9-81ED-4DB2-BD59-A6C34878D82A}">
                    <a16:rowId xmlns:a16="http://schemas.microsoft.com/office/drawing/2014/main" val="2040823468"/>
                  </a:ext>
                </a:extLst>
              </a:tr>
              <a:tr h="375920">
                <a:tc>
                  <a:txBody>
                    <a:bodyPr/>
                    <a:lstStyle/>
                    <a:p>
                      <a:r>
                        <a:rPr lang="en-US" sz="1900" dirty="0" smtClean="0"/>
                        <a:t>PSAR</a:t>
                      </a:r>
                      <a:endParaRPr lang="en-US" sz="1900" dirty="0"/>
                    </a:p>
                  </a:txBody>
                  <a:tcPr/>
                </a:tc>
                <a:tc>
                  <a:txBody>
                    <a:bodyPr/>
                    <a:lstStyle/>
                    <a:p>
                      <a:r>
                        <a:rPr lang="en-US" sz="1900" dirty="0" smtClean="0"/>
                        <a:t>$169,967</a:t>
                      </a:r>
                      <a:endParaRPr lang="en-US" sz="1900" dirty="0"/>
                    </a:p>
                  </a:txBody>
                  <a:tcPr/>
                </a:tc>
                <a:tc>
                  <a:txBody>
                    <a:bodyPr/>
                    <a:lstStyle/>
                    <a:p>
                      <a:r>
                        <a:rPr lang="en-US" sz="1900" dirty="0" smtClean="0"/>
                        <a:t>$147,332</a:t>
                      </a:r>
                      <a:endParaRPr lang="en-US" sz="1900" dirty="0"/>
                    </a:p>
                  </a:txBody>
                  <a:tcPr/>
                </a:tc>
                <a:tc>
                  <a:txBody>
                    <a:bodyPr/>
                    <a:lstStyle/>
                    <a:p>
                      <a:r>
                        <a:rPr lang="en-US" sz="1900" dirty="0" smtClean="0"/>
                        <a:t>$317,299</a:t>
                      </a:r>
                      <a:endParaRPr lang="en-US" sz="1900" dirty="0"/>
                    </a:p>
                  </a:txBody>
                  <a:tcPr/>
                </a:tc>
                <a:extLst>
                  <a:ext uri="{0D108BD9-81ED-4DB2-BD59-A6C34878D82A}">
                    <a16:rowId xmlns:a16="http://schemas.microsoft.com/office/drawing/2014/main" val="950022340"/>
                  </a:ext>
                </a:extLst>
              </a:tr>
              <a:tr h="375920">
                <a:tc>
                  <a:txBody>
                    <a:bodyPr/>
                    <a:lstStyle/>
                    <a:p>
                      <a:r>
                        <a:rPr lang="en-US" sz="1900" dirty="0" smtClean="0"/>
                        <a:t>Match</a:t>
                      </a:r>
                      <a:endParaRPr lang="en-US" sz="1900" dirty="0"/>
                    </a:p>
                  </a:txBody>
                  <a:tcPr/>
                </a:tc>
                <a:tc>
                  <a:txBody>
                    <a:bodyPr/>
                    <a:lstStyle/>
                    <a:p>
                      <a:r>
                        <a:rPr lang="en-US" sz="1900" dirty="0" smtClean="0"/>
                        <a:t>$30,000</a:t>
                      </a:r>
                      <a:endParaRPr lang="en-US" sz="1900" dirty="0"/>
                    </a:p>
                  </a:txBody>
                  <a:tcPr/>
                </a:tc>
                <a:tc>
                  <a:txBody>
                    <a:bodyPr/>
                    <a:lstStyle/>
                    <a:p>
                      <a:r>
                        <a:rPr lang="en-US" sz="1900" dirty="0" smtClean="0"/>
                        <a:t>$26,000</a:t>
                      </a:r>
                      <a:endParaRPr lang="en-US" sz="1900" dirty="0"/>
                    </a:p>
                  </a:txBody>
                  <a:tcPr/>
                </a:tc>
                <a:tc>
                  <a:txBody>
                    <a:bodyPr/>
                    <a:lstStyle/>
                    <a:p>
                      <a:r>
                        <a:rPr lang="en-US" sz="1900" dirty="0" smtClean="0"/>
                        <a:t>$56,000</a:t>
                      </a:r>
                      <a:endParaRPr lang="en-US" sz="1900" dirty="0"/>
                    </a:p>
                  </a:txBody>
                  <a:tcPr/>
                </a:tc>
                <a:extLst>
                  <a:ext uri="{0D108BD9-81ED-4DB2-BD59-A6C34878D82A}">
                    <a16:rowId xmlns:a16="http://schemas.microsoft.com/office/drawing/2014/main" val="40522800"/>
                  </a:ext>
                </a:extLst>
              </a:tr>
              <a:tr h="375920">
                <a:tc>
                  <a:txBody>
                    <a:bodyPr/>
                    <a:lstStyle/>
                    <a:p>
                      <a:r>
                        <a:rPr lang="en-US" sz="1900" dirty="0" smtClean="0"/>
                        <a:t>Total</a:t>
                      </a:r>
                      <a:endParaRPr lang="en-US" sz="1900" dirty="0"/>
                    </a:p>
                  </a:txBody>
                  <a:tcPr/>
                </a:tc>
                <a:tc>
                  <a:txBody>
                    <a:bodyPr/>
                    <a:lstStyle/>
                    <a:p>
                      <a:r>
                        <a:rPr lang="en-US" sz="1900" dirty="0" smtClean="0"/>
                        <a:t>$199,967</a:t>
                      </a:r>
                      <a:endParaRPr lang="en-US" sz="1900" dirty="0"/>
                    </a:p>
                  </a:txBody>
                  <a:tcPr/>
                </a:tc>
                <a:tc>
                  <a:txBody>
                    <a:bodyPr/>
                    <a:lstStyle/>
                    <a:p>
                      <a:r>
                        <a:rPr lang="en-US" sz="1900" dirty="0" smtClean="0"/>
                        <a:t>$173,332</a:t>
                      </a:r>
                      <a:endParaRPr lang="en-US" sz="1900" dirty="0"/>
                    </a:p>
                  </a:txBody>
                  <a:tcPr/>
                </a:tc>
                <a:tc>
                  <a:txBody>
                    <a:bodyPr/>
                    <a:lstStyle/>
                    <a:p>
                      <a:r>
                        <a:rPr lang="en-US" sz="1900" dirty="0" smtClean="0"/>
                        <a:t>$373,299</a:t>
                      </a:r>
                      <a:endParaRPr lang="en-US" sz="1900" dirty="0"/>
                    </a:p>
                  </a:txBody>
                  <a:tcPr/>
                </a:tc>
                <a:extLst>
                  <a:ext uri="{0D108BD9-81ED-4DB2-BD59-A6C34878D82A}">
                    <a16:rowId xmlns:a16="http://schemas.microsoft.com/office/drawing/2014/main" val="1579686453"/>
                  </a:ext>
                </a:extLst>
              </a:tr>
            </a:tbl>
          </a:graphicData>
        </a:graphic>
      </p:graphicFrame>
    </p:spTree>
    <p:extLst>
      <p:ext uri="{BB962C8B-B14F-4D97-AF65-F5344CB8AC3E}">
        <p14:creationId xmlns:p14="http://schemas.microsoft.com/office/powerpoint/2010/main" val="1073472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253" y="236751"/>
            <a:ext cx="8635493" cy="5624554"/>
          </a:xfrm>
          <a:prstGeom prst="rect">
            <a:avLst/>
          </a:prstGeom>
        </p:spPr>
      </p:pic>
      <p:sp>
        <p:nvSpPr>
          <p:cNvPr id="5" name="Subtitle 2"/>
          <p:cNvSpPr txBox="1">
            <a:spLocks/>
          </p:cNvSpPr>
          <p:nvPr/>
        </p:nvSpPr>
        <p:spPr>
          <a:xfrm>
            <a:off x="0" y="5971032"/>
            <a:ext cx="9144000" cy="645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dirty="0"/>
              <a:t>Friendly Village Manufactured Home Community</a:t>
            </a:r>
          </a:p>
          <a:p>
            <a:pPr marL="0" indent="0" algn="ctr">
              <a:spcBef>
                <a:spcPts val="0"/>
              </a:spcBef>
              <a:buNone/>
            </a:pPr>
            <a:r>
              <a:rPr lang="en-US" sz="1400" i="1" dirty="0"/>
              <a:t>Project </a:t>
            </a:r>
            <a:r>
              <a:rPr lang="en-US" sz="1400" i="1" dirty="0" smtClean="0"/>
              <a:t>delay </a:t>
            </a:r>
            <a:r>
              <a:rPr lang="en-US" sz="1400" i="1" dirty="0"/>
              <a:t>due to landownership </a:t>
            </a:r>
            <a:r>
              <a:rPr lang="en-US" sz="1400" i="1" dirty="0" smtClean="0"/>
              <a:t>change:</a:t>
            </a:r>
            <a:endParaRPr lang="en-US" sz="1400" i="1" dirty="0"/>
          </a:p>
          <a:p>
            <a:pPr marL="0" indent="0" algn="ctr">
              <a:spcBef>
                <a:spcPts val="0"/>
              </a:spcBef>
              <a:buNone/>
            </a:pPr>
            <a:r>
              <a:rPr lang="en-US" sz="1400" dirty="0" smtClean="0"/>
              <a:t>Early 2019, King </a:t>
            </a:r>
            <a:r>
              <a:rPr lang="en-US" sz="1400" dirty="0"/>
              <a:t>County Housing </a:t>
            </a:r>
            <a:r>
              <a:rPr lang="en-US" sz="1400" dirty="0" smtClean="0"/>
              <a:t>Authority purchased property</a:t>
            </a:r>
            <a:endParaRPr lang="en-US" sz="1400" dirty="0"/>
          </a:p>
        </p:txBody>
      </p:sp>
    </p:spTree>
    <p:extLst>
      <p:ext uri="{BB962C8B-B14F-4D97-AF65-F5344CB8AC3E}">
        <p14:creationId xmlns:p14="http://schemas.microsoft.com/office/powerpoint/2010/main" val="423742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008"/>
            <a:ext cx="9144000" cy="6268803"/>
            <a:chOff x="0" y="0"/>
            <a:chExt cx="9315451" cy="6332811"/>
          </a:xfrm>
        </p:grpSpPr>
        <p:pic>
          <p:nvPicPr>
            <p:cNvPr id="4" name="Picture 3"/>
            <p:cNvPicPr>
              <a:picLocks noChangeAspect="1"/>
            </p:cNvPicPr>
            <p:nvPr/>
          </p:nvPicPr>
          <p:blipFill>
            <a:blip r:embed="rId2"/>
            <a:stretch>
              <a:fillRect/>
            </a:stretch>
          </p:blipFill>
          <p:spPr>
            <a:xfrm>
              <a:off x="0" y="0"/>
              <a:ext cx="9315451" cy="6332811"/>
            </a:xfrm>
            <a:prstGeom prst="rect">
              <a:avLst/>
            </a:prstGeom>
          </p:spPr>
        </p:pic>
        <p:sp>
          <p:nvSpPr>
            <p:cNvPr id="5" name="Oval 4"/>
            <p:cNvSpPr/>
            <p:nvPr/>
          </p:nvSpPr>
          <p:spPr>
            <a:xfrm rot="19290205">
              <a:off x="4678016" y="3058927"/>
              <a:ext cx="428895" cy="214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086477" y="1704977"/>
              <a:ext cx="581025" cy="88582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376985" y="1204684"/>
              <a:ext cx="2196307" cy="307777"/>
            </a:xfrm>
            <a:prstGeom prst="rect">
              <a:avLst/>
            </a:prstGeom>
            <a:noFill/>
          </p:spPr>
          <p:txBody>
            <a:bodyPr wrap="none" rtlCol="0">
              <a:spAutoFit/>
            </a:bodyPr>
            <a:lstStyle/>
            <a:p>
              <a:r>
                <a:rPr lang="en-US" sz="1400" dirty="0"/>
                <a:t>City of Redmond Mitigation</a:t>
              </a:r>
              <a:endParaRPr lang="en-US" sz="1400" dirty="0"/>
            </a:p>
          </p:txBody>
        </p:sp>
        <p:sp>
          <p:nvSpPr>
            <p:cNvPr id="8" name="Freeform 7"/>
            <p:cNvSpPr/>
            <p:nvPr/>
          </p:nvSpPr>
          <p:spPr>
            <a:xfrm>
              <a:off x="760639" y="3352801"/>
              <a:ext cx="4659087" cy="2917371"/>
            </a:xfrm>
            <a:custGeom>
              <a:avLst/>
              <a:gdLst>
                <a:gd name="connsiteX0" fmla="*/ 1915886 w 4876800"/>
                <a:gd name="connsiteY0" fmla="*/ 0 h 2917371"/>
                <a:gd name="connsiteX1" fmla="*/ 4876800 w 4876800"/>
                <a:gd name="connsiteY1" fmla="*/ 29029 h 2917371"/>
                <a:gd name="connsiteX2" fmla="*/ 4789715 w 4876800"/>
                <a:gd name="connsiteY2" fmla="*/ 1741714 h 2917371"/>
                <a:gd name="connsiteX3" fmla="*/ 3222172 w 4876800"/>
                <a:gd name="connsiteY3" fmla="*/ 2133600 h 2917371"/>
                <a:gd name="connsiteX4" fmla="*/ 2598057 w 4876800"/>
                <a:gd name="connsiteY4" fmla="*/ 2249714 h 2917371"/>
                <a:gd name="connsiteX5" fmla="*/ 1857829 w 4876800"/>
                <a:gd name="connsiteY5" fmla="*/ 2540000 h 2917371"/>
                <a:gd name="connsiteX6" fmla="*/ 1001486 w 4876800"/>
                <a:gd name="connsiteY6" fmla="*/ 2786743 h 2917371"/>
                <a:gd name="connsiteX7" fmla="*/ 449943 w 4876800"/>
                <a:gd name="connsiteY7" fmla="*/ 2917371 h 2917371"/>
                <a:gd name="connsiteX8" fmla="*/ 0 w 4876800"/>
                <a:gd name="connsiteY8" fmla="*/ 2917371 h 2917371"/>
                <a:gd name="connsiteX9" fmla="*/ 14515 w 4876800"/>
                <a:gd name="connsiteY9" fmla="*/ 2525486 h 2917371"/>
                <a:gd name="connsiteX10" fmla="*/ 145143 w 4876800"/>
                <a:gd name="connsiteY10" fmla="*/ 2090057 h 2917371"/>
                <a:gd name="connsiteX11" fmla="*/ 551543 w 4876800"/>
                <a:gd name="connsiteY11" fmla="*/ 1712686 h 2917371"/>
                <a:gd name="connsiteX12" fmla="*/ 870857 w 4876800"/>
                <a:gd name="connsiteY12" fmla="*/ 1291771 h 2917371"/>
                <a:gd name="connsiteX13" fmla="*/ 1277257 w 4876800"/>
                <a:gd name="connsiteY13" fmla="*/ 769257 h 2917371"/>
                <a:gd name="connsiteX14" fmla="*/ 1741715 w 4876800"/>
                <a:gd name="connsiteY14" fmla="*/ 188686 h 2917371"/>
                <a:gd name="connsiteX15" fmla="*/ 1915886 w 4876800"/>
                <a:gd name="connsiteY15" fmla="*/ 0 h 291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6800" h="2917371">
                  <a:moveTo>
                    <a:pt x="1915886" y="0"/>
                  </a:moveTo>
                  <a:lnTo>
                    <a:pt x="4876800" y="29029"/>
                  </a:lnTo>
                  <a:lnTo>
                    <a:pt x="4789715" y="1741714"/>
                  </a:lnTo>
                  <a:lnTo>
                    <a:pt x="3222172" y="2133600"/>
                  </a:lnTo>
                  <a:lnTo>
                    <a:pt x="2598057" y="2249714"/>
                  </a:lnTo>
                  <a:lnTo>
                    <a:pt x="1857829" y="2540000"/>
                  </a:lnTo>
                  <a:lnTo>
                    <a:pt x="1001486" y="2786743"/>
                  </a:lnTo>
                  <a:lnTo>
                    <a:pt x="449943" y="2917371"/>
                  </a:lnTo>
                  <a:lnTo>
                    <a:pt x="0" y="2917371"/>
                  </a:lnTo>
                  <a:lnTo>
                    <a:pt x="14515" y="2525486"/>
                  </a:lnTo>
                  <a:lnTo>
                    <a:pt x="145143" y="2090057"/>
                  </a:lnTo>
                  <a:lnTo>
                    <a:pt x="551543" y="1712686"/>
                  </a:lnTo>
                  <a:lnTo>
                    <a:pt x="870857" y="1291771"/>
                  </a:lnTo>
                  <a:lnTo>
                    <a:pt x="1277257" y="769257"/>
                  </a:lnTo>
                  <a:lnTo>
                    <a:pt x="1741715" y="188686"/>
                  </a:lnTo>
                  <a:lnTo>
                    <a:pt x="1915886" y="0"/>
                  </a:ln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24591" y="4457758"/>
              <a:ext cx="2779159" cy="369332"/>
            </a:xfrm>
            <a:prstGeom prst="rect">
              <a:avLst/>
            </a:prstGeom>
            <a:noFill/>
          </p:spPr>
          <p:txBody>
            <a:bodyPr wrap="none" rtlCol="0">
              <a:spAutoFit/>
            </a:bodyPr>
            <a:lstStyle/>
            <a:p>
              <a:r>
                <a:rPr lang="en-US" dirty="0"/>
                <a:t>Keller Farm Mitigation Bank</a:t>
              </a:r>
              <a:endParaRPr lang="en-US" dirty="0"/>
            </a:p>
          </p:txBody>
        </p:sp>
      </p:grpSp>
      <p:sp>
        <p:nvSpPr>
          <p:cNvPr id="3" name="TextBox 2"/>
          <p:cNvSpPr txBox="1"/>
          <p:nvPr/>
        </p:nvSpPr>
        <p:spPr>
          <a:xfrm>
            <a:off x="1" y="6362288"/>
            <a:ext cx="9143999" cy="307777"/>
          </a:xfrm>
          <a:prstGeom prst="rect">
            <a:avLst/>
          </a:prstGeom>
          <a:noFill/>
        </p:spPr>
        <p:txBody>
          <a:bodyPr wrap="square" rtlCol="0">
            <a:spAutoFit/>
          </a:bodyPr>
          <a:lstStyle/>
          <a:p>
            <a:r>
              <a:rPr lang="en-US" sz="1400" dirty="0" smtClean="0"/>
              <a:t>Just upstream and downstream of the restoration site, Bear Creek is benefiting from mitigation related restoration projects.</a:t>
            </a:r>
            <a:endParaRPr lang="en-US" sz="1400" dirty="0"/>
          </a:p>
        </p:txBody>
      </p:sp>
      <p:cxnSp>
        <p:nvCxnSpPr>
          <p:cNvPr id="10" name="Straight Arrow Connector 9"/>
          <p:cNvCxnSpPr/>
          <p:nvPr/>
        </p:nvCxnSpPr>
        <p:spPr>
          <a:xfrm flipH="1">
            <a:off x="6327648" y="1488905"/>
            <a:ext cx="850392" cy="5684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71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008"/>
            <a:ext cx="9144000" cy="6268803"/>
            <a:chOff x="0" y="0"/>
            <a:chExt cx="9315451" cy="6332811"/>
          </a:xfrm>
        </p:grpSpPr>
        <p:pic>
          <p:nvPicPr>
            <p:cNvPr id="4" name="Picture 3"/>
            <p:cNvPicPr>
              <a:picLocks noChangeAspect="1"/>
            </p:cNvPicPr>
            <p:nvPr/>
          </p:nvPicPr>
          <p:blipFill>
            <a:blip r:embed="rId2"/>
            <a:stretch>
              <a:fillRect/>
            </a:stretch>
          </p:blipFill>
          <p:spPr>
            <a:xfrm>
              <a:off x="0" y="0"/>
              <a:ext cx="9315451" cy="6332811"/>
            </a:xfrm>
            <a:prstGeom prst="rect">
              <a:avLst/>
            </a:prstGeom>
          </p:spPr>
        </p:pic>
        <p:sp>
          <p:nvSpPr>
            <p:cNvPr id="5" name="Oval 4"/>
            <p:cNvSpPr/>
            <p:nvPr/>
          </p:nvSpPr>
          <p:spPr>
            <a:xfrm rot="19290205">
              <a:off x="4678016" y="3058927"/>
              <a:ext cx="428895" cy="214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086477" y="1704977"/>
              <a:ext cx="581025" cy="88582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376985" y="1204684"/>
              <a:ext cx="2196307" cy="307777"/>
            </a:xfrm>
            <a:prstGeom prst="rect">
              <a:avLst/>
            </a:prstGeom>
            <a:noFill/>
          </p:spPr>
          <p:txBody>
            <a:bodyPr wrap="none" rtlCol="0">
              <a:spAutoFit/>
            </a:bodyPr>
            <a:lstStyle/>
            <a:p>
              <a:r>
                <a:rPr lang="en-US" sz="1400" dirty="0"/>
                <a:t>City of Redmond Mitigation</a:t>
              </a:r>
              <a:endParaRPr lang="en-US" sz="1400" dirty="0"/>
            </a:p>
          </p:txBody>
        </p:sp>
        <p:sp>
          <p:nvSpPr>
            <p:cNvPr id="8" name="Freeform 7"/>
            <p:cNvSpPr/>
            <p:nvPr/>
          </p:nvSpPr>
          <p:spPr>
            <a:xfrm>
              <a:off x="760639" y="3352801"/>
              <a:ext cx="4659087" cy="2917371"/>
            </a:xfrm>
            <a:custGeom>
              <a:avLst/>
              <a:gdLst>
                <a:gd name="connsiteX0" fmla="*/ 1915886 w 4876800"/>
                <a:gd name="connsiteY0" fmla="*/ 0 h 2917371"/>
                <a:gd name="connsiteX1" fmla="*/ 4876800 w 4876800"/>
                <a:gd name="connsiteY1" fmla="*/ 29029 h 2917371"/>
                <a:gd name="connsiteX2" fmla="*/ 4789715 w 4876800"/>
                <a:gd name="connsiteY2" fmla="*/ 1741714 h 2917371"/>
                <a:gd name="connsiteX3" fmla="*/ 3222172 w 4876800"/>
                <a:gd name="connsiteY3" fmla="*/ 2133600 h 2917371"/>
                <a:gd name="connsiteX4" fmla="*/ 2598057 w 4876800"/>
                <a:gd name="connsiteY4" fmla="*/ 2249714 h 2917371"/>
                <a:gd name="connsiteX5" fmla="*/ 1857829 w 4876800"/>
                <a:gd name="connsiteY5" fmla="*/ 2540000 h 2917371"/>
                <a:gd name="connsiteX6" fmla="*/ 1001486 w 4876800"/>
                <a:gd name="connsiteY6" fmla="*/ 2786743 h 2917371"/>
                <a:gd name="connsiteX7" fmla="*/ 449943 w 4876800"/>
                <a:gd name="connsiteY7" fmla="*/ 2917371 h 2917371"/>
                <a:gd name="connsiteX8" fmla="*/ 0 w 4876800"/>
                <a:gd name="connsiteY8" fmla="*/ 2917371 h 2917371"/>
                <a:gd name="connsiteX9" fmla="*/ 14515 w 4876800"/>
                <a:gd name="connsiteY9" fmla="*/ 2525486 h 2917371"/>
                <a:gd name="connsiteX10" fmla="*/ 145143 w 4876800"/>
                <a:gd name="connsiteY10" fmla="*/ 2090057 h 2917371"/>
                <a:gd name="connsiteX11" fmla="*/ 551543 w 4876800"/>
                <a:gd name="connsiteY11" fmla="*/ 1712686 h 2917371"/>
                <a:gd name="connsiteX12" fmla="*/ 870857 w 4876800"/>
                <a:gd name="connsiteY12" fmla="*/ 1291771 h 2917371"/>
                <a:gd name="connsiteX13" fmla="*/ 1277257 w 4876800"/>
                <a:gd name="connsiteY13" fmla="*/ 769257 h 2917371"/>
                <a:gd name="connsiteX14" fmla="*/ 1741715 w 4876800"/>
                <a:gd name="connsiteY14" fmla="*/ 188686 h 2917371"/>
                <a:gd name="connsiteX15" fmla="*/ 1915886 w 4876800"/>
                <a:gd name="connsiteY15" fmla="*/ 0 h 291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6800" h="2917371">
                  <a:moveTo>
                    <a:pt x="1915886" y="0"/>
                  </a:moveTo>
                  <a:lnTo>
                    <a:pt x="4876800" y="29029"/>
                  </a:lnTo>
                  <a:lnTo>
                    <a:pt x="4789715" y="1741714"/>
                  </a:lnTo>
                  <a:lnTo>
                    <a:pt x="3222172" y="2133600"/>
                  </a:lnTo>
                  <a:lnTo>
                    <a:pt x="2598057" y="2249714"/>
                  </a:lnTo>
                  <a:lnTo>
                    <a:pt x="1857829" y="2540000"/>
                  </a:lnTo>
                  <a:lnTo>
                    <a:pt x="1001486" y="2786743"/>
                  </a:lnTo>
                  <a:lnTo>
                    <a:pt x="449943" y="2917371"/>
                  </a:lnTo>
                  <a:lnTo>
                    <a:pt x="0" y="2917371"/>
                  </a:lnTo>
                  <a:lnTo>
                    <a:pt x="14515" y="2525486"/>
                  </a:lnTo>
                  <a:lnTo>
                    <a:pt x="145143" y="2090057"/>
                  </a:lnTo>
                  <a:lnTo>
                    <a:pt x="551543" y="1712686"/>
                  </a:lnTo>
                  <a:lnTo>
                    <a:pt x="870857" y="1291771"/>
                  </a:lnTo>
                  <a:lnTo>
                    <a:pt x="1277257" y="769257"/>
                  </a:lnTo>
                  <a:lnTo>
                    <a:pt x="1741715" y="188686"/>
                  </a:lnTo>
                  <a:lnTo>
                    <a:pt x="1915886" y="0"/>
                  </a:ln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24591" y="4457758"/>
              <a:ext cx="2779159" cy="369332"/>
            </a:xfrm>
            <a:prstGeom prst="rect">
              <a:avLst/>
            </a:prstGeom>
            <a:noFill/>
          </p:spPr>
          <p:txBody>
            <a:bodyPr wrap="none" rtlCol="0">
              <a:spAutoFit/>
            </a:bodyPr>
            <a:lstStyle/>
            <a:p>
              <a:r>
                <a:rPr lang="en-US" dirty="0"/>
                <a:t>Keller Farm Mitigation Bank</a:t>
              </a:r>
              <a:endParaRPr lang="en-US" dirty="0"/>
            </a:p>
          </p:txBody>
        </p:sp>
      </p:grpSp>
      <p:pic>
        <p:nvPicPr>
          <p:cNvPr id="10" name="Picture 9"/>
          <p:cNvPicPr>
            <a:picLocks noChangeAspect="1"/>
          </p:cNvPicPr>
          <p:nvPr/>
        </p:nvPicPr>
        <p:blipFill>
          <a:blip r:embed="rId3"/>
          <a:stretch>
            <a:fillRect/>
          </a:stretch>
        </p:blipFill>
        <p:spPr>
          <a:xfrm>
            <a:off x="-62953" y="3400245"/>
            <a:ext cx="5382930" cy="2932566"/>
          </a:xfrm>
          <a:prstGeom prst="rect">
            <a:avLst/>
          </a:prstGeom>
        </p:spPr>
      </p:pic>
      <p:sp>
        <p:nvSpPr>
          <p:cNvPr id="11" name="TextBox 10"/>
          <p:cNvSpPr txBox="1"/>
          <p:nvPr/>
        </p:nvSpPr>
        <p:spPr>
          <a:xfrm>
            <a:off x="1" y="6362288"/>
            <a:ext cx="9143999" cy="523220"/>
          </a:xfrm>
          <a:prstGeom prst="rect">
            <a:avLst/>
          </a:prstGeom>
          <a:noFill/>
        </p:spPr>
        <p:txBody>
          <a:bodyPr wrap="square" rtlCol="0">
            <a:spAutoFit/>
          </a:bodyPr>
          <a:lstStyle/>
          <a:p>
            <a:r>
              <a:rPr lang="en-US" sz="1400" dirty="0"/>
              <a:t>Keller Farm Wetland Mitigation Bank received final mitigation bank certification at the end of </a:t>
            </a:r>
            <a:r>
              <a:rPr lang="en-US" sz="1400" dirty="0" smtClean="0"/>
              <a:t>2019. Without major infrastructure downstream, permitting agencies and tribes encouraged design team to allow for natural processes. </a:t>
            </a:r>
            <a:endParaRPr lang="en-US" sz="1400" dirty="0"/>
          </a:p>
        </p:txBody>
      </p:sp>
      <p:cxnSp>
        <p:nvCxnSpPr>
          <p:cNvPr id="12" name="Straight Arrow Connector 11"/>
          <p:cNvCxnSpPr/>
          <p:nvPr/>
        </p:nvCxnSpPr>
        <p:spPr>
          <a:xfrm flipH="1">
            <a:off x="6327648" y="1488905"/>
            <a:ext cx="850392" cy="5684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8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913603"/>
          </a:xfrm>
          <a:prstGeom prst="rect">
            <a:avLst/>
          </a:prstGeom>
        </p:spPr>
      </p:pic>
      <p:sp>
        <p:nvSpPr>
          <p:cNvPr id="5" name="Oval 4"/>
          <p:cNvSpPr/>
          <p:nvPr/>
        </p:nvSpPr>
        <p:spPr>
          <a:xfrm rot="19290205">
            <a:off x="4310554" y="3759193"/>
            <a:ext cx="1813583" cy="93905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5941005"/>
            <a:ext cx="9143999" cy="954107"/>
          </a:xfrm>
          <a:prstGeom prst="rect">
            <a:avLst/>
          </a:prstGeom>
          <a:noFill/>
        </p:spPr>
        <p:txBody>
          <a:bodyPr wrap="square" rtlCol="0">
            <a:spAutoFit/>
          </a:bodyPr>
          <a:lstStyle/>
          <a:p>
            <a:r>
              <a:rPr lang="en-US" sz="1400" dirty="0" smtClean="0"/>
              <a:t>Friendly village is a 55+ community with 224 mobile home sites, a pool, club house, landscaped and natural open space. Bear Creek flows through the southeast corner of the 40 acre site. In 2016, Adopt-A-Stream Foundation completed a restoration project just upstream where they added wood, constructed habitat benches and planted native trees and shrubs to improve instream and riparian habitat for Chinook and coho salmon, and steelhead, cutthroat and bull trout.</a:t>
            </a:r>
            <a:endParaRPr lang="en-US" sz="1400" dirty="0"/>
          </a:p>
        </p:txBody>
      </p:sp>
      <p:sp>
        <p:nvSpPr>
          <p:cNvPr id="2" name="Oval 1"/>
          <p:cNvSpPr/>
          <p:nvPr/>
        </p:nvSpPr>
        <p:spPr>
          <a:xfrm rot="20138799">
            <a:off x="6304241" y="2919506"/>
            <a:ext cx="2907180" cy="819672"/>
          </a:xfrm>
          <a:prstGeom prst="ellipse">
            <a:avLst/>
          </a:pr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968668" y="4756225"/>
            <a:ext cx="1871025" cy="369332"/>
          </a:xfrm>
          <a:prstGeom prst="rect">
            <a:avLst/>
          </a:prstGeom>
          <a:noFill/>
        </p:spPr>
        <p:txBody>
          <a:bodyPr wrap="none" rtlCol="0">
            <a:spAutoFit/>
          </a:bodyPr>
          <a:lstStyle/>
          <a:p>
            <a:r>
              <a:rPr lang="en-US" dirty="0" smtClean="0">
                <a:solidFill>
                  <a:schemeClr val="accent2">
                    <a:lumMod val="40000"/>
                    <a:lumOff val="60000"/>
                  </a:schemeClr>
                </a:solidFill>
              </a:rPr>
              <a:t>(12-1282) Phase I</a:t>
            </a:r>
            <a:endParaRPr lang="en-US" dirty="0">
              <a:solidFill>
                <a:schemeClr val="accent2">
                  <a:lumMod val="40000"/>
                  <a:lumOff val="60000"/>
                </a:schemeClr>
              </a:solidFill>
            </a:endParaRPr>
          </a:p>
        </p:txBody>
      </p:sp>
      <p:cxnSp>
        <p:nvCxnSpPr>
          <p:cNvPr id="8" name="Straight Arrow Connector 7"/>
          <p:cNvCxnSpPr/>
          <p:nvPr/>
        </p:nvCxnSpPr>
        <p:spPr>
          <a:xfrm flipH="1" flipV="1">
            <a:off x="7738862" y="3563454"/>
            <a:ext cx="1" cy="118734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39180" y="5239999"/>
            <a:ext cx="1896673" cy="369332"/>
          </a:xfrm>
          <a:prstGeom prst="rect">
            <a:avLst/>
          </a:prstGeom>
          <a:noFill/>
        </p:spPr>
        <p:txBody>
          <a:bodyPr wrap="none" rtlCol="0">
            <a:spAutoFit/>
          </a:bodyPr>
          <a:lstStyle/>
          <a:p>
            <a:r>
              <a:rPr lang="en-US" dirty="0" smtClean="0">
                <a:solidFill>
                  <a:srgbClr val="FF0000"/>
                </a:solidFill>
              </a:rPr>
              <a:t>(16-1215) Phase II</a:t>
            </a:r>
            <a:endParaRPr lang="en-US" dirty="0">
              <a:solidFill>
                <a:srgbClr val="FF0000"/>
              </a:solidFill>
            </a:endParaRPr>
          </a:p>
        </p:txBody>
      </p:sp>
      <p:cxnSp>
        <p:nvCxnSpPr>
          <p:cNvPr id="12" name="Straight Arrow Connector 11"/>
          <p:cNvCxnSpPr>
            <a:stCxn id="11" idx="0"/>
          </p:cNvCxnSpPr>
          <p:nvPr/>
        </p:nvCxnSpPr>
        <p:spPr>
          <a:xfrm flipV="1">
            <a:off x="4287517" y="4690191"/>
            <a:ext cx="357439" cy="549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08399" y="1125179"/>
            <a:ext cx="2473113" cy="523220"/>
          </a:xfrm>
          <a:prstGeom prst="rect">
            <a:avLst/>
          </a:prstGeom>
          <a:noFill/>
        </p:spPr>
        <p:txBody>
          <a:bodyPr wrap="none" rtlCol="0">
            <a:spAutoFit/>
          </a:bodyPr>
          <a:lstStyle/>
          <a:p>
            <a:r>
              <a:rPr lang="en-US" sz="2800" b="1" dirty="0" smtClean="0">
                <a:solidFill>
                  <a:srgbClr val="FFFF00"/>
                </a:solidFill>
              </a:rPr>
              <a:t>Friendly Village</a:t>
            </a:r>
            <a:endParaRPr lang="en-US" sz="2800" b="1" dirty="0">
              <a:solidFill>
                <a:srgbClr val="FFFF00"/>
              </a:solidFill>
            </a:endParaRPr>
          </a:p>
        </p:txBody>
      </p:sp>
      <p:cxnSp>
        <p:nvCxnSpPr>
          <p:cNvPr id="20" name="Straight Arrow Connector 19"/>
          <p:cNvCxnSpPr>
            <a:stCxn id="19" idx="0"/>
          </p:cNvCxnSpPr>
          <p:nvPr/>
        </p:nvCxnSpPr>
        <p:spPr>
          <a:xfrm flipV="1">
            <a:off x="4644956" y="276868"/>
            <a:ext cx="0" cy="84831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841171" y="312412"/>
            <a:ext cx="987357" cy="84581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693163" y="1648399"/>
            <a:ext cx="312780" cy="97160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05892" y="1788515"/>
            <a:ext cx="298883" cy="105254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54556" y="1734780"/>
            <a:ext cx="1091815" cy="103879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406957" y="507343"/>
            <a:ext cx="1041783" cy="65088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694401" y="1610434"/>
            <a:ext cx="2356390" cy="4139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2447079" y="887454"/>
            <a:ext cx="1049952" cy="237725"/>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849553" y="1727752"/>
            <a:ext cx="406379" cy="2574366"/>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977672" y="1700072"/>
            <a:ext cx="2359299" cy="234941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628527" y="1775308"/>
            <a:ext cx="1435108" cy="268074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86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95378" cy="5852160"/>
          </a:xfrm>
          <a:prstGeom prst="rect">
            <a:avLst/>
          </a:prstGeom>
        </p:spPr>
      </p:pic>
      <p:sp>
        <p:nvSpPr>
          <p:cNvPr id="5" name="TextBox 4"/>
          <p:cNvSpPr txBox="1"/>
          <p:nvPr/>
        </p:nvSpPr>
        <p:spPr>
          <a:xfrm>
            <a:off x="0" y="5932520"/>
            <a:ext cx="9143999" cy="523220"/>
          </a:xfrm>
          <a:prstGeom prst="rect">
            <a:avLst/>
          </a:prstGeom>
          <a:noFill/>
        </p:spPr>
        <p:txBody>
          <a:bodyPr wrap="square" rtlCol="0">
            <a:spAutoFit/>
          </a:bodyPr>
          <a:lstStyle/>
          <a:p>
            <a:r>
              <a:rPr lang="en-US" sz="1400" dirty="0" smtClean="0"/>
              <a:t>Preliminary Designs included four large channel spanning jams, re-meandering the channel, adding floodplain benches, and planting a ~100 ft. wide riparian buffer on each bank (where buildings don’t constrain).</a:t>
            </a:r>
            <a:endParaRPr lang="en-US" sz="1400" dirty="0"/>
          </a:p>
        </p:txBody>
      </p:sp>
    </p:spTree>
    <p:extLst>
      <p:ext uri="{BB962C8B-B14F-4D97-AF65-F5344CB8AC3E}">
        <p14:creationId xmlns:p14="http://schemas.microsoft.com/office/powerpoint/2010/main" val="306753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86" y="-53610"/>
            <a:ext cx="9201153" cy="5747068"/>
          </a:xfrm>
          <a:prstGeom prst="rect">
            <a:avLst/>
          </a:prstGeom>
        </p:spPr>
      </p:pic>
      <p:sp>
        <p:nvSpPr>
          <p:cNvPr id="3" name="TextBox 2"/>
          <p:cNvSpPr txBox="1"/>
          <p:nvPr/>
        </p:nvSpPr>
        <p:spPr>
          <a:xfrm>
            <a:off x="0" y="5747068"/>
            <a:ext cx="9143999" cy="1169551"/>
          </a:xfrm>
          <a:prstGeom prst="rect">
            <a:avLst/>
          </a:prstGeom>
          <a:noFill/>
        </p:spPr>
        <p:txBody>
          <a:bodyPr wrap="square" rtlCol="0">
            <a:spAutoFit/>
          </a:bodyPr>
          <a:lstStyle/>
          <a:p>
            <a:r>
              <a:rPr lang="en-US" sz="1400" dirty="0" smtClean="0"/>
              <a:t>Final Designs respond to Muckleshoot Tribe’s request to reduce excavation to avoid potential impact to cultural resources. Nine smaller log jams will be constructed  along the banks but extending in to the channel. Instead of re-meandering, seven scallops will be carved out of the bank to provide off channel refuge. Landowner reduced the riparian buffer to 60 ft. width.</a:t>
            </a:r>
          </a:p>
          <a:p>
            <a:r>
              <a:rPr lang="en-US" sz="1400" dirty="0" smtClean="0"/>
              <a:t>Design allows for natural habitat forming processes: Bear Creek is expected to create pools at the jams, and transport smaller wood material downstream.</a:t>
            </a:r>
            <a:endParaRPr lang="en-US" sz="1400" dirty="0"/>
          </a:p>
        </p:txBody>
      </p:sp>
      <p:sp>
        <p:nvSpPr>
          <p:cNvPr id="2" name="TextBox 1"/>
          <p:cNvSpPr txBox="1"/>
          <p:nvPr/>
        </p:nvSpPr>
        <p:spPr>
          <a:xfrm>
            <a:off x="5334000" y="2526889"/>
            <a:ext cx="1730538" cy="646331"/>
          </a:xfrm>
          <a:prstGeom prst="rect">
            <a:avLst/>
          </a:prstGeom>
          <a:noFill/>
        </p:spPr>
        <p:txBody>
          <a:bodyPr wrap="none" rtlCol="0">
            <a:spAutoFit/>
          </a:bodyPr>
          <a:lstStyle/>
          <a:p>
            <a:r>
              <a:rPr lang="en-US" b="1" dirty="0" smtClean="0">
                <a:solidFill>
                  <a:srgbClr val="FF00FF"/>
                </a:solidFill>
              </a:rPr>
              <a:t>7 Scallops </a:t>
            </a:r>
            <a:r>
              <a:rPr lang="en-US" b="1" dirty="0">
                <a:solidFill>
                  <a:srgbClr val="FF00FF"/>
                </a:solidFill>
              </a:rPr>
              <a:t>(</a:t>
            </a:r>
            <a:r>
              <a:rPr lang="en-US" b="1" dirty="0" smtClean="0">
                <a:solidFill>
                  <a:srgbClr val="FF00FF"/>
                </a:solidFill>
              </a:rPr>
              <a:t>off- </a:t>
            </a:r>
          </a:p>
          <a:p>
            <a:r>
              <a:rPr lang="en-US" b="1" dirty="0" smtClean="0">
                <a:solidFill>
                  <a:srgbClr val="FF00FF"/>
                </a:solidFill>
              </a:rPr>
              <a:t>channel refugia)</a:t>
            </a:r>
            <a:endParaRPr lang="en-US" b="1" dirty="0">
              <a:solidFill>
                <a:srgbClr val="FF00FF"/>
              </a:solidFill>
            </a:endParaRPr>
          </a:p>
        </p:txBody>
      </p:sp>
      <p:cxnSp>
        <p:nvCxnSpPr>
          <p:cNvPr id="6" name="Straight Arrow Connector 5"/>
          <p:cNvCxnSpPr/>
          <p:nvPr/>
        </p:nvCxnSpPr>
        <p:spPr>
          <a:xfrm flipH="1" flipV="1">
            <a:off x="4571999" y="1520517"/>
            <a:ext cx="877824" cy="952762"/>
          </a:xfrm>
          <a:prstGeom prst="straightConnector1">
            <a:avLst/>
          </a:prstGeom>
          <a:ln w="22225">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242458" y="2993356"/>
            <a:ext cx="3091542" cy="908051"/>
          </a:xfrm>
          <a:prstGeom prst="straightConnector1">
            <a:avLst/>
          </a:prstGeom>
          <a:ln w="22225">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783303" y="1714762"/>
            <a:ext cx="1666520" cy="801277"/>
          </a:xfrm>
          <a:prstGeom prst="straightConnector1">
            <a:avLst/>
          </a:prstGeom>
          <a:ln w="22225">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614058" y="2547258"/>
            <a:ext cx="1719942" cy="270286"/>
          </a:xfrm>
          <a:prstGeom prst="straightConnector1">
            <a:avLst/>
          </a:prstGeom>
          <a:ln w="22225">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714834" y="1065224"/>
            <a:ext cx="757061" cy="1450816"/>
          </a:xfrm>
          <a:prstGeom prst="straightConnector1">
            <a:avLst/>
          </a:prstGeom>
          <a:ln w="22225">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797629" y="2805479"/>
            <a:ext cx="2536371" cy="674444"/>
          </a:xfrm>
          <a:prstGeom prst="straightConnector1">
            <a:avLst/>
          </a:prstGeom>
          <a:ln w="22225">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2732031" y="2651690"/>
            <a:ext cx="2482226" cy="153789"/>
          </a:xfrm>
          <a:prstGeom prst="straightConnector1">
            <a:avLst/>
          </a:prstGeom>
          <a:ln w="22225">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52561" y="3449046"/>
            <a:ext cx="5001497" cy="369332"/>
          </a:xfrm>
          <a:prstGeom prst="rect">
            <a:avLst/>
          </a:prstGeom>
          <a:noFill/>
        </p:spPr>
        <p:txBody>
          <a:bodyPr wrap="none" rtlCol="0">
            <a:spAutoFit/>
          </a:bodyPr>
          <a:lstStyle/>
          <a:p>
            <a:r>
              <a:rPr lang="en-US" b="1" dirty="0" smtClean="0">
                <a:solidFill>
                  <a:schemeClr val="accent2">
                    <a:lumMod val="75000"/>
                  </a:schemeClr>
                </a:solidFill>
              </a:rPr>
              <a:t>9 Log jams improve instream habitat, create pools </a:t>
            </a:r>
            <a:endParaRPr lang="en-US" b="1" dirty="0">
              <a:solidFill>
                <a:schemeClr val="accent2">
                  <a:lumMod val="75000"/>
                </a:schemeClr>
              </a:solidFill>
            </a:endParaRPr>
          </a:p>
        </p:txBody>
      </p:sp>
      <p:sp>
        <p:nvSpPr>
          <p:cNvPr id="44" name="TextBox 43"/>
          <p:cNvSpPr txBox="1"/>
          <p:nvPr/>
        </p:nvSpPr>
        <p:spPr>
          <a:xfrm>
            <a:off x="2081642" y="4338455"/>
            <a:ext cx="6082755" cy="369332"/>
          </a:xfrm>
          <a:prstGeom prst="rect">
            <a:avLst/>
          </a:prstGeom>
          <a:noFill/>
        </p:spPr>
        <p:txBody>
          <a:bodyPr wrap="none" rtlCol="0">
            <a:spAutoFit/>
          </a:bodyPr>
          <a:lstStyle/>
          <a:p>
            <a:r>
              <a:rPr lang="en-US" b="1" dirty="0" smtClean="0">
                <a:solidFill>
                  <a:srgbClr val="131AAD"/>
                </a:solidFill>
              </a:rPr>
              <a:t>Floodplain Terraces improve edge habitat during higher flows.</a:t>
            </a:r>
            <a:endParaRPr lang="en-US" b="1" dirty="0">
              <a:solidFill>
                <a:srgbClr val="131AAD"/>
              </a:solidFill>
            </a:endParaRPr>
          </a:p>
        </p:txBody>
      </p:sp>
    </p:spTree>
    <p:extLst>
      <p:ext uri="{BB962C8B-B14F-4D97-AF65-F5344CB8AC3E}">
        <p14:creationId xmlns:p14="http://schemas.microsoft.com/office/powerpoint/2010/main" val="171699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93" y="195944"/>
            <a:ext cx="5442203" cy="5674776"/>
          </a:xfrm>
          <a:prstGeom prst="rect">
            <a:avLst/>
          </a:prstGeom>
        </p:spPr>
      </p:pic>
      <p:sp>
        <p:nvSpPr>
          <p:cNvPr id="5" name="TextBox 4"/>
          <p:cNvSpPr txBox="1"/>
          <p:nvPr/>
        </p:nvSpPr>
        <p:spPr>
          <a:xfrm>
            <a:off x="0" y="5932520"/>
            <a:ext cx="9143999" cy="954107"/>
          </a:xfrm>
          <a:prstGeom prst="rect">
            <a:avLst/>
          </a:prstGeom>
          <a:noFill/>
        </p:spPr>
        <p:txBody>
          <a:bodyPr wrap="square" rtlCol="0">
            <a:spAutoFit/>
          </a:bodyPr>
          <a:lstStyle/>
          <a:p>
            <a:r>
              <a:rPr lang="en-US" sz="1400" dirty="0" smtClean="0"/>
              <a:t>Landownership change mid-project caused delays. Cost estimate to construct in 2020 is $173,332 short due to higher costs for wood, boulders, excavation/spoils placement. Cultural Resources monitoring is also required and not accounted for in the original scope. Adopt-A-Stream Foundation is contributing an additional $26,000 of match. Partnership approved $147,332 of PSAR (2015-17) </a:t>
            </a:r>
            <a:r>
              <a:rPr lang="en-US" sz="1400" dirty="0"/>
              <a:t>return funds </a:t>
            </a:r>
            <a:r>
              <a:rPr lang="en-US" sz="1400" dirty="0" smtClean="0"/>
              <a:t>.</a:t>
            </a:r>
            <a:endParaRPr lang="en-US" sz="1400" dirty="0"/>
          </a:p>
        </p:txBody>
      </p:sp>
    </p:spTree>
    <p:extLst>
      <p:ext uri="{BB962C8B-B14F-4D97-AF65-F5344CB8AC3E}">
        <p14:creationId xmlns:p14="http://schemas.microsoft.com/office/powerpoint/2010/main" val="100666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495802"/>
            <a:ext cx="9144000" cy="2054087"/>
          </a:xfrm>
        </p:spPr>
        <p:txBody>
          <a:bodyPr/>
          <a:lstStyle/>
          <a:p>
            <a:pPr>
              <a:spcBef>
                <a:spcPts val="0"/>
              </a:spcBef>
            </a:pPr>
            <a:r>
              <a:rPr lang="en-US" dirty="0" smtClean="0"/>
              <a:t>Cedar Sammamish Watershed (WRIA 8) Cost Increase Request</a:t>
            </a:r>
          </a:p>
          <a:p>
            <a:pPr>
              <a:spcBef>
                <a:spcPts val="0"/>
              </a:spcBef>
            </a:pPr>
            <a:r>
              <a:rPr lang="en-US" dirty="0" smtClean="0"/>
              <a:t>Adopt A Stream Foundation: Bear Creek Reach 6 Restoration </a:t>
            </a:r>
          </a:p>
        </p:txBody>
      </p:sp>
      <p:graphicFrame>
        <p:nvGraphicFramePr>
          <p:cNvPr id="5" name="Table 4"/>
          <p:cNvGraphicFramePr>
            <a:graphicFrameLocks noGrp="1"/>
          </p:cNvGraphicFramePr>
          <p:nvPr>
            <p:extLst/>
          </p:nvPr>
        </p:nvGraphicFramePr>
        <p:xfrm>
          <a:off x="1741931" y="5207509"/>
          <a:ext cx="5800726" cy="1562100"/>
        </p:xfrm>
        <a:graphic>
          <a:graphicData uri="http://schemas.openxmlformats.org/drawingml/2006/table">
            <a:tbl>
              <a:tblPr firstRow="1" bandRow="1">
                <a:tableStyleId>{616DA210-FB5B-4158-B5E0-FEB733F419BA}</a:tableStyleId>
              </a:tblPr>
              <a:tblGrid>
                <a:gridCol w="911360">
                  <a:extLst>
                    <a:ext uri="{9D8B030D-6E8A-4147-A177-3AD203B41FA5}">
                      <a16:colId xmlns:a16="http://schemas.microsoft.com/office/drawing/2014/main" val="3857153729"/>
                    </a:ext>
                  </a:extLst>
                </a:gridCol>
                <a:gridCol w="1237531">
                  <a:extLst>
                    <a:ext uri="{9D8B030D-6E8A-4147-A177-3AD203B41FA5}">
                      <a16:colId xmlns:a16="http://schemas.microsoft.com/office/drawing/2014/main" val="3236655838"/>
                    </a:ext>
                  </a:extLst>
                </a:gridCol>
                <a:gridCol w="1736380">
                  <a:extLst>
                    <a:ext uri="{9D8B030D-6E8A-4147-A177-3AD203B41FA5}">
                      <a16:colId xmlns:a16="http://schemas.microsoft.com/office/drawing/2014/main" val="3650575315"/>
                    </a:ext>
                  </a:extLst>
                </a:gridCol>
                <a:gridCol w="1915455">
                  <a:extLst>
                    <a:ext uri="{9D8B030D-6E8A-4147-A177-3AD203B41FA5}">
                      <a16:colId xmlns:a16="http://schemas.microsoft.com/office/drawing/2014/main" val="3801058601"/>
                    </a:ext>
                  </a:extLst>
                </a:gridCol>
              </a:tblGrid>
              <a:tr h="419100">
                <a:tc>
                  <a:txBody>
                    <a:bodyPr/>
                    <a:lstStyle/>
                    <a:p>
                      <a:endParaRPr lang="en-US" sz="1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Current</a:t>
                      </a:r>
                      <a:endParaRPr lang="en-US" sz="1900" dirty="0"/>
                    </a:p>
                  </a:txBody>
                  <a:tcPr/>
                </a:tc>
                <a:tc>
                  <a:txBody>
                    <a:bodyPr/>
                    <a:lstStyle/>
                    <a:p>
                      <a:r>
                        <a:rPr lang="en-US" sz="1900" dirty="0" smtClean="0"/>
                        <a:t>Cost</a:t>
                      </a:r>
                      <a:r>
                        <a:rPr lang="en-US" sz="1900" baseline="0" dirty="0" smtClean="0"/>
                        <a:t> Increase</a:t>
                      </a:r>
                      <a:endParaRPr lang="en-US" sz="1900" dirty="0"/>
                    </a:p>
                  </a:txBody>
                  <a:tcPr/>
                </a:tc>
                <a:tc>
                  <a:txBody>
                    <a:bodyPr/>
                    <a:lstStyle/>
                    <a:p>
                      <a:r>
                        <a:rPr lang="en-US" sz="1900" dirty="0" smtClean="0"/>
                        <a:t>Total</a:t>
                      </a:r>
                      <a:endParaRPr lang="en-US" sz="1900" dirty="0"/>
                    </a:p>
                  </a:txBody>
                  <a:tcPr/>
                </a:tc>
                <a:extLst>
                  <a:ext uri="{0D108BD9-81ED-4DB2-BD59-A6C34878D82A}">
                    <a16:rowId xmlns:a16="http://schemas.microsoft.com/office/drawing/2014/main" val="2040823468"/>
                  </a:ext>
                </a:extLst>
              </a:tr>
              <a:tr h="375920">
                <a:tc>
                  <a:txBody>
                    <a:bodyPr/>
                    <a:lstStyle/>
                    <a:p>
                      <a:r>
                        <a:rPr lang="en-US" sz="1900" dirty="0" smtClean="0"/>
                        <a:t>PSAR</a:t>
                      </a:r>
                      <a:endParaRPr lang="en-US" sz="1900" dirty="0"/>
                    </a:p>
                  </a:txBody>
                  <a:tcPr/>
                </a:tc>
                <a:tc>
                  <a:txBody>
                    <a:bodyPr/>
                    <a:lstStyle/>
                    <a:p>
                      <a:r>
                        <a:rPr lang="en-US" sz="1900" dirty="0" smtClean="0"/>
                        <a:t>$169,967</a:t>
                      </a:r>
                      <a:endParaRPr lang="en-US" sz="1900" dirty="0"/>
                    </a:p>
                  </a:txBody>
                  <a:tcPr/>
                </a:tc>
                <a:tc>
                  <a:txBody>
                    <a:bodyPr/>
                    <a:lstStyle/>
                    <a:p>
                      <a:r>
                        <a:rPr lang="en-US" sz="1900" dirty="0" smtClean="0"/>
                        <a:t>$147,332</a:t>
                      </a:r>
                      <a:endParaRPr lang="en-US" sz="1900" dirty="0"/>
                    </a:p>
                  </a:txBody>
                  <a:tcPr/>
                </a:tc>
                <a:tc>
                  <a:txBody>
                    <a:bodyPr/>
                    <a:lstStyle/>
                    <a:p>
                      <a:r>
                        <a:rPr lang="en-US" sz="1900" dirty="0" smtClean="0"/>
                        <a:t>$317,299</a:t>
                      </a:r>
                      <a:endParaRPr lang="en-US" sz="1900" dirty="0"/>
                    </a:p>
                  </a:txBody>
                  <a:tcPr/>
                </a:tc>
                <a:extLst>
                  <a:ext uri="{0D108BD9-81ED-4DB2-BD59-A6C34878D82A}">
                    <a16:rowId xmlns:a16="http://schemas.microsoft.com/office/drawing/2014/main" val="950022340"/>
                  </a:ext>
                </a:extLst>
              </a:tr>
              <a:tr h="375920">
                <a:tc>
                  <a:txBody>
                    <a:bodyPr/>
                    <a:lstStyle/>
                    <a:p>
                      <a:r>
                        <a:rPr lang="en-US" sz="1900" dirty="0" smtClean="0"/>
                        <a:t>Match</a:t>
                      </a:r>
                      <a:endParaRPr lang="en-US" sz="1900" dirty="0"/>
                    </a:p>
                  </a:txBody>
                  <a:tcPr/>
                </a:tc>
                <a:tc>
                  <a:txBody>
                    <a:bodyPr/>
                    <a:lstStyle/>
                    <a:p>
                      <a:r>
                        <a:rPr lang="en-US" sz="1900" dirty="0" smtClean="0"/>
                        <a:t>$30,000</a:t>
                      </a:r>
                      <a:endParaRPr lang="en-US" sz="1900" dirty="0"/>
                    </a:p>
                  </a:txBody>
                  <a:tcPr/>
                </a:tc>
                <a:tc>
                  <a:txBody>
                    <a:bodyPr/>
                    <a:lstStyle/>
                    <a:p>
                      <a:r>
                        <a:rPr lang="en-US" sz="1900" dirty="0" smtClean="0"/>
                        <a:t>$26,000</a:t>
                      </a:r>
                      <a:endParaRPr lang="en-US" sz="1900" dirty="0"/>
                    </a:p>
                  </a:txBody>
                  <a:tcPr/>
                </a:tc>
                <a:tc>
                  <a:txBody>
                    <a:bodyPr/>
                    <a:lstStyle/>
                    <a:p>
                      <a:r>
                        <a:rPr lang="en-US" sz="1900" dirty="0" smtClean="0"/>
                        <a:t>$56,000</a:t>
                      </a:r>
                      <a:endParaRPr lang="en-US" sz="1900" dirty="0"/>
                    </a:p>
                  </a:txBody>
                  <a:tcPr/>
                </a:tc>
                <a:extLst>
                  <a:ext uri="{0D108BD9-81ED-4DB2-BD59-A6C34878D82A}">
                    <a16:rowId xmlns:a16="http://schemas.microsoft.com/office/drawing/2014/main" val="40522800"/>
                  </a:ext>
                </a:extLst>
              </a:tr>
              <a:tr h="375920">
                <a:tc>
                  <a:txBody>
                    <a:bodyPr/>
                    <a:lstStyle/>
                    <a:p>
                      <a:r>
                        <a:rPr lang="en-US" sz="1900" dirty="0" smtClean="0"/>
                        <a:t>Total</a:t>
                      </a:r>
                      <a:endParaRPr lang="en-US" sz="1900" dirty="0"/>
                    </a:p>
                  </a:txBody>
                  <a:tcPr/>
                </a:tc>
                <a:tc>
                  <a:txBody>
                    <a:bodyPr/>
                    <a:lstStyle/>
                    <a:p>
                      <a:r>
                        <a:rPr lang="en-US" sz="1900" dirty="0" smtClean="0"/>
                        <a:t>$199,967</a:t>
                      </a:r>
                      <a:endParaRPr lang="en-US" sz="1900" dirty="0"/>
                    </a:p>
                  </a:txBody>
                  <a:tcPr/>
                </a:tc>
                <a:tc>
                  <a:txBody>
                    <a:bodyPr/>
                    <a:lstStyle/>
                    <a:p>
                      <a:r>
                        <a:rPr lang="en-US" sz="1900" dirty="0" smtClean="0"/>
                        <a:t>$173,332</a:t>
                      </a:r>
                      <a:endParaRPr lang="en-US" sz="1900" dirty="0"/>
                    </a:p>
                  </a:txBody>
                  <a:tcPr/>
                </a:tc>
                <a:tc>
                  <a:txBody>
                    <a:bodyPr/>
                    <a:lstStyle/>
                    <a:p>
                      <a:r>
                        <a:rPr lang="en-US" sz="1900" dirty="0" smtClean="0"/>
                        <a:t>$373,299</a:t>
                      </a:r>
                      <a:endParaRPr lang="en-US" sz="1900" dirty="0"/>
                    </a:p>
                  </a:txBody>
                  <a:tcPr/>
                </a:tc>
                <a:extLst>
                  <a:ext uri="{0D108BD9-81ED-4DB2-BD59-A6C34878D82A}">
                    <a16:rowId xmlns:a16="http://schemas.microsoft.com/office/drawing/2014/main" val="1579686453"/>
                  </a:ext>
                </a:extLst>
              </a:tr>
            </a:tbl>
          </a:graphicData>
        </a:graphic>
      </p:graphicFrame>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208" y="113943"/>
            <a:ext cx="5832005" cy="4381860"/>
          </a:xfrm>
          <a:prstGeom prst="rect">
            <a:avLst/>
          </a:prstGeom>
        </p:spPr>
      </p:pic>
    </p:spTree>
    <p:extLst>
      <p:ext uri="{BB962C8B-B14F-4D97-AF65-F5344CB8AC3E}">
        <p14:creationId xmlns:p14="http://schemas.microsoft.com/office/powerpoint/2010/main" val="31159507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314</TotalTime>
  <Words>493</Words>
  <Application>Microsoft Office PowerPoint</Application>
  <PresentationFormat>On-screen Show (4:3)</PresentationFormat>
  <Paragraphs>55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Recreation and Consrvation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Butler, Elizabeth (RCO)</dc:creator>
  <cp:lastModifiedBy>Butler, Elizabeth (RCO)</cp:lastModifiedBy>
  <cp:revision>23</cp:revision>
  <dcterms:created xsi:type="dcterms:W3CDTF">2020-02-04T21:44:29Z</dcterms:created>
  <dcterms:modified xsi:type="dcterms:W3CDTF">2020-02-05T21:37:39Z</dcterms:modified>
</cp:coreProperties>
</file>