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notesMasterIdLst>
    <p:notesMasterId r:id="rId23"/>
  </p:notesMasterIdLst>
  <p:sldIdLst>
    <p:sldId id="256" r:id="rId2"/>
    <p:sldId id="265" r:id="rId3"/>
    <p:sldId id="834" r:id="rId4"/>
    <p:sldId id="1751" r:id="rId5"/>
    <p:sldId id="1750" r:id="rId6"/>
    <p:sldId id="836" r:id="rId7"/>
    <p:sldId id="837" r:id="rId8"/>
    <p:sldId id="835" r:id="rId9"/>
    <p:sldId id="831" r:id="rId10"/>
    <p:sldId id="833" r:id="rId11"/>
    <p:sldId id="804" r:id="rId12"/>
    <p:sldId id="829" r:id="rId13"/>
    <p:sldId id="827" r:id="rId14"/>
    <p:sldId id="838" r:id="rId15"/>
    <p:sldId id="828" r:id="rId16"/>
    <p:sldId id="1754" r:id="rId17"/>
    <p:sldId id="832" r:id="rId18"/>
    <p:sldId id="1755" r:id="rId19"/>
    <p:sldId id="1753" r:id="rId20"/>
    <p:sldId id="1752" r:id="rId21"/>
    <p:sldId id="60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7534"/>
    <a:srgbClr val="51EE32"/>
    <a:srgbClr val="FFFF66"/>
    <a:srgbClr val="9D2C23"/>
    <a:srgbClr val="EEB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23" autoAdjust="0"/>
    <p:restoredTop sz="67697" autoAdjust="0"/>
  </p:normalViewPr>
  <p:slideViewPr>
    <p:cSldViewPr>
      <p:cViewPr varScale="1">
        <p:scale>
          <a:sx n="81" d="100"/>
          <a:sy n="81" d="100"/>
        </p:scale>
        <p:origin x="1664" y="19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3DE5BC7-C44F-4706-93E1-6A6F2BC64B65}" type="datetimeFigureOut">
              <a:rPr lang="en-US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4E3D613-AABF-4E64-8546-E40F82D4C7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593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Hello</a:t>
            </a:r>
          </a:p>
          <a:p>
            <a:endParaRPr lang="en-US" sz="1200" baseline="0" dirty="0"/>
          </a:p>
          <a:p>
            <a:r>
              <a:rPr lang="en-US" sz="1200" baseline="0" dirty="0"/>
              <a:t>Thanks for this opportunity to apply for restoration funding for the Asotin IMW</a:t>
            </a:r>
          </a:p>
          <a:p>
            <a:endParaRPr lang="en-US" sz="1200" baseline="0" dirty="0"/>
          </a:p>
          <a:p>
            <a:r>
              <a:rPr lang="en-US" sz="1200" baseline="0" dirty="0"/>
              <a:t>The IMW is different than the typical Salmon Recovery project –</a:t>
            </a:r>
          </a:p>
          <a:p>
            <a:endParaRPr lang="en-US" sz="1200" baseline="0" dirty="0"/>
          </a:p>
          <a:p>
            <a:r>
              <a:rPr lang="en-US" sz="1200" baseline="0" dirty="0"/>
              <a:t>The State and Federal agencies tasked with Salmon Recovery are relying in IMWs to assess the effectiveness of a variety of restoration approaches</a:t>
            </a:r>
          </a:p>
          <a:p>
            <a:endParaRPr lang="en-US" sz="1200" baseline="0" dirty="0"/>
          </a:p>
          <a:p>
            <a:r>
              <a:rPr lang="en-US" sz="1200" baseline="0" dirty="0"/>
              <a:t>Asotin IMW is assessing LWD effectiveness in wadeable streams (small to medium sized streams) that make up about 90% of a typical watershed</a:t>
            </a:r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21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several places look like this or “worse” </a:t>
            </a:r>
          </a:p>
          <a:p>
            <a:endParaRPr lang="en-US" dirty="0"/>
          </a:p>
          <a:p>
            <a:r>
              <a:rPr lang="en-US" dirty="0"/>
              <a:t>We predicted this in 2012 … and we had a AM plan to deal with changes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912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This graph shows </a:t>
            </a:r>
            <a:r>
              <a:rPr lang="en-US" dirty="0"/>
              <a:t>results from</a:t>
            </a:r>
            <a:r>
              <a:rPr lang="en-US" baseline="0" dirty="0"/>
              <a:t> 5 years of surveys of 580 structures (first 3 years of treatments); </a:t>
            </a:r>
          </a:p>
          <a:p>
            <a:r>
              <a:rPr lang="en-US" baseline="0" dirty="0"/>
              <a:t>as you can see 10-15% of structures completely moved, however, </a:t>
            </a:r>
          </a:p>
          <a:p>
            <a:r>
              <a:rPr lang="en-US" baseline="0" dirty="0"/>
              <a:t>almost the same number of new structures were created 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413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Proposal is to add wood via tree falling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102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grip hoisting 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72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build some PALS and BDAs in key areas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24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to promote more of this and trap more sediment to raise the bed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88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this – this is not is a fish survey site which limits our ability to detect changes in habitat and fish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46454F-AFF1-4F36-8137-AE0FF8FD9B1D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9874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</a:t>
            </a:r>
            <a:r>
              <a:rPr lang="en-US" baseline="0" dirty="0"/>
              <a:t> keep in MIND </a:t>
            </a:r>
          </a:p>
          <a:p>
            <a:endParaRPr lang="en-US" baseline="0" dirty="0"/>
          </a:p>
          <a:p>
            <a:r>
              <a:rPr lang="en-US" baseline="0" dirty="0"/>
              <a:t>Charley and South Fork flow at ~ 5 cfs in summer …. </a:t>
            </a:r>
          </a:p>
          <a:p>
            <a:endParaRPr lang="en-US" baseline="0" dirty="0"/>
          </a:p>
          <a:p>
            <a:r>
              <a:rPr lang="en-US" baseline="0" dirty="0"/>
              <a:t>Overbank flow likely limited to main channel during LOW FLOW when only WOOD is added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50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NEED BEAVERS TO CREATE floodplain connection during low flow </a:t>
            </a:r>
          </a:p>
          <a:p>
            <a:endParaRPr lang="en-US" baseline="0" dirty="0"/>
          </a:p>
          <a:p>
            <a:r>
              <a:rPr lang="en-US" baseline="0" dirty="0"/>
              <a:t>There is evidence that by installing large volumes of LWD we can help beavers re-colonize areas that they have been extirpated from – the wood essentially improves streams conditions and provides both food and cover for beavers</a:t>
            </a:r>
          </a:p>
          <a:p>
            <a:endParaRPr lang="en-US" baseline="0" dirty="0"/>
          </a:p>
          <a:p>
            <a:r>
              <a:rPr lang="en-US" baseline="0" dirty="0"/>
              <a:t>As well </a:t>
            </a:r>
            <a:r>
              <a:rPr lang="en-US" baseline="0"/>
              <a:t>as dissipating </a:t>
            </a:r>
            <a:r>
              <a:rPr lang="en-US" baseline="0" dirty="0"/>
              <a:t>flows that helps dams to persist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94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wood additions SIGNIFICANTLY increase fish production?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Why – what are the mechanisms?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09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-285750">
              <a:spcBef>
                <a:spcPts val="750"/>
              </a:spcBef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Outline</a:t>
            </a:r>
            <a:r>
              <a:rPr 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 and Message </a:t>
            </a:r>
          </a:p>
          <a:p>
            <a:pPr marL="0" lvl="0" indent="-285750">
              <a:spcBef>
                <a:spcPts val="750"/>
              </a:spcBef>
              <a:defRPr/>
            </a:pPr>
            <a:endParaRPr lang="en-US" sz="1600" kern="1200" baseline="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1. Why are were requesting more restoration funds?</a:t>
            </a:r>
            <a:endParaRPr lang="en-US" sz="1600" kern="1200" baseline="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600" dirty="0"/>
              <a:t>2. What is the request for?</a:t>
            </a:r>
            <a:endParaRPr lang="en-US" sz="1600" baseline="0" dirty="0"/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1600" baseline="0" dirty="0"/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1600" baseline="0" dirty="0"/>
              <a:t>3. What is the end goal and why should you care?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1600" dirty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FA7D97-E388-4D74-9DE1-760E7030D091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</a:t>
            </a:r>
            <a:r>
              <a:rPr lang="en-US" baseline="0" dirty="0"/>
              <a:t> BIG Picture </a:t>
            </a:r>
          </a:p>
          <a:p>
            <a:endParaRPr lang="en-US" baseline="0" dirty="0"/>
          </a:p>
          <a:p>
            <a:r>
              <a:rPr lang="en-US" baseline="0" dirty="0"/>
              <a:t>This IMW will be used to inform WADEABLE stream restoration throughout WEST – scope of degradation is high </a:t>
            </a:r>
          </a:p>
          <a:p>
            <a:endParaRPr lang="en-US" baseline="0" dirty="0"/>
          </a:p>
          <a:p>
            <a:r>
              <a:rPr lang="en-US" baseline="0" dirty="0"/>
              <a:t>AND these streams are where the WATER comes FROM </a:t>
            </a:r>
          </a:p>
          <a:p>
            <a:endParaRPr lang="en-US" baseline="0" dirty="0"/>
          </a:p>
          <a:p>
            <a:r>
              <a:rPr lang="en-US" baseline="0" dirty="0"/>
              <a:t>Potential to BUFFER climate change impacts are huge … there will be less snow in mountains </a:t>
            </a:r>
          </a:p>
          <a:p>
            <a:endParaRPr lang="en-US" baseline="0" dirty="0"/>
          </a:p>
          <a:p>
            <a:r>
              <a:rPr lang="en-US" baseline="0" dirty="0"/>
              <a:t>We need to slow water/runoff down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6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600" dirty="0"/>
              <a:t>First – I have many acknowledgements to make </a:t>
            </a:r>
          </a:p>
          <a:p>
            <a:pPr>
              <a:spcBef>
                <a:spcPct val="0"/>
              </a:spcBef>
            </a:pPr>
            <a:endParaRPr lang="en-US" altLang="en-US" sz="1600" dirty="0"/>
          </a:p>
          <a:p>
            <a:pPr>
              <a:spcBef>
                <a:spcPct val="0"/>
              </a:spcBef>
            </a:pPr>
            <a:r>
              <a:rPr lang="en-US" altLang="en-US" sz="1600" dirty="0"/>
              <a:t>Much</a:t>
            </a:r>
            <a:r>
              <a:rPr lang="en-US" altLang="en-US" sz="1600" baseline="0" dirty="0"/>
              <a:t> of research is conducted in southeast Washington where I work in the Columbia River Basin studying ESA salmon and steelhead populations and recovery strategies </a:t>
            </a:r>
          </a:p>
          <a:p>
            <a:pPr>
              <a:spcBef>
                <a:spcPct val="0"/>
              </a:spcBef>
            </a:pPr>
            <a:endParaRPr lang="en-US" altLang="en-US" sz="1600" dirty="0"/>
          </a:p>
          <a:p>
            <a:pPr>
              <a:spcBef>
                <a:spcPct val="0"/>
              </a:spcBef>
            </a:pPr>
            <a:r>
              <a:rPr lang="en-US" altLang="en-US" sz="1600" dirty="0"/>
              <a:t>The principle funding agency</a:t>
            </a:r>
            <a:r>
              <a:rPr lang="en-US" altLang="en-US" sz="1600" baseline="0" dirty="0"/>
              <a:t> is </a:t>
            </a:r>
            <a:r>
              <a:rPr lang="en-US" altLang="en-US" sz="1600" dirty="0"/>
              <a:t>NOAA’s Pacific States Marine Fisheries Commission and Washington</a:t>
            </a:r>
            <a:r>
              <a:rPr lang="en-US" altLang="en-US" sz="1600" baseline="0" dirty="0"/>
              <a:t> States </a:t>
            </a:r>
            <a:r>
              <a:rPr lang="en-US" altLang="en-US" sz="1600" dirty="0"/>
              <a:t>Salmon</a:t>
            </a:r>
            <a:r>
              <a:rPr lang="en-US" altLang="en-US" sz="1600" baseline="0" dirty="0"/>
              <a:t> </a:t>
            </a:r>
            <a:r>
              <a:rPr lang="en-US" altLang="en-US" sz="1600" dirty="0"/>
              <a:t>Recovery</a:t>
            </a:r>
            <a:r>
              <a:rPr lang="en-US" altLang="en-US" sz="1600" baseline="0" dirty="0"/>
              <a:t> F</a:t>
            </a:r>
            <a:r>
              <a:rPr lang="en-US" altLang="en-US" sz="1600" dirty="0"/>
              <a:t>unding Board</a:t>
            </a:r>
          </a:p>
          <a:p>
            <a:pPr>
              <a:spcBef>
                <a:spcPct val="0"/>
              </a:spcBef>
            </a:pPr>
            <a:endParaRPr lang="en-US" altLang="en-US" sz="1600" dirty="0"/>
          </a:p>
          <a:p>
            <a:pPr>
              <a:spcBef>
                <a:spcPct val="0"/>
              </a:spcBef>
            </a:pPr>
            <a:r>
              <a:rPr lang="en-US" altLang="en-US" sz="1600" dirty="0"/>
              <a:t>Many other local groups in se Washington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457270-4D05-4563-B1CC-3479C86FCD9C}" type="slidenum">
              <a:rPr lang="en-US" altLang="en-US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09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where we are</a:t>
            </a:r>
          </a:p>
          <a:p>
            <a:endParaRPr lang="en-US" dirty="0"/>
          </a:p>
          <a:p>
            <a:r>
              <a:rPr lang="en-US" dirty="0"/>
              <a:t>Completed design and pre-treatment monitoring </a:t>
            </a:r>
          </a:p>
          <a:p>
            <a:endParaRPr lang="en-US" dirty="0"/>
          </a:p>
          <a:p>
            <a:r>
              <a:rPr lang="en-US" dirty="0"/>
              <a:t>Completed Restoration treatments  ~ 9 miles and 650 structures </a:t>
            </a:r>
          </a:p>
          <a:p>
            <a:endParaRPr lang="en-US" dirty="0"/>
          </a:p>
          <a:p>
            <a:r>
              <a:rPr lang="en-US" dirty="0"/>
              <a:t>Now we just need to monitor response of habitat and fish for ~ 10 years (minimum recommended by RCO review of IMWs)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542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list of publications directed related to Asotin IMW </a:t>
            </a:r>
          </a:p>
          <a:p>
            <a:endParaRPr lang="en-US" dirty="0"/>
          </a:p>
          <a:p>
            <a:r>
              <a:rPr lang="en-US" dirty="0"/>
              <a:t>Highlighted key ones related to this presentation in </a:t>
            </a:r>
            <a:r>
              <a:rPr lang="en-US" b="1" dirty="0"/>
              <a:t>BOLD</a:t>
            </a:r>
          </a:p>
          <a:p>
            <a:endParaRPr lang="en-US" dirty="0"/>
          </a:p>
          <a:p>
            <a:r>
              <a:rPr lang="en-US" dirty="0"/>
              <a:t>Not just working on specific IMW goals – developing</a:t>
            </a:r>
            <a:r>
              <a:rPr lang="en-US" baseline="0" dirty="0"/>
              <a:t> and testing approaches to improve our ability to ASSESS wood treatments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488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Breakdown of Monitoring and Restoration costs by COMPLETED and PROPOSED </a:t>
            </a:r>
          </a:p>
          <a:p>
            <a:endParaRPr lang="en-US" dirty="0"/>
          </a:p>
          <a:p>
            <a:r>
              <a:rPr lang="en-US" dirty="0"/>
              <a:t>Take away – we will have completed 14 years of monitoring (including all the infrastructure) </a:t>
            </a:r>
          </a:p>
          <a:p>
            <a:endParaRPr lang="en-US" dirty="0"/>
          </a:p>
          <a:p>
            <a:r>
              <a:rPr lang="en-US" dirty="0"/>
              <a:t>and ~ 9 miles of restoration for the cost of some 1 mile restoration projects ... </a:t>
            </a:r>
          </a:p>
          <a:p>
            <a:endParaRPr lang="en-US" dirty="0"/>
          </a:p>
          <a:p>
            <a:r>
              <a:rPr lang="en-US" dirty="0"/>
              <a:t>You can’t get better value for $$$ for an IMW … some restoration projects cost this much a </a:t>
            </a:r>
            <a:r>
              <a:rPr lang="en-US" b="1" dirty="0"/>
              <a:t>MILE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25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are we requesting restoration funds - it was all in our restoration and adaptive management plans</a:t>
            </a:r>
          </a:p>
          <a:p>
            <a:endParaRPr lang="en-US" dirty="0"/>
          </a:p>
          <a:p>
            <a:r>
              <a:rPr lang="en-US" dirty="0"/>
              <a:t>Here is our adaptive management plan for treatment sections (complexes of many structures) </a:t>
            </a:r>
          </a:p>
          <a:p>
            <a:endParaRPr lang="en-US" dirty="0"/>
          </a:p>
          <a:p>
            <a:r>
              <a:rPr lang="en-US" dirty="0"/>
              <a:t>I will zoom into the red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47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structures are not functioning or some have moved ... What to do? </a:t>
            </a:r>
          </a:p>
          <a:p>
            <a:endParaRPr lang="en-US" dirty="0"/>
          </a:p>
          <a:p>
            <a:r>
              <a:rPr lang="en-US" dirty="0"/>
              <a:t>Assess whether NATURAL wood recruitment is taking place of added wood (we are seeing wood recruitment – but not enough) </a:t>
            </a:r>
          </a:p>
          <a:p>
            <a:endParaRPr lang="en-US" dirty="0"/>
          </a:p>
          <a:p>
            <a:r>
              <a:rPr lang="en-US" dirty="0"/>
              <a:t>Therefore – we should add more wood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25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Asotin IMW wood increase proposal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035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 out and things look really good – we went here for the Nov RTT (South Fork Asotin)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3D613-AABF-4E64-8546-E40F82D4C77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99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5BCB79-0D64-477E-BFDF-552F0915B99E}" type="datetime1">
              <a:rPr lang="en-US" smtClean="0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CE8ED-3B15-49F8-B82C-CB7E9622822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86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FA17A1-ACE5-45AB-8CF7-55ADE6C10D1E}" type="datetime1">
              <a:rPr lang="en-US" smtClean="0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C7C95-13BE-4E32-92D0-558CA7D38D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2BCB55-B1E6-4BD3-B271-0CEAC235BBD7}" type="datetime1">
              <a:rPr lang="en-US" smtClean="0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52159-0C94-4A46-AA7C-B04F87A943C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1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1FA592-669A-4186-BEEF-095E328760A7}" type="datetime1">
              <a:rPr lang="en-US" smtClean="0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362224-18DA-4492-8E68-A7918D6FFB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83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A77488-DA20-48FB-B9C2-215A90C10E5B}" type="datetime1">
              <a:rPr lang="en-US" smtClean="0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D868E0-7F05-4FE5-97FF-8154C8ED37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30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7D24C0-CDB3-4B1B-A3BA-F194581318BE}" type="datetime1">
              <a:rPr lang="en-US" smtClean="0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534BF6-089D-40AF-BA00-8FCDEDB5AF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8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AB65E0-0421-464B-A572-E266600DA911}" type="datetime1">
              <a:rPr lang="en-US" smtClean="0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47556-947E-4D71-A745-56C4267368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426464-3B29-472F-8C74-8F23E9D39C78}" type="datetime1">
              <a:rPr lang="en-US" smtClean="0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3C5C76-853A-48DD-9EBC-3832FB5940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5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770DCD-4E85-4146-BFA4-9B190898B617}" type="datetime1">
              <a:rPr lang="en-US" smtClean="0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7E1B2-C2EB-4D6C-B000-E6744F42E7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7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062DAB-BE0A-43B1-9550-9CFB1F86A295}" type="datetime1">
              <a:rPr lang="en-US" smtClean="0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B5ED5-5C69-4E95-91A1-61C18D0AE8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0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E90979-7E5C-4274-AA53-3CBC94B6BB3F}" type="datetime1">
              <a:rPr lang="en-US" smtClean="0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5D79C-418B-4C88-A863-4E5DB75EA2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7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C57859-8785-443C-9968-A47BEB27D951}" type="datetime1">
              <a:rPr lang="en-US" smtClean="0"/>
              <a:pPr>
                <a:defRPr/>
              </a:pPr>
              <a:t>5/8/19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195546-735B-4332-BC11-E32DADD1E7A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92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jp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15564"/>
            <a:ext cx="9144000" cy="2236256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b="1" dirty="0"/>
              <a:t>Request for Increasing Wood Densities in the</a:t>
            </a:r>
            <a:br>
              <a:rPr lang="en-US" b="1" dirty="0"/>
            </a:br>
            <a:r>
              <a:rPr lang="en-US" b="1" dirty="0"/>
              <a:t>Asotin Creek IMW: 19-1499 </a:t>
            </a:r>
            <a:br>
              <a:rPr lang="en-US" b="1" dirty="0"/>
            </a:br>
            <a:r>
              <a:rPr lang="en-US" sz="16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Stephen Bennett</a:t>
            </a:r>
            <a:r>
              <a:rPr lang="en-US" sz="1600" b="1" baseline="30000" dirty="0">
                <a:cs typeface="Calibri" panose="020F0502020204030204" pitchFamily="34" charset="0"/>
              </a:rPr>
              <a:t>1,2, 3</a:t>
            </a:r>
            <a:r>
              <a:rPr lang="en-US" sz="16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, </a:t>
            </a:r>
            <a:r>
              <a:rPr lang="en-US" sz="1600" b="1" dirty="0">
                <a:cs typeface="Calibri" panose="020F0502020204030204" pitchFamily="34" charset="0"/>
              </a:rPr>
              <a:t>Nick Bouwes</a:t>
            </a:r>
            <a:r>
              <a:rPr lang="en-US" sz="1600" b="1" baseline="30000" dirty="0">
                <a:cs typeface="Calibri" panose="020F0502020204030204" pitchFamily="34" charset="0"/>
              </a:rPr>
              <a:t>1,2, 3</a:t>
            </a:r>
            <a:r>
              <a:rPr lang="en-US" sz="1600" b="1" dirty="0">
                <a:cs typeface="Calibri" panose="020F0502020204030204" pitchFamily="34" charset="0"/>
              </a:rPr>
              <a:t>, and </a:t>
            </a:r>
            <a:r>
              <a:rPr lang="en-US" sz="16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Joe Wheaton</a:t>
            </a:r>
            <a:r>
              <a:rPr lang="en-US" sz="1600" b="1" baseline="3000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1,3</a:t>
            </a:r>
            <a:br>
              <a:rPr lang="en-US" sz="1600" b="1" baseline="30000" dirty="0">
                <a:cs typeface="Calibri" panose="020F0502020204030204" pitchFamily="34" charset="0"/>
              </a:rPr>
            </a:br>
            <a:r>
              <a:rPr lang="en-US" sz="16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Utah State University</a:t>
            </a:r>
            <a:r>
              <a:rPr lang="en-US" sz="1600" b="1" baseline="30000" dirty="0">
                <a:cs typeface="Calibri" panose="020F0502020204030204" pitchFamily="34" charset="0"/>
              </a:rPr>
              <a:t>1</a:t>
            </a:r>
            <a:r>
              <a:rPr lang="en-US" sz="16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, Eco Logical Research Inc.</a:t>
            </a:r>
            <a:r>
              <a:rPr lang="en-US" sz="1600" b="1" baseline="30000" dirty="0">
                <a:cs typeface="Calibri" panose="020F0502020204030204" pitchFamily="34" charset="0"/>
              </a:rPr>
              <a:t> 2</a:t>
            </a:r>
            <a:r>
              <a:rPr lang="en-US" sz="1600" b="1" dirty="0">
                <a:cs typeface="Calibri" panose="020F0502020204030204" pitchFamily="34" charset="0"/>
              </a:rPr>
              <a:t> , </a:t>
            </a:r>
            <a:r>
              <a:rPr lang="en-US" sz="16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and Anabranch Solutions, LLC</a:t>
            </a:r>
            <a:r>
              <a:rPr lang="en-US" sz="1600" b="1" baseline="30000" dirty="0">
                <a:cs typeface="Calibri" panose="020F0502020204030204" pitchFamily="34" charset="0"/>
              </a:rPr>
              <a:t>3</a:t>
            </a:r>
            <a:r>
              <a:rPr lang="en-US" sz="16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66" y="6062505"/>
            <a:ext cx="2678035" cy="736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6096001"/>
            <a:ext cx="3156017" cy="632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062504"/>
            <a:ext cx="1676400" cy="76203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4"/>
    </mc:Choice>
    <mc:Fallback xmlns="">
      <p:transition spd="slow" advTm="1696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6E3BB3-3C5F-EA4C-AD0B-8C40AFB3C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43"/>
            <a:ext cx="9144000" cy="68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88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29" y="1371600"/>
            <a:ext cx="6843571" cy="4327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57912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Condition of structures 5 years (South Fork), 4 years (Charley), and 3 years (North Fork) after construction (n = 580).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43200" y="2286000"/>
            <a:ext cx="0" cy="9144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086600" y="2309906"/>
            <a:ext cx="0" cy="9144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 txBox="1">
            <a:spLocks/>
          </p:cNvSpPr>
          <p:nvPr/>
        </p:nvSpPr>
        <p:spPr>
          <a:xfrm>
            <a:off x="457200" y="122885"/>
            <a:ext cx="4982817" cy="100338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Structure Integrity</a:t>
            </a:r>
            <a:br>
              <a:rPr lang="en-US" sz="3600" dirty="0"/>
            </a:br>
            <a:r>
              <a:rPr lang="en-US" sz="2900" dirty="0"/>
              <a:t>Wood Movement &amp; Capture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617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"/>
    </mc:Choice>
    <mc:Fallback xmlns="">
      <p:transition spd="slow" advTm="160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A951A-D54D-4743-9150-58A214BE9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- Increase wood density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235154-9E3F-C24E-AFDD-935A5BAB4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1" y="2286000"/>
            <a:ext cx="8790305" cy="3429000"/>
          </a:xfrm>
        </p:spPr>
      </p:pic>
    </p:spTree>
    <p:extLst>
      <p:ext uri="{BB962C8B-B14F-4D97-AF65-F5344CB8AC3E}">
        <p14:creationId xmlns:p14="http://schemas.microsoft.com/office/powerpoint/2010/main" val="484649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7874"/>
          </a:xfrm>
        </p:spPr>
        <p:txBody>
          <a:bodyPr/>
          <a:lstStyle/>
          <a:p>
            <a:r>
              <a:rPr lang="en-US" dirty="0"/>
              <a:t>Proposal - Increase wood density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05200"/>
            <a:ext cx="396240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9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3AB8-EA13-1347-96E6-DFFE0982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0"/>
            <a:ext cx="7886700" cy="1325563"/>
          </a:xfrm>
        </p:spPr>
        <p:txBody>
          <a:bodyPr/>
          <a:lstStyle/>
          <a:p>
            <a:r>
              <a:rPr lang="en-US" dirty="0"/>
              <a:t>Proposal – Increase wood density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B7F60-FA70-BC4A-80BA-B920EE1BD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" y="1143000"/>
            <a:ext cx="5670353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061A9B-D813-574F-86DD-585710A7CD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1" y="3886200"/>
            <a:ext cx="5283200" cy="2971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ED5CE1-0772-0446-A38F-3D167360CBDD}"/>
              </a:ext>
            </a:extLst>
          </p:cNvPr>
          <p:cNvSpPr txBox="1"/>
          <p:nvPr/>
        </p:nvSpPr>
        <p:spPr>
          <a:xfrm>
            <a:off x="5904198" y="1325563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BDAs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E8D3E0-97C4-A142-992C-0CEA9F3815E8}"/>
              </a:ext>
            </a:extLst>
          </p:cNvPr>
          <p:cNvSpPr txBox="1"/>
          <p:nvPr/>
        </p:nvSpPr>
        <p:spPr>
          <a:xfrm>
            <a:off x="2667000" y="4759743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PALS</a:t>
            </a:r>
          </a:p>
        </p:txBody>
      </p:sp>
    </p:spTree>
    <p:extLst>
      <p:ext uri="{BB962C8B-B14F-4D97-AF65-F5344CB8AC3E}">
        <p14:creationId xmlns:p14="http://schemas.microsoft.com/office/powerpoint/2010/main" val="3516419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A8D683-287C-3F4D-8EFD-B7B806E212D1}"/>
              </a:ext>
            </a:extLst>
          </p:cNvPr>
          <p:cNvSpPr/>
          <p:nvPr/>
        </p:nvSpPr>
        <p:spPr>
          <a:xfrm>
            <a:off x="762000" y="569542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300" dirty="0">
                <a:latin typeface="+mj-lt"/>
                <a:ea typeface="+mj-ea"/>
                <a:cs typeface="+mj-cs"/>
              </a:rPr>
              <a:t>North Fork Asotin Creek – </a:t>
            </a:r>
            <a:br>
              <a:rPr lang="en-US" sz="3300" dirty="0">
                <a:latin typeface="+mj-lt"/>
                <a:ea typeface="+mj-ea"/>
                <a:cs typeface="+mj-cs"/>
              </a:rPr>
            </a:br>
            <a:r>
              <a:rPr lang="en-US" sz="3300" dirty="0">
                <a:latin typeface="+mj-lt"/>
                <a:ea typeface="+mj-ea"/>
                <a:cs typeface="+mj-cs"/>
              </a:rPr>
              <a:t>Maintenance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BE3581-F61A-944B-8D4C-9C01F0988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78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C98736-88B3-B649-856E-2123F2E4D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4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98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3E936C-7986-3D4C-9A9B-177E6F708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55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B9E313-3FEE-4648-BA74-68E315D3F2F0}"/>
              </a:ext>
            </a:extLst>
          </p:cNvPr>
          <p:cNvGrpSpPr/>
          <p:nvPr/>
        </p:nvGrpSpPr>
        <p:grpSpPr>
          <a:xfrm>
            <a:off x="0" y="1052300"/>
            <a:ext cx="9144000" cy="4753399"/>
            <a:chOff x="0" y="1052300"/>
            <a:chExt cx="9144000" cy="47533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4D8309-8785-2949-990B-7247B9A52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300"/>
              <a:ext cx="9144000" cy="475339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69F90D-421A-1E43-8B0C-326EEE948761}"/>
                </a:ext>
              </a:extLst>
            </p:cNvPr>
            <p:cNvSpPr txBox="1"/>
            <p:nvPr/>
          </p:nvSpPr>
          <p:spPr>
            <a:xfrm>
              <a:off x="351882" y="2708920"/>
              <a:ext cx="1090464" cy="369332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Terrace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FACAF2-AE4E-764F-AB21-DF53C267900E}"/>
                </a:ext>
              </a:extLst>
            </p:cNvPr>
            <p:cNvSpPr txBox="1"/>
            <p:nvPr/>
          </p:nvSpPr>
          <p:spPr>
            <a:xfrm>
              <a:off x="7884368" y="1693947"/>
              <a:ext cx="1090464" cy="369332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Upland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2970E4-2CAA-744F-97F8-15A5D5FE3FE0}"/>
                </a:ext>
              </a:extLst>
            </p:cNvPr>
            <p:cNvSpPr txBox="1"/>
            <p:nvPr/>
          </p:nvSpPr>
          <p:spPr>
            <a:xfrm>
              <a:off x="4572000" y="5229200"/>
              <a:ext cx="1728192" cy="369332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Valley bottom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9FF180B-CEEE-A74C-91F5-3CC325ED8B09}"/>
                </a:ext>
              </a:extLst>
            </p:cNvPr>
            <p:cNvCxnSpPr>
              <a:cxnSpLocks/>
            </p:cNvCxnSpPr>
            <p:nvPr/>
          </p:nvCxnSpPr>
          <p:spPr>
            <a:xfrm>
              <a:off x="6444208" y="5488257"/>
              <a:ext cx="1985392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E6EB7C1-4C93-C64F-AAA7-24839BCB2A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1800" y="5476424"/>
              <a:ext cx="1584176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 flipH="1">
            <a:off x="351882" y="6096000"/>
            <a:ext cx="5669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Beavers can connect floodplain at low flows … </a:t>
            </a:r>
          </a:p>
        </p:txBody>
      </p:sp>
    </p:spTree>
    <p:extLst>
      <p:ext uri="{BB962C8B-B14F-4D97-AF65-F5344CB8AC3E}">
        <p14:creationId xmlns:p14="http://schemas.microsoft.com/office/powerpoint/2010/main" val="2228066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5101" y="2203966"/>
            <a:ext cx="2853198" cy="55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25474"/>
          </a:xfrm>
        </p:spPr>
        <p:txBody>
          <a:bodyPr/>
          <a:lstStyle/>
          <a:p>
            <a:r>
              <a:rPr lang="en-US" dirty="0"/>
              <a:t>End goal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6966" y="241675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Fish response?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6966" y="4800600"/>
            <a:ext cx="197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2999" y="5881305"/>
            <a:ext cx="2470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Geomorphic Units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79834" y="547322"/>
            <a:ext cx="4719098" cy="2950584"/>
            <a:chOff x="3879834" y="547322"/>
            <a:chExt cx="4719098" cy="29505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9834" y="696690"/>
              <a:ext cx="4635516" cy="28012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3188200" y="1388324"/>
              <a:ext cx="1752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Total Migrants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7295334" y="1481588"/>
              <a:ext cx="22378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Female escapement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78814" y="2943908"/>
              <a:ext cx="82678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Year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398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76600" y="370758"/>
            <a:ext cx="2895600" cy="2234460"/>
            <a:chOff x="4419124" y="253126"/>
            <a:chExt cx="3277076" cy="24932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634" y="303015"/>
              <a:ext cx="3165566" cy="244340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419124" y="253126"/>
              <a:ext cx="914400" cy="479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381000" y="152400"/>
            <a:ext cx="8229600" cy="6096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600" dirty="0">
                <a:cs typeface="Arial" charset="0"/>
              </a:rPr>
              <a:t>Outline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1138749"/>
            <a:ext cx="4267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Where are we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Why the request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4629" y="5180648"/>
            <a:ext cx="38317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Where are we going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IMW end goal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3047525"/>
            <a:ext cx="4267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+mj-lt"/>
              </a:defRPr>
            </a:lvl1pPr>
          </a:lstStyle>
          <a:p>
            <a:r>
              <a:rPr lang="en-US" dirty="0"/>
              <a:t>Proposal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wood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Promote overbank flow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28" y="2868285"/>
            <a:ext cx="2597471" cy="19481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5181600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0"/>
    </mc:Choice>
    <mc:Fallback xmlns="">
      <p:transition spd="slow" advTm="3403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01674"/>
          </a:xfrm>
        </p:spPr>
        <p:txBody>
          <a:bodyPr/>
          <a:lstStyle/>
          <a:p>
            <a:r>
              <a:rPr lang="en-US" dirty="0"/>
              <a:t>End goal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10104" y="4495853"/>
            <a:ext cx="5047692" cy="1842120"/>
            <a:chOff x="755576" y="1988840"/>
            <a:chExt cx="7416316" cy="25202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F4D802-0395-BE40-B843-629556F6C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988840"/>
              <a:ext cx="2520280" cy="2520280"/>
            </a:xfrm>
            <a:prstGeom prst="rect">
              <a:avLst/>
            </a:prstGeom>
          </p:spPr>
        </p:pic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09AD1E27-3EF5-C94C-8096-BC197D8D5B60}"/>
                </a:ext>
              </a:extLst>
            </p:cNvPr>
            <p:cNvSpPr/>
            <p:nvPr/>
          </p:nvSpPr>
          <p:spPr>
            <a:xfrm rot="16200000">
              <a:off x="4067845" y="2564805"/>
              <a:ext cx="576262" cy="11521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75AD98-1264-3B44-929A-99E92AD66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2228937"/>
              <a:ext cx="2735796" cy="182386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60923" y="4942625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Climate change buffer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48341" y="1371600"/>
            <a:ext cx="7333870" cy="2598902"/>
            <a:chOff x="914400" y="1676400"/>
            <a:chExt cx="8019670" cy="297990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9A1809C-F443-4E49-982B-DE7AB12F176A}"/>
                </a:ext>
              </a:extLst>
            </p:cNvPr>
            <p:cNvGrpSpPr/>
            <p:nvPr/>
          </p:nvGrpSpPr>
          <p:grpSpPr>
            <a:xfrm>
              <a:off x="4800600" y="1676400"/>
              <a:ext cx="4133470" cy="2979902"/>
              <a:chOff x="460664" y="1124744"/>
              <a:chExt cx="6463958" cy="516770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E483713-9471-EA43-A011-3F2D81932DB5}"/>
                  </a:ext>
                </a:extLst>
              </p:cNvPr>
              <p:cNvGrpSpPr/>
              <p:nvPr/>
            </p:nvGrpSpPr>
            <p:grpSpPr>
              <a:xfrm>
                <a:off x="460664" y="1124744"/>
                <a:ext cx="6264696" cy="4896544"/>
                <a:chOff x="611560" y="908720"/>
                <a:chExt cx="6791672" cy="5212906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73352062-B962-C74A-A4C0-5B113E0C43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1560" y="908720"/>
                  <a:ext cx="6791672" cy="5212906"/>
                </a:xfrm>
                <a:prstGeom prst="rect">
                  <a:avLst/>
                </a:prstGeom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61F4FA4-5C41-DA4F-9866-DEA9658C586B}"/>
                    </a:ext>
                  </a:extLst>
                </p:cNvPr>
                <p:cNvSpPr/>
                <p:nvPr/>
              </p:nvSpPr>
              <p:spPr>
                <a:xfrm>
                  <a:off x="611560" y="4741739"/>
                  <a:ext cx="1795499" cy="1379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9578B05-E295-8341-837C-CCF65BBDB824}"/>
                  </a:ext>
                </a:extLst>
              </p:cNvPr>
              <p:cNvSpPr txBox="1"/>
              <p:nvPr/>
            </p:nvSpPr>
            <p:spPr>
              <a:xfrm>
                <a:off x="4393018" y="5651957"/>
                <a:ext cx="2531604" cy="640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(USEPA 2006) 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4A310FF-CA39-604B-88AF-C13AE9171EA3}"/>
                </a:ext>
              </a:extLst>
            </p:cNvPr>
            <p:cNvGrpSpPr/>
            <p:nvPr/>
          </p:nvGrpSpPr>
          <p:grpSpPr>
            <a:xfrm>
              <a:off x="914400" y="2198743"/>
              <a:ext cx="3312367" cy="1778853"/>
              <a:chOff x="1387298" y="4933620"/>
              <a:chExt cx="1439015" cy="1205263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8CE933A-76AF-4149-9821-BBB6246E078F}"/>
                  </a:ext>
                </a:extLst>
              </p:cNvPr>
              <p:cNvSpPr/>
              <p:nvPr/>
            </p:nvSpPr>
            <p:spPr>
              <a:xfrm>
                <a:off x="1387298" y="4933620"/>
                <a:ext cx="232374" cy="216024"/>
              </a:xfrm>
              <a:prstGeom prst="rect">
                <a:avLst/>
              </a:prstGeom>
              <a:solidFill>
                <a:srgbClr val="FFD5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3C04D7-05FD-6F4F-857F-F7654235300D}"/>
                  </a:ext>
                </a:extLst>
              </p:cNvPr>
              <p:cNvSpPr txBox="1"/>
              <p:nvPr/>
            </p:nvSpPr>
            <p:spPr>
              <a:xfrm>
                <a:off x="1387298" y="5210906"/>
                <a:ext cx="1439015" cy="927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West Region</a:t>
                </a:r>
              </a:p>
              <a:p>
                <a:endParaRPr lang="en-US" sz="1800" dirty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240,000 km wadeable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130,000 km degraded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0031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5846" y="1155279"/>
            <a:ext cx="8229600" cy="57027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Funding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NOAA, Pacific Coastal Salmon Recovery Fund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NOAA, Pacific States Marine Fisheries Commission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Salmon Recovery Funding Board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Bonneville Power Administration 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Collaboration and Support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Snake River Salmon Recovery Board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Integrated Status and Effectiveness Monitoring Program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US Forest Service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Washington Department of Fish and Wildlife</a:t>
            </a:r>
          </a:p>
          <a:p>
            <a:r>
              <a:rPr lang="en-US" sz="1800" dirty="0">
                <a:latin typeface="+mj-lt"/>
              </a:rPr>
              <a:t>Utah State University </a:t>
            </a:r>
          </a:p>
          <a:p>
            <a:r>
              <a:rPr lang="en-US" sz="1800" dirty="0">
                <a:latin typeface="+mj-lt"/>
              </a:rPr>
              <a:t>Asotin County Conservation District </a:t>
            </a: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</p:txBody>
      </p:sp>
      <p:pic>
        <p:nvPicPr>
          <p:cNvPr id="32781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73" y="4546607"/>
            <a:ext cx="619235" cy="67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51" y="1391440"/>
            <a:ext cx="2063056" cy="44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>
          <a:xfrm>
            <a:off x="457200" y="185680"/>
            <a:ext cx="8229600" cy="9191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z="3600" dirty="0">
                <a:solidFill>
                  <a:schemeClr val="tx1"/>
                </a:solidFill>
                <a:effectLst/>
                <a:cs typeface="Arial" charset="0"/>
              </a:rPr>
              <a:t>Acknowledgements</a:t>
            </a:r>
          </a:p>
        </p:txBody>
      </p:sp>
      <p:pic>
        <p:nvPicPr>
          <p:cNvPr id="3277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024" y="4822202"/>
            <a:ext cx="704032" cy="8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623" y="4006639"/>
            <a:ext cx="990600" cy="66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619" y="2149831"/>
            <a:ext cx="2290609" cy="59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527" y="3650388"/>
            <a:ext cx="1661162" cy="51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41" y="1854272"/>
            <a:ext cx="577959" cy="50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51" y="2533094"/>
            <a:ext cx="844746" cy="670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24" y="5222524"/>
            <a:ext cx="1752600" cy="657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CDD713-1BFB-984A-BB14-C0743176EE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71" y="6030916"/>
            <a:ext cx="2969529" cy="67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4"/>
    </mc:Choice>
    <mc:Fallback xmlns="">
      <p:transition spd="slow" advTm="218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374B3138-650D-6047-A128-F1CBFBC1EAD9}"/>
              </a:ext>
            </a:extLst>
          </p:cNvPr>
          <p:cNvGrpSpPr/>
          <p:nvPr/>
        </p:nvGrpSpPr>
        <p:grpSpPr>
          <a:xfrm>
            <a:off x="92631" y="1900954"/>
            <a:ext cx="8959856" cy="4284031"/>
            <a:chOff x="92631" y="1900954"/>
            <a:chExt cx="8959856" cy="42840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3908ECE-8AA8-A242-BA95-88C705C4933F}"/>
                </a:ext>
              </a:extLst>
            </p:cNvPr>
            <p:cNvGrpSpPr/>
            <p:nvPr/>
          </p:nvGrpSpPr>
          <p:grpSpPr>
            <a:xfrm>
              <a:off x="92631" y="1900954"/>
              <a:ext cx="8754639" cy="4284031"/>
              <a:chOff x="1511260" y="2286762"/>
              <a:chExt cx="9163049" cy="3757474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A2A81E5C-620B-A54A-9B10-AFE4305E2E22}"/>
                  </a:ext>
                </a:extLst>
              </p:cNvPr>
              <p:cNvCxnSpPr/>
              <p:nvPr/>
            </p:nvCxnSpPr>
            <p:spPr bwMode="auto">
              <a:xfrm>
                <a:off x="2070376" y="2795936"/>
                <a:ext cx="0" cy="582612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36">
                <a:extLst>
                  <a:ext uri="{FF2B5EF4-FFF2-40B4-BE49-F238E27FC236}">
                    <a16:creationId xmlns:a16="http://schemas.microsoft.com/office/drawing/2014/main" id="{FCA33CCE-0FC4-5940-8643-A465481694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3818" y="2317662"/>
                <a:ext cx="1081887" cy="323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9pPr>
              </a:lstStyle>
              <a:p>
                <a:pPr algn="ctr"/>
                <a:r>
                  <a:rPr lang="en-US" altLang="en-US" dirty="0">
                    <a:latin typeface="Arial" charset="0"/>
                  </a:rPr>
                  <a:t>Design</a:t>
                </a:r>
                <a:endParaRPr lang="en-US" altLang="en-US" sz="1600" dirty="0">
                  <a:latin typeface="Arial" charset="0"/>
                </a:endParaRPr>
              </a:p>
            </p:txBody>
          </p:sp>
          <p:sp>
            <p:nvSpPr>
              <p:cNvPr id="9" name="TextBox 40">
                <a:extLst>
                  <a:ext uri="{FF2B5EF4-FFF2-40B4-BE49-F238E27FC236}">
                    <a16:creationId xmlns:a16="http://schemas.microsoft.com/office/drawing/2014/main" id="{139F9214-B8F4-1A4C-8402-99ACEA0A61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01701" y="4851316"/>
                <a:ext cx="1428395" cy="566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>
                    <a:latin typeface="Arial" charset="0"/>
                  </a:defRPr>
                </a:lvl1pPr>
                <a:lvl2pPr marL="742950" indent="-285750">
                  <a:defRPr>
                    <a:latin typeface="Palatino Linotype" pitchFamily="18" charset="0"/>
                  </a:defRPr>
                </a:lvl2pPr>
                <a:lvl3pPr marL="1143000" indent="-228600">
                  <a:defRPr>
                    <a:latin typeface="Palatino Linotype" pitchFamily="18" charset="0"/>
                  </a:defRPr>
                </a:lvl3pPr>
                <a:lvl4pPr marL="1600200" indent="-228600">
                  <a:defRPr>
                    <a:latin typeface="Palatino Linotype" pitchFamily="18" charset="0"/>
                  </a:defRPr>
                </a:lvl4pPr>
                <a:lvl5pPr marL="2057400" indent="-228600">
                  <a:defRPr>
                    <a:latin typeface="Palatino Linotype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9pPr>
              </a:lstStyle>
              <a:p>
                <a:r>
                  <a:rPr lang="en-US" altLang="en-US" dirty="0"/>
                  <a:t>South Fork</a:t>
                </a:r>
              </a:p>
              <a:p>
                <a:r>
                  <a:rPr lang="en-US" altLang="en-US" dirty="0"/>
                  <a:t>(197)</a:t>
                </a:r>
              </a:p>
            </p:txBody>
          </p:sp>
          <p:sp>
            <p:nvSpPr>
              <p:cNvPr id="10" name="TextBox 41">
                <a:extLst>
                  <a:ext uri="{FF2B5EF4-FFF2-40B4-BE49-F238E27FC236}">
                    <a16:creationId xmlns:a16="http://schemas.microsoft.com/office/drawing/2014/main" id="{6D808324-44FC-C04D-B192-120BA788F7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7020" y="2317662"/>
                <a:ext cx="883523" cy="324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>
                    <a:latin typeface="Arial" charset="0"/>
                  </a:defRPr>
                </a:lvl1pPr>
                <a:lvl2pPr marL="742950" indent="-285750">
                  <a:defRPr>
                    <a:latin typeface="Palatino Linotype" pitchFamily="18" charset="0"/>
                  </a:defRPr>
                </a:lvl2pPr>
                <a:lvl3pPr marL="1143000" indent="-228600">
                  <a:defRPr>
                    <a:latin typeface="Palatino Linotype" pitchFamily="18" charset="0"/>
                  </a:defRPr>
                </a:lvl3pPr>
                <a:lvl4pPr marL="1600200" indent="-228600">
                  <a:defRPr>
                    <a:latin typeface="Palatino Linotype" pitchFamily="18" charset="0"/>
                  </a:defRPr>
                </a:lvl4pPr>
                <a:lvl5pPr marL="2057400" indent="-228600">
                  <a:defRPr>
                    <a:latin typeface="Palatino Linotype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9pPr>
              </a:lstStyle>
              <a:p>
                <a:r>
                  <a:rPr lang="en-US" altLang="en-US" sz="1800" dirty="0"/>
                  <a:t>Trial</a:t>
                </a:r>
              </a:p>
            </p:txBody>
          </p:sp>
          <p:sp>
            <p:nvSpPr>
              <p:cNvPr id="11" name="TextBox 42">
                <a:extLst>
                  <a:ext uri="{FF2B5EF4-FFF2-40B4-BE49-F238E27FC236}">
                    <a16:creationId xmlns:a16="http://schemas.microsoft.com/office/drawing/2014/main" id="{3833E35B-64E0-C14B-AF13-88235D4F82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8045" y="4902741"/>
                <a:ext cx="1038975" cy="566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>
                    <a:latin typeface="Arial" charset="0"/>
                  </a:defRPr>
                </a:lvl1pPr>
                <a:lvl2pPr marL="742950" indent="-285750">
                  <a:defRPr>
                    <a:latin typeface="Palatino Linotype" pitchFamily="18" charset="0"/>
                  </a:defRPr>
                </a:lvl2pPr>
                <a:lvl3pPr marL="1143000" indent="-228600">
                  <a:defRPr>
                    <a:latin typeface="Palatino Linotype" pitchFamily="18" charset="0"/>
                  </a:defRPr>
                </a:lvl3pPr>
                <a:lvl4pPr marL="1600200" indent="-228600">
                  <a:defRPr>
                    <a:latin typeface="Palatino Linotype" pitchFamily="18" charset="0"/>
                  </a:defRPr>
                </a:lvl4pPr>
                <a:lvl5pPr marL="2057400" indent="-228600">
                  <a:defRPr>
                    <a:latin typeface="Palatino Linotype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9pPr>
              </a:lstStyle>
              <a:p>
                <a:r>
                  <a:rPr lang="en-US" altLang="en-US" sz="1800" dirty="0"/>
                  <a:t>Pit Tag Arrays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1FFD71B0-1F60-E845-B4EB-5AF34068340A}"/>
                  </a:ext>
                </a:extLst>
              </p:cNvPr>
              <p:cNvCxnSpPr/>
              <p:nvPr/>
            </p:nvCxnSpPr>
            <p:spPr bwMode="auto">
              <a:xfrm flipH="1">
                <a:off x="4189993" y="2853086"/>
                <a:ext cx="11113" cy="525462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589A6E9-73D8-A844-B019-BA85486B6D8A}"/>
                  </a:ext>
                </a:extLst>
              </p:cNvPr>
              <p:cNvCxnSpPr/>
              <p:nvPr/>
            </p:nvCxnSpPr>
            <p:spPr bwMode="auto">
              <a:xfrm flipV="1">
                <a:off x="4849970" y="4180813"/>
                <a:ext cx="11113" cy="607190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19B85F2-40CD-5C4B-9B9A-192B0503A676}"/>
                  </a:ext>
                </a:extLst>
              </p:cNvPr>
              <p:cNvCxnSpPr/>
              <p:nvPr/>
            </p:nvCxnSpPr>
            <p:spPr bwMode="auto">
              <a:xfrm flipV="1">
                <a:off x="2982852" y="4161770"/>
                <a:ext cx="7720" cy="615182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0925863-9E60-494C-B981-D9E98405BB27}"/>
                  </a:ext>
                </a:extLst>
              </p:cNvPr>
              <p:cNvCxnSpPr/>
              <p:nvPr/>
            </p:nvCxnSpPr>
            <p:spPr bwMode="auto">
              <a:xfrm flipV="1">
                <a:off x="6278966" y="4226351"/>
                <a:ext cx="7706" cy="617870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57">
                <a:extLst>
                  <a:ext uri="{FF2B5EF4-FFF2-40B4-BE49-F238E27FC236}">
                    <a16:creationId xmlns:a16="http://schemas.microsoft.com/office/drawing/2014/main" id="{5E878B0A-0B53-A847-9E55-60684B0CF8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8859" y="4882918"/>
                <a:ext cx="1456940" cy="566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>
                    <a:latin typeface="Arial" charset="0"/>
                  </a:defRPr>
                </a:lvl1pPr>
                <a:lvl2pPr marL="742950" indent="-285750">
                  <a:defRPr>
                    <a:latin typeface="Palatino Linotype" pitchFamily="18" charset="0"/>
                  </a:defRPr>
                </a:lvl2pPr>
                <a:lvl3pPr marL="1143000" indent="-228600">
                  <a:defRPr>
                    <a:latin typeface="Palatino Linotype" pitchFamily="18" charset="0"/>
                  </a:defRPr>
                </a:lvl3pPr>
                <a:lvl4pPr marL="1600200" indent="-228600">
                  <a:defRPr>
                    <a:latin typeface="Palatino Linotype" pitchFamily="18" charset="0"/>
                  </a:defRPr>
                </a:lvl4pPr>
                <a:lvl5pPr marL="2057400" indent="-228600">
                  <a:defRPr>
                    <a:latin typeface="Palatino Linotype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9pPr>
              </a:lstStyle>
              <a:p>
                <a:r>
                  <a:rPr lang="en-US" altLang="en-US" sz="1800" dirty="0"/>
                  <a:t>North Fork</a:t>
                </a:r>
              </a:p>
              <a:p>
                <a:r>
                  <a:rPr lang="en-US" altLang="en-US" sz="1800" dirty="0"/>
                  <a:t>(135)</a:t>
                </a:r>
              </a:p>
            </p:txBody>
          </p:sp>
          <p:sp>
            <p:nvSpPr>
              <p:cNvPr id="19" name="TextBox 58">
                <a:extLst>
                  <a:ext uri="{FF2B5EF4-FFF2-40B4-BE49-F238E27FC236}">
                    <a16:creationId xmlns:a16="http://schemas.microsoft.com/office/drawing/2014/main" id="{3A82E08C-07EA-F343-A278-37D827F04D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3196" y="2318199"/>
                <a:ext cx="1420436" cy="566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>
                    <a:latin typeface="Arial" charset="0"/>
                  </a:defRPr>
                </a:lvl1pPr>
                <a:lvl2pPr marL="742950" indent="-285750">
                  <a:defRPr>
                    <a:latin typeface="Palatino Linotype" pitchFamily="18" charset="0"/>
                  </a:defRPr>
                </a:lvl2pPr>
                <a:lvl3pPr marL="1143000" indent="-228600">
                  <a:defRPr>
                    <a:latin typeface="Palatino Linotype" pitchFamily="18" charset="0"/>
                  </a:defRPr>
                </a:lvl3pPr>
                <a:lvl4pPr marL="1600200" indent="-228600">
                  <a:defRPr>
                    <a:latin typeface="Palatino Linotype" pitchFamily="18" charset="0"/>
                  </a:defRPr>
                </a:lvl4pPr>
                <a:lvl5pPr marL="2057400" indent="-228600">
                  <a:defRPr>
                    <a:latin typeface="Palatino Linotype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9pPr>
              </a:lstStyle>
              <a:p>
                <a:r>
                  <a:rPr lang="en-US" altLang="en-US" sz="1800" dirty="0"/>
                  <a:t>Charley</a:t>
                </a:r>
              </a:p>
              <a:p>
                <a:r>
                  <a:rPr lang="en-US" altLang="en-US" sz="1800" dirty="0"/>
                  <a:t>(208)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7C641CF-4F16-B049-A8D5-9F751BF200EC}"/>
                  </a:ext>
                </a:extLst>
              </p:cNvPr>
              <p:cNvCxnSpPr/>
              <p:nvPr/>
            </p:nvCxnSpPr>
            <p:spPr bwMode="auto">
              <a:xfrm flipH="1">
                <a:off x="5503623" y="2899578"/>
                <a:ext cx="11113" cy="525462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65">
                <a:extLst>
                  <a:ext uri="{FF2B5EF4-FFF2-40B4-BE49-F238E27FC236}">
                    <a16:creationId xmlns:a16="http://schemas.microsoft.com/office/drawing/2014/main" id="{475D0403-7FDE-3243-9AB7-DC7279AE62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6711" y="4877291"/>
                <a:ext cx="2897598" cy="323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>
                    <a:latin typeface="Arial" charset="0"/>
                  </a:defRPr>
                </a:lvl1pPr>
                <a:lvl2pPr marL="742950" indent="-285750">
                  <a:defRPr>
                    <a:latin typeface="Palatino Linotype" pitchFamily="18" charset="0"/>
                  </a:defRPr>
                </a:lvl2pPr>
                <a:lvl3pPr marL="1143000" indent="-228600">
                  <a:defRPr>
                    <a:latin typeface="Palatino Linotype" pitchFamily="18" charset="0"/>
                  </a:defRPr>
                </a:lvl3pPr>
                <a:lvl4pPr marL="1600200" indent="-228600">
                  <a:defRPr>
                    <a:latin typeface="Palatino Linotype" pitchFamily="18" charset="0"/>
                  </a:defRPr>
                </a:lvl4pPr>
                <a:lvl5pPr marL="2057400" indent="-228600">
                  <a:defRPr>
                    <a:latin typeface="Palatino Linotype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9pPr>
              </a:lstStyle>
              <a:p>
                <a:r>
                  <a:rPr lang="en-US" altLang="en-US" sz="1800" dirty="0"/>
                  <a:t>Increase Wood Density 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B193614-7FA8-EB4B-89BA-70BEA5F8DB51}"/>
                  </a:ext>
                </a:extLst>
              </p:cNvPr>
              <p:cNvGrpSpPr/>
              <p:nvPr/>
            </p:nvGrpSpPr>
            <p:grpSpPr>
              <a:xfrm>
                <a:off x="1790237" y="5660410"/>
                <a:ext cx="8747125" cy="383826"/>
                <a:chOff x="1794041" y="6044235"/>
                <a:chExt cx="8747125" cy="383826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F7B21BAA-9249-3440-942D-1F5BA0D27ED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697219" y="6428061"/>
                  <a:ext cx="4843947" cy="0"/>
                </a:xfrm>
                <a:prstGeom prst="line">
                  <a:avLst/>
                </a:prstGeom>
                <a:ln w="76200">
                  <a:solidFill>
                    <a:schemeClr val="accent6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373B853-59CC-2249-AABF-051E061C923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794041" y="6428061"/>
                  <a:ext cx="3750973" cy="0"/>
                </a:xfrm>
                <a:prstGeom prst="line">
                  <a:avLst/>
                </a:prstGeom>
                <a:ln w="76200">
                  <a:solidFill>
                    <a:schemeClr val="accent5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7">
                  <a:extLst>
                    <a:ext uri="{FF2B5EF4-FFF2-40B4-BE49-F238E27FC236}">
                      <a16:creationId xmlns:a16="http://schemas.microsoft.com/office/drawing/2014/main" id="{1C3C2DEC-5AFA-184D-B523-615750AC8F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21931" y="6044236"/>
                  <a:ext cx="3323083" cy="3239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9pPr>
                </a:lstStyle>
                <a:p>
                  <a:pPr algn="ctr"/>
                  <a:r>
                    <a:rPr lang="en-US" altLang="en-US" dirty="0">
                      <a:latin typeface="Arial" charset="0"/>
                    </a:rPr>
                    <a:t>PRE-TREATMENT</a:t>
                  </a:r>
                  <a:endParaRPr lang="en-US" altLang="en-US" sz="1000" dirty="0">
                    <a:latin typeface="Arial" charset="0"/>
                  </a:endParaRPr>
                </a:p>
              </p:txBody>
            </p:sp>
            <p:sp>
              <p:nvSpPr>
                <p:cNvPr id="41" name="TextBox 35">
                  <a:extLst>
                    <a:ext uri="{FF2B5EF4-FFF2-40B4-BE49-F238E27FC236}">
                      <a16:creationId xmlns:a16="http://schemas.microsoft.com/office/drawing/2014/main" id="{69BEFD15-3EBD-2C4D-9F2C-E89D92BDB6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110798" y="6044235"/>
                  <a:ext cx="3013014" cy="3239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Palatino Linotype" pitchFamily="18" charset="0"/>
                    </a:defRPr>
                  </a:lvl9pPr>
                </a:lstStyle>
                <a:p>
                  <a:pPr algn="ctr"/>
                  <a:r>
                    <a:rPr lang="en-US" altLang="en-US" dirty="0">
                      <a:latin typeface="Arial" charset="0"/>
                    </a:rPr>
                    <a:t>POST-TREATMENT</a:t>
                  </a:r>
                  <a:endParaRPr lang="en-US" altLang="en-US" sz="1050" dirty="0">
                    <a:latin typeface="Arial" charset="0"/>
                  </a:endParaRPr>
                </a:p>
              </p:txBody>
            </p:sp>
          </p:grpSp>
          <p:sp>
            <p:nvSpPr>
              <p:cNvPr id="23" name="TextBox 37">
                <a:extLst>
                  <a:ext uri="{FF2B5EF4-FFF2-40B4-BE49-F238E27FC236}">
                    <a16:creationId xmlns:a16="http://schemas.microsoft.com/office/drawing/2014/main" id="{16524FAC-73CA-2E4C-BA83-C9DC9792EF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11260" y="4897146"/>
                <a:ext cx="1413731" cy="323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Palatino Linotype" pitchFamily="18" charset="0"/>
                  </a:defRPr>
                </a:lvl9pPr>
              </a:lstStyle>
              <a:p>
                <a:r>
                  <a:rPr lang="en-US" altLang="en-US" dirty="0">
                    <a:latin typeface="Arial" charset="0"/>
                  </a:rPr>
                  <a:t>Monitoring</a:t>
                </a:r>
                <a:endParaRPr lang="en-US" altLang="en-US" sz="1600" dirty="0">
                  <a:latin typeface="Arial" charset="0"/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C716CDC-2720-6942-9473-F30129A55A65}"/>
                  </a:ext>
                </a:extLst>
              </p:cNvPr>
              <p:cNvCxnSpPr/>
              <p:nvPr/>
            </p:nvCxnSpPr>
            <p:spPr bwMode="auto">
              <a:xfrm flipV="1">
                <a:off x="2037693" y="4161770"/>
                <a:ext cx="2" cy="615182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44">
                <a:extLst>
                  <a:ext uri="{FF2B5EF4-FFF2-40B4-BE49-F238E27FC236}">
                    <a16:creationId xmlns:a16="http://schemas.microsoft.com/office/drawing/2014/main" id="{C5483C6E-CE5E-B745-9F81-9CA1A95971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79743" y="2286762"/>
                <a:ext cx="1420434" cy="566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1200">
                    <a:latin typeface="Arial" charset="0"/>
                  </a:defRPr>
                </a:lvl1pPr>
                <a:lvl2pPr marL="742950" indent="-285750">
                  <a:defRPr>
                    <a:latin typeface="Palatino Linotype" pitchFamily="18" charset="0"/>
                  </a:defRPr>
                </a:lvl2pPr>
                <a:lvl3pPr marL="1143000" indent="-228600">
                  <a:defRPr>
                    <a:latin typeface="Palatino Linotype" pitchFamily="18" charset="0"/>
                  </a:defRPr>
                </a:lvl3pPr>
                <a:lvl4pPr marL="1600200" indent="-228600">
                  <a:defRPr>
                    <a:latin typeface="Palatino Linotype" pitchFamily="18" charset="0"/>
                  </a:defRPr>
                </a:lvl4pPr>
                <a:lvl5pPr marL="2057400" indent="-228600">
                  <a:defRPr>
                    <a:latin typeface="Palatino Linotype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Palatino Linotype" pitchFamily="18" charset="0"/>
                  </a:defRPr>
                </a:lvl9pPr>
              </a:lstStyle>
              <a:p>
                <a:r>
                  <a:rPr lang="en-US" altLang="en-US" sz="1800" dirty="0"/>
                  <a:t>South Fork</a:t>
                </a:r>
              </a:p>
              <a:p>
                <a:r>
                  <a:rPr lang="en-US" altLang="en-US" sz="1800" dirty="0"/>
                  <a:t>(116)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40D8EDA-1180-B145-95ED-C77C8D286A30}"/>
                  </a:ext>
                </a:extLst>
              </p:cNvPr>
              <p:cNvGrpSpPr/>
              <p:nvPr/>
            </p:nvGrpSpPr>
            <p:grpSpPr>
              <a:xfrm>
                <a:off x="1741560" y="3504679"/>
                <a:ext cx="7259112" cy="535784"/>
                <a:chOff x="1577908" y="3708003"/>
                <a:chExt cx="7259112" cy="535784"/>
              </a:xfrm>
            </p:grpSpPr>
            <p:sp>
              <p:nvSpPr>
                <p:cNvPr id="28" name="Pentagon 27">
                  <a:extLst>
                    <a:ext uri="{FF2B5EF4-FFF2-40B4-BE49-F238E27FC236}">
                      <a16:creationId xmlns:a16="http://schemas.microsoft.com/office/drawing/2014/main" id="{03CB4184-F11A-044A-8A8D-17727124F36E}"/>
                    </a:ext>
                  </a:extLst>
                </p:cNvPr>
                <p:cNvSpPr/>
                <p:nvPr/>
              </p:nvSpPr>
              <p:spPr bwMode="auto">
                <a:xfrm>
                  <a:off x="1577908" y="3708004"/>
                  <a:ext cx="849715" cy="535781"/>
                </a:xfrm>
                <a:prstGeom prst="homePlat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Chevron 28">
                  <a:extLst>
                    <a:ext uri="{FF2B5EF4-FFF2-40B4-BE49-F238E27FC236}">
                      <a16:creationId xmlns:a16="http://schemas.microsoft.com/office/drawing/2014/main" id="{A0855B19-2B10-3548-A76D-9828FCE5594B}"/>
                    </a:ext>
                  </a:extLst>
                </p:cNvPr>
                <p:cNvSpPr/>
                <p:nvPr/>
              </p:nvSpPr>
              <p:spPr bwMode="auto">
                <a:xfrm>
                  <a:off x="2167460" y="3717488"/>
                  <a:ext cx="993259" cy="526299"/>
                </a:xfrm>
                <a:prstGeom prst="chevron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Chevron 29">
                  <a:extLst>
                    <a:ext uri="{FF2B5EF4-FFF2-40B4-BE49-F238E27FC236}">
                      <a16:creationId xmlns:a16="http://schemas.microsoft.com/office/drawing/2014/main" id="{63173D17-E977-7949-8AB2-73C9741D1C42}"/>
                    </a:ext>
                  </a:extLst>
                </p:cNvPr>
                <p:cNvSpPr/>
                <p:nvPr/>
              </p:nvSpPr>
              <p:spPr bwMode="auto">
                <a:xfrm>
                  <a:off x="2805796" y="3717488"/>
                  <a:ext cx="1014576" cy="526297"/>
                </a:xfrm>
                <a:prstGeom prst="chevron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en-US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Chevron 30">
                  <a:extLst>
                    <a:ext uri="{FF2B5EF4-FFF2-40B4-BE49-F238E27FC236}">
                      <a16:creationId xmlns:a16="http://schemas.microsoft.com/office/drawing/2014/main" id="{3032DFEB-5D71-D143-817B-C55902524E2F}"/>
                    </a:ext>
                  </a:extLst>
                </p:cNvPr>
                <p:cNvSpPr/>
                <p:nvPr/>
              </p:nvSpPr>
              <p:spPr bwMode="auto">
                <a:xfrm>
                  <a:off x="3570969" y="3712139"/>
                  <a:ext cx="910745" cy="526297"/>
                </a:xfrm>
                <a:prstGeom prst="chevron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Chevron 31">
                  <a:extLst>
                    <a:ext uri="{FF2B5EF4-FFF2-40B4-BE49-F238E27FC236}">
                      <a16:creationId xmlns:a16="http://schemas.microsoft.com/office/drawing/2014/main" id="{DD8FE7D7-04AC-AE43-9DB0-3A3D96487A00}"/>
                    </a:ext>
                  </a:extLst>
                </p:cNvPr>
                <p:cNvSpPr/>
                <p:nvPr/>
              </p:nvSpPr>
              <p:spPr bwMode="auto">
                <a:xfrm>
                  <a:off x="4222098" y="3710615"/>
                  <a:ext cx="935249" cy="526298"/>
                </a:xfrm>
                <a:prstGeom prst="chevron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Chevron 32">
                  <a:extLst>
                    <a:ext uri="{FF2B5EF4-FFF2-40B4-BE49-F238E27FC236}">
                      <a16:creationId xmlns:a16="http://schemas.microsoft.com/office/drawing/2014/main" id="{67350C9B-21A6-2649-8E13-3444D9E6291D}"/>
                    </a:ext>
                  </a:extLst>
                </p:cNvPr>
                <p:cNvSpPr/>
                <p:nvPr/>
              </p:nvSpPr>
              <p:spPr bwMode="auto">
                <a:xfrm>
                  <a:off x="4896753" y="3708003"/>
                  <a:ext cx="975456" cy="533171"/>
                </a:xfrm>
                <a:prstGeom prst="chevron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Chevron 33">
                  <a:extLst>
                    <a:ext uri="{FF2B5EF4-FFF2-40B4-BE49-F238E27FC236}">
                      <a16:creationId xmlns:a16="http://schemas.microsoft.com/office/drawing/2014/main" id="{13CECB28-CA04-CC47-A4DA-20ECCCEE59C8}"/>
                    </a:ext>
                  </a:extLst>
                </p:cNvPr>
                <p:cNvSpPr/>
                <p:nvPr/>
              </p:nvSpPr>
              <p:spPr bwMode="auto">
                <a:xfrm>
                  <a:off x="5618685" y="3710614"/>
                  <a:ext cx="993259" cy="533171"/>
                </a:xfrm>
                <a:prstGeom prst="chevron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Chevron 34">
                  <a:extLst>
                    <a:ext uri="{FF2B5EF4-FFF2-40B4-BE49-F238E27FC236}">
                      <a16:creationId xmlns:a16="http://schemas.microsoft.com/office/drawing/2014/main" id="{8356380B-84D2-CA43-BC24-F5939C5E6F63}"/>
                    </a:ext>
                  </a:extLst>
                </p:cNvPr>
                <p:cNvSpPr/>
                <p:nvPr/>
              </p:nvSpPr>
              <p:spPr bwMode="auto">
                <a:xfrm>
                  <a:off x="7835076" y="3717530"/>
                  <a:ext cx="1001944" cy="508000"/>
                </a:xfrm>
                <a:prstGeom prst="chevron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Chevron 35">
                  <a:extLst>
                    <a:ext uri="{FF2B5EF4-FFF2-40B4-BE49-F238E27FC236}">
                      <a16:creationId xmlns:a16="http://schemas.microsoft.com/office/drawing/2014/main" id="{433FE6A8-8B86-7045-8782-252F1ECA9E51}"/>
                    </a:ext>
                  </a:extLst>
                </p:cNvPr>
                <p:cNvSpPr/>
                <p:nvPr/>
              </p:nvSpPr>
              <p:spPr bwMode="auto">
                <a:xfrm>
                  <a:off x="6338076" y="3719489"/>
                  <a:ext cx="993259" cy="508000"/>
                </a:xfrm>
                <a:prstGeom prst="chevron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Chevron 36">
                  <a:extLst>
                    <a:ext uri="{FF2B5EF4-FFF2-40B4-BE49-F238E27FC236}">
                      <a16:creationId xmlns:a16="http://schemas.microsoft.com/office/drawing/2014/main" id="{3499C404-AA35-8B4E-AC2C-5B2274D0A812}"/>
                    </a:ext>
                  </a:extLst>
                </p:cNvPr>
                <p:cNvSpPr/>
                <p:nvPr/>
              </p:nvSpPr>
              <p:spPr bwMode="auto">
                <a:xfrm>
                  <a:off x="7092148" y="3717530"/>
                  <a:ext cx="993260" cy="508000"/>
                </a:xfrm>
                <a:prstGeom prst="chevron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" name="Chevron 42">
              <a:extLst>
                <a:ext uri="{FF2B5EF4-FFF2-40B4-BE49-F238E27FC236}">
                  <a16:creationId xmlns:a16="http://schemas.microsoft.com/office/drawing/2014/main" id="{57A103BC-583F-BC46-9968-FFF6E3890BA8}"/>
                </a:ext>
              </a:extLst>
            </p:cNvPr>
            <p:cNvSpPr/>
            <p:nvPr/>
          </p:nvSpPr>
          <p:spPr bwMode="auto">
            <a:xfrm>
              <a:off x="6926659" y="3292522"/>
              <a:ext cx="957286" cy="579189"/>
            </a:xfrm>
            <a:prstGeom prst="chevro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hevron 43">
              <a:extLst>
                <a:ext uri="{FF2B5EF4-FFF2-40B4-BE49-F238E27FC236}">
                  <a16:creationId xmlns:a16="http://schemas.microsoft.com/office/drawing/2014/main" id="{DF9BC062-94E9-6244-9B39-315A5D2A858E}"/>
                </a:ext>
              </a:extLst>
            </p:cNvPr>
            <p:cNvSpPr/>
            <p:nvPr/>
          </p:nvSpPr>
          <p:spPr bwMode="auto">
            <a:xfrm>
              <a:off x="7644770" y="3292522"/>
              <a:ext cx="1407717" cy="579189"/>
            </a:xfrm>
            <a:prstGeom prst="chevro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07D90A0-EA91-244A-926D-336AADDF307F}"/>
                </a:ext>
              </a:extLst>
            </p:cNvPr>
            <p:cNvSpPr txBox="1"/>
            <p:nvPr/>
          </p:nvSpPr>
          <p:spPr>
            <a:xfrm>
              <a:off x="352727" y="3429000"/>
              <a:ext cx="666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2008</a:t>
              </a:r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309DE86-A548-8442-9CCB-38E4F5125E66}"/>
                </a:ext>
              </a:extLst>
            </p:cNvPr>
            <p:cNvSpPr txBox="1"/>
            <p:nvPr/>
          </p:nvSpPr>
          <p:spPr>
            <a:xfrm>
              <a:off x="1831277" y="3397451"/>
              <a:ext cx="868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2010</a:t>
              </a:r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9CBF9DE-8F6A-BF45-95AD-12CCFCA25DDD}"/>
                </a:ext>
              </a:extLst>
            </p:cNvPr>
            <p:cNvSpPr txBox="1"/>
            <p:nvPr/>
          </p:nvSpPr>
          <p:spPr>
            <a:xfrm>
              <a:off x="1170549" y="3413261"/>
              <a:ext cx="868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2009</a:t>
              </a:r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2ED583-C720-9543-B7AB-7476C9499079}"/>
                </a:ext>
              </a:extLst>
            </p:cNvPr>
            <p:cNvSpPr txBox="1"/>
            <p:nvPr/>
          </p:nvSpPr>
          <p:spPr>
            <a:xfrm>
              <a:off x="2447933" y="3391353"/>
              <a:ext cx="868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2011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5D3BB68-E47E-234D-9183-6C20F9A53693}"/>
                </a:ext>
              </a:extLst>
            </p:cNvPr>
            <p:cNvSpPr txBox="1"/>
            <p:nvPr/>
          </p:nvSpPr>
          <p:spPr>
            <a:xfrm>
              <a:off x="5087844" y="3398568"/>
              <a:ext cx="868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2015</a:t>
              </a:r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3FC8848-D32B-FE43-83CE-5144B334A104}"/>
                </a:ext>
              </a:extLst>
            </p:cNvPr>
            <p:cNvSpPr txBox="1"/>
            <p:nvPr/>
          </p:nvSpPr>
          <p:spPr>
            <a:xfrm>
              <a:off x="3726881" y="3397451"/>
              <a:ext cx="868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2013</a:t>
              </a:r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3FACD66-027B-754A-818D-8947B6483CD9}"/>
                </a:ext>
              </a:extLst>
            </p:cNvPr>
            <p:cNvSpPr txBox="1"/>
            <p:nvPr/>
          </p:nvSpPr>
          <p:spPr>
            <a:xfrm>
              <a:off x="3111766" y="3397451"/>
              <a:ext cx="868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2012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635CC03-9CF1-2748-9FA6-6BEDC5DA409D}"/>
                </a:ext>
              </a:extLst>
            </p:cNvPr>
            <p:cNvSpPr txBox="1"/>
            <p:nvPr/>
          </p:nvSpPr>
          <p:spPr>
            <a:xfrm>
              <a:off x="8022541" y="3318071"/>
              <a:ext cx="6938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2019-2021?</a:t>
              </a:r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20BC19A-04CD-BD42-BE21-CA83709131E0}"/>
                </a:ext>
              </a:extLst>
            </p:cNvPr>
            <p:cNvSpPr txBox="1"/>
            <p:nvPr/>
          </p:nvSpPr>
          <p:spPr>
            <a:xfrm>
              <a:off x="6502899" y="3413261"/>
              <a:ext cx="868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2017</a:t>
              </a:r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6AA1034-2F2C-4645-B1D2-B2CBBFA9CFCE}"/>
                </a:ext>
              </a:extLst>
            </p:cNvPr>
            <p:cNvSpPr txBox="1"/>
            <p:nvPr/>
          </p:nvSpPr>
          <p:spPr>
            <a:xfrm>
              <a:off x="7210689" y="3413261"/>
              <a:ext cx="868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2018</a:t>
              </a:r>
              <a:endParaRPr 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F4DA2BC-2FD3-AF44-B4BC-475EB981C91F}"/>
                </a:ext>
              </a:extLst>
            </p:cNvPr>
            <p:cNvSpPr txBox="1"/>
            <p:nvPr/>
          </p:nvSpPr>
          <p:spPr>
            <a:xfrm>
              <a:off x="5794588" y="3398543"/>
              <a:ext cx="868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2016</a:t>
              </a:r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E2FD666-E657-6A41-A392-3DE3FB7DC3F9}"/>
                </a:ext>
              </a:extLst>
            </p:cNvPr>
            <p:cNvSpPr txBox="1"/>
            <p:nvPr/>
          </p:nvSpPr>
          <p:spPr>
            <a:xfrm>
              <a:off x="4412587" y="3397451"/>
              <a:ext cx="7914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2014</a:t>
              </a:r>
              <a:endParaRPr lang="en-US" dirty="0"/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051BBE7-8F59-4546-BC0F-F727C1F947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73086" y="2546640"/>
              <a:ext cx="0" cy="652105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CA58595-B7E6-6C4C-A351-07E218BEAA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35637" y="4483232"/>
              <a:ext cx="1486904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itle 61">
            <a:extLst>
              <a:ext uri="{FF2B5EF4-FFF2-40B4-BE49-F238E27FC236}">
                <a16:creationId xmlns:a16="http://schemas.microsoft.com/office/drawing/2014/main" id="{6B8B7BB3-156F-014F-A81B-A28BEF4E3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80473"/>
          </a:xfrm>
        </p:spPr>
        <p:txBody>
          <a:bodyPr>
            <a:normAutofit/>
          </a:bodyPr>
          <a:lstStyle/>
          <a:p>
            <a:r>
              <a:rPr lang="en-US" sz="3600" dirty="0"/>
              <a:t>Where are we?</a:t>
            </a:r>
          </a:p>
        </p:txBody>
      </p:sp>
    </p:spTree>
    <p:extLst>
      <p:ext uri="{BB962C8B-B14F-4D97-AF65-F5344CB8AC3E}">
        <p14:creationId xmlns:p14="http://schemas.microsoft.com/office/powerpoint/2010/main" val="1802809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685BC-817C-2E4B-8702-10C0421F1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Where are we?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F37DFF-2C2B-BF49-811C-4D143A55A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4000"/>
            <a:ext cx="8058150" cy="45720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Bouwes et al. 2011 – CHaMP protocol</a:t>
            </a:r>
          </a:p>
          <a:p>
            <a:r>
              <a:rPr lang="en-US" sz="2400" dirty="0"/>
              <a:t>Camp and Wheaton 2014 – Field data collection apps</a:t>
            </a:r>
          </a:p>
          <a:p>
            <a:r>
              <a:rPr lang="en-US" sz="2400" dirty="0"/>
              <a:t>Conner et al. 2014 – Survival juvenile steelhead</a:t>
            </a:r>
          </a:p>
          <a:p>
            <a:r>
              <a:rPr lang="en-US" sz="2400" b="1" dirty="0"/>
              <a:t>Camp 2015 – High density large wood effectiveness in Asotin</a:t>
            </a:r>
          </a:p>
          <a:p>
            <a:r>
              <a:rPr lang="en-US" sz="2400" dirty="0"/>
              <a:t>Bennett et al. 2016 - IMW progress and lessons learned</a:t>
            </a:r>
          </a:p>
          <a:p>
            <a:r>
              <a:rPr lang="en-US" sz="2400" b="1" dirty="0"/>
              <a:t>Bouwes et al. 2016 – Implementing adaptive management</a:t>
            </a:r>
          </a:p>
          <a:p>
            <a:r>
              <a:rPr lang="en-US" sz="2400" dirty="0"/>
              <a:t>Wall et al. 2016 – Net rate of energy intake (NREI) model</a:t>
            </a:r>
          </a:p>
          <a:p>
            <a:r>
              <a:rPr lang="en-US" sz="2400" dirty="0"/>
              <a:t>Wall et al. 2017 – Changes in NREI  after restoration</a:t>
            </a:r>
          </a:p>
          <a:p>
            <a:r>
              <a:rPr lang="en-US" sz="2400" dirty="0"/>
              <a:t>Wathen et al. 2017 – Assessment of mark-recapture assumptions</a:t>
            </a:r>
          </a:p>
          <a:p>
            <a:r>
              <a:rPr lang="en-US" sz="2400" dirty="0"/>
              <a:t>Loughin et al. 2018 – Staircase design experiments (resubmitting)</a:t>
            </a:r>
          </a:p>
          <a:p>
            <a:r>
              <a:rPr lang="en-US" sz="2400" b="1" dirty="0"/>
              <a:t>Wheaton et al. 2019 – Low-tech restoration manual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8605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85C5-7BFE-3F4D-A597-7967F217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64" y="174159"/>
            <a:ext cx="7886700" cy="779622"/>
          </a:xfrm>
        </p:spPr>
        <p:txBody>
          <a:bodyPr/>
          <a:lstStyle/>
          <a:p>
            <a:r>
              <a:rPr lang="en-US" sz="3200" dirty="0"/>
              <a:t>Where are we?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476C42-1A97-324F-9126-CBF1E46B6F67}"/>
              </a:ext>
            </a:extLst>
          </p:cNvPr>
          <p:cNvSpPr txBox="1"/>
          <p:nvPr/>
        </p:nvSpPr>
        <p:spPr>
          <a:xfrm>
            <a:off x="6705599" y="1771471"/>
            <a:ext cx="19431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Cost/year </a:t>
            </a:r>
            <a:r>
              <a:rPr lang="en-US" sz="2400" dirty="0"/>
              <a:t>average ~ $</a:t>
            </a:r>
            <a:r>
              <a:rPr lang="en-US" sz="2800" dirty="0"/>
              <a:t>260,000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43ADC9-8B84-0947-A7F5-929D35372F48}"/>
              </a:ext>
            </a:extLst>
          </p:cNvPr>
          <p:cNvSpPr txBox="1"/>
          <p:nvPr/>
        </p:nvSpPr>
        <p:spPr>
          <a:xfrm>
            <a:off x="6838948" y="4042201"/>
            <a:ext cx="1676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Cost/mile ~ $</a:t>
            </a:r>
            <a:r>
              <a:rPr lang="en-US" sz="2800" dirty="0"/>
              <a:t>60,000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BB2113-7F27-F840-B836-B60363368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64" y="3742409"/>
            <a:ext cx="5645091" cy="152050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58AF8E-0BB3-3C46-9837-9BE811B0E278}"/>
              </a:ext>
            </a:extLst>
          </p:cNvPr>
          <p:cNvCxnSpPr/>
          <p:nvPr/>
        </p:nvCxnSpPr>
        <p:spPr>
          <a:xfrm>
            <a:off x="591864" y="3484179"/>
            <a:ext cx="76771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6E884C-4C49-104F-AD1B-0A796366FD6D}"/>
              </a:ext>
            </a:extLst>
          </p:cNvPr>
          <p:cNvCxnSpPr/>
          <p:nvPr/>
        </p:nvCxnSpPr>
        <p:spPr>
          <a:xfrm>
            <a:off x="591864" y="5486400"/>
            <a:ext cx="76771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5DED87-E917-D549-857B-89CEAAD61638}"/>
              </a:ext>
            </a:extLst>
          </p:cNvPr>
          <p:cNvSpPr txBox="1"/>
          <p:nvPr/>
        </p:nvSpPr>
        <p:spPr>
          <a:xfrm>
            <a:off x="605002" y="5709888"/>
            <a:ext cx="756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Total IMW to 2021 - $4,667,000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06" y="1212009"/>
            <a:ext cx="5533509" cy="18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1B4F2-D0E5-5545-B9D1-4A78A20E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818429" cy="2073274"/>
          </a:xfrm>
        </p:spPr>
        <p:txBody>
          <a:bodyPr/>
          <a:lstStyle/>
          <a:p>
            <a:r>
              <a:rPr lang="en-US" dirty="0"/>
              <a:t>Why the request?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82530-05CA-0A4D-8981-3E3DB1C24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11" y="152400"/>
            <a:ext cx="6154241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640404-1AD9-7F47-AD55-AA4450335688}"/>
              </a:ext>
            </a:extLst>
          </p:cNvPr>
          <p:cNvSpPr/>
          <p:nvPr/>
        </p:nvSpPr>
        <p:spPr>
          <a:xfrm>
            <a:off x="3733800" y="2378074"/>
            <a:ext cx="3581400" cy="310832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05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06D5B-3AFB-D148-9951-DA0DC00C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3943350" cy="1463674"/>
          </a:xfrm>
        </p:spPr>
        <p:txBody>
          <a:bodyPr/>
          <a:lstStyle/>
          <a:p>
            <a:r>
              <a:rPr lang="en-US" dirty="0"/>
              <a:t>Why the request?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AC67C-6DFF-E944-A050-2F5C7F758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3" y="1872320"/>
            <a:ext cx="7355593" cy="41801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72DCC3-936D-F749-A3C5-85A366C17885}"/>
              </a:ext>
            </a:extLst>
          </p:cNvPr>
          <p:cNvSpPr/>
          <p:nvPr/>
        </p:nvSpPr>
        <p:spPr>
          <a:xfrm>
            <a:off x="4400550" y="3429000"/>
            <a:ext cx="1695450" cy="1066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542308-9B54-2C4B-B767-1B80433C58E5}"/>
              </a:ext>
            </a:extLst>
          </p:cNvPr>
          <p:cNvSpPr/>
          <p:nvPr/>
        </p:nvSpPr>
        <p:spPr>
          <a:xfrm>
            <a:off x="3581400" y="4532586"/>
            <a:ext cx="2362200" cy="1066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3489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0EB96-B0B6-4D43-9244-F55B5F80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Proposal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6916-BF80-1746-85CE-0EF99D6B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Steelhead MSA, priority restoration 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Increase density of large wood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Promote overbank flow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35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56564F-A580-9947-BD5E-8D95C9B44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8637"/>
            <a:ext cx="9144000" cy="3240726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C22EF727-753D-7A40-9FC7-823CC68F2F14}"/>
              </a:ext>
            </a:extLst>
          </p:cNvPr>
          <p:cNvSpPr txBox="1">
            <a:spLocks/>
          </p:cNvSpPr>
          <p:nvPr/>
        </p:nvSpPr>
        <p:spPr>
          <a:xfrm>
            <a:off x="152401" y="152400"/>
            <a:ext cx="4191000" cy="6096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Restoration Effectiveness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7054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24005</TotalTime>
  <Words>1109</Words>
  <Application>Microsoft Macintosh PowerPoint</Application>
  <PresentationFormat>On-screen Show (4:3)</PresentationFormat>
  <Paragraphs>224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Request for Increasing Wood Densities in the Asotin Creek IMW: 19-1499  Stephen Bennett1,2, 3, Nick Bouwes1,2, 3, and Joe Wheaton1,3 Utah State University1, Eco Logical Research Inc. 2 , and Anabranch Solutions, LLC3.</vt:lpstr>
      <vt:lpstr>Outline</vt:lpstr>
      <vt:lpstr>Where are we?</vt:lpstr>
      <vt:lpstr>Where are we?</vt:lpstr>
      <vt:lpstr>Where are we?</vt:lpstr>
      <vt:lpstr>Why the request?</vt:lpstr>
      <vt:lpstr>Why the request?</vt:lpstr>
      <vt:lpstr>Proposal</vt:lpstr>
      <vt:lpstr>PowerPoint Presentation</vt:lpstr>
      <vt:lpstr>PowerPoint Presentation</vt:lpstr>
      <vt:lpstr>PowerPoint Presentation</vt:lpstr>
      <vt:lpstr>Proposal - Increase wood density </vt:lpstr>
      <vt:lpstr>Proposal - Increase wood density </vt:lpstr>
      <vt:lpstr>Proposal – Increase wood density </vt:lpstr>
      <vt:lpstr>PowerPoint Presentation</vt:lpstr>
      <vt:lpstr>PowerPoint Presentation</vt:lpstr>
      <vt:lpstr>PowerPoint Presentation</vt:lpstr>
      <vt:lpstr>PowerPoint Presentation</vt:lpstr>
      <vt:lpstr>End goal</vt:lpstr>
      <vt:lpstr>End goal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BENNETT</dc:creator>
  <cp:lastModifiedBy>Stephen Bennett</cp:lastModifiedBy>
  <cp:revision>1066</cp:revision>
  <dcterms:created xsi:type="dcterms:W3CDTF">2015-06-10T05:24:22Z</dcterms:created>
  <dcterms:modified xsi:type="dcterms:W3CDTF">2019-05-08T16:51:20Z</dcterms:modified>
</cp:coreProperties>
</file>