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96" r:id="rId3"/>
    <p:sldId id="258" r:id="rId4"/>
    <p:sldId id="259" r:id="rId5"/>
    <p:sldId id="262" r:id="rId6"/>
    <p:sldId id="263" r:id="rId7"/>
    <p:sldId id="266" r:id="rId8"/>
    <p:sldId id="267" r:id="rId9"/>
    <p:sldId id="270" r:id="rId10"/>
    <p:sldId id="271" r:id="rId11"/>
    <p:sldId id="297" r:id="rId12"/>
    <p:sldId id="273" r:id="rId13"/>
    <p:sldId id="274" r:id="rId14"/>
    <p:sldId id="275" r:id="rId15"/>
    <p:sldId id="277" r:id="rId16"/>
    <p:sldId id="278" r:id="rId17"/>
    <p:sldId id="279" r:id="rId18"/>
    <p:sldId id="281" r:id="rId19"/>
    <p:sldId id="282" r:id="rId20"/>
    <p:sldId id="283" r:id="rId21"/>
    <p:sldId id="284" r:id="rId22"/>
    <p:sldId id="285" r:id="rId23"/>
    <p:sldId id="286" r:id="rId24"/>
    <p:sldId id="287" r:id="rId25"/>
    <p:sldId id="289" r:id="rId26"/>
    <p:sldId id="293" r:id="rId27"/>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46" autoAdjust="0"/>
  </p:normalViewPr>
  <p:slideViewPr>
    <p:cSldViewPr snapToGrid="0">
      <p:cViewPr varScale="1">
        <p:scale>
          <a:sx n="60" d="100"/>
          <a:sy n="60" d="100"/>
        </p:scale>
        <p:origin x="84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966799-3359-4F49-B47E-BCFD4790B6D1}" type="datetimeFigureOut">
              <a:rPr lang="en-US" smtClean="0"/>
              <a:t>10/24/2019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26D96-7A12-469F-AB64-782F6EA0DF35}" type="slidenum">
              <a:rPr lang="en-US" smtClean="0"/>
              <a:t>‹#›</a:t>
            </a:fld>
            <a:endParaRPr lang="en-US" dirty="0"/>
          </a:p>
        </p:txBody>
      </p:sp>
    </p:spTree>
    <p:extLst>
      <p:ext uri="{BB962C8B-B14F-4D97-AF65-F5344CB8AC3E}">
        <p14:creationId xmlns:p14="http://schemas.microsoft.com/office/powerpoint/2010/main" val="19629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beaver dam that is creating</a:t>
            </a:r>
            <a:r>
              <a:rPr lang="en-US" baseline="0" dirty="0" smtClean="0"/>
              <a:t> the ideal juvenile salmon rearing habitat. </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1</a:t>
            </a:fld>
            <a:endParaRPr lang="en-US" dirty="0"/>
          </a:p>
        </p:txBody>
      </p:sp>
    </p:spTree>
    <p:extLst>
      <p:ext uri="{BB962C8B-B14F-4D97-AF65-F5344CB8AC3E}">
        <p14:creationId xmlns:p14="http://schemas.microsoft.com/office/powerpoint/2010/main" val="2743068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Beavers are captured on</a:t>
            </a:r>
            <a:r>
              <a:rPr lang="en-US" baseline="0" dirty="0" smtClean="0"/>
              <a:t> private property, and moved to the hatchery where they are kept until the program staff are confident that the entire family unit has been assembled. They temporarily stay at the Tulalip Tribes hatchery using the fish runways (on the off-season when those are not needed for salmon production).</a:t>
            </a:r>
          </a:p>
          <a:p>
            <a:endParaRPr lang="en-US" baseline="0" dirty="0" smtClean="0"/>
          </a:p>
          <a:p>
            <a:r>
              <a:rPr lang="en-US" baseline="0" dirty="0" smtClean="0"/>
              <a:t>Each animal’s health is checked, they are measured, weighed, sexed, tagged, and genetic material is collected.</a:t>
            </a:r>
          </a:p>
          <a:p>
            <a:endParaRPr lang="en-US" baseline="0" dirty="0" smtClean="0"/>
          </a:p>
          <a:p>
            <a:r>
              <a:rPr lang="en-US" baseline="0" dirty="0" smtClean="0"/>
              <a:t>If an individual appears to be sick (e.g., pneumonia), they are brought to PAWS for treatment, and then are returned to the hatchery when recovered. </a:t>
            </a:r>
          </a:p>
          <a:p>
            <a:endParaRPr lang="en-US" baseline="0" dirty="0" smtClean="0"/>
          </a:p>
          <a:p>
            <a:r>
              <a:rPr lang="en-US" baseline="0" dirty="0" smtClean="0"/>
              <a:t>Program staff discovered beavers are adept escape artists… so their den is now covered with a metal “roof” that is too heavy for them to dislodge-- but that two people can move when it’s time for relocation.</a:t>
            </a:r>
          </a:p>
          <a:p>
            <a:endParaRPr lang="en-US" baseline="0" dirty="0" smtClean="0"/>
          </a:p>
          <a:p>
            <a:r>
              <a:rPr lang="en-US" baseline="0" dirty="0" smtClean="0"/>
              <a:t>Today we are taking a family of four individuals: mother beaver, a juvenile, and two </a:t>
            </a:r>
            <a:r>
              <a:rPr lang="en-US" baseline="0" dirty="0" err="1" smtClean="0"/>
              <a:t>subadults</a:t>
            </a:r>
            <a:r>
              <a:rPr lang="en-US" baseline="0" dirty="0" smtClean="0"/>
              <a:t> that were captured over a series of days in Lynnwood. (They were unable to find the male.)</a:t>
            </a:r>
          </a:p>
          <a:p>
            <a:endParaRPr lang="en-US" baseline="0" dirty="0" smtClean="0"/>
          </a:p>
          <a:p>
            <a:r>
              <a:rPr lang="en-US" baseline="0" dirty="0" smtClean="0"/>
              <a:t>Morgan, Dylan, and Molly help usher each beaver into cages. The female is big ~65 pounds, and gets her own cage; two sub-adults in one cage, and then the youngest (which appears only slightly smaller than the </a:t>
            </a:r>
            <a:r>
              <a:rPr lang="en-US" baseline="0" dirty="0" err="1" smtClean="0"/>
              <a:t>subadults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3</a:t>
            </a:fld>
            <a:endParaRPr lang="en-US" dirty="0"/>
          </a:p>
        </p:txBody>
      </p:sp>
    </p:spTree>
    <p:extLst>
      <p:ext uri="{BB962C8B-B14F-4D97-AF65-F5344CB8AC3E}">
        <p14:creationId xmlns:p14="http://schemas.microsoft.com/office/powerpoint/2010/main" val="1809315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Molly, Dylan,</a:t>
            </a:r>
            <a:r>
              <a:rPr lang="en-US" baseline="0" dirty="0" smtClean="0"/>
              <a:t> and Morgan load the b</a:t>
            </a:r>
            <a:r>
              <a:rPr lang="en-US" dirty="0" smtClean="0"/>
              <a:t>eavers in cages into</a:t>
            </a:r>
            <a:r>
              <a:rPr lang="en-US" baseline="0" dirty="0" smtClean="0"/>
              <a:t> the suburban, covered in sheets to ease the journey. Dylan grabs a few chew sticks remaining from their temporary hatchery accommodations. Then, a drive out to USFS land (off Sultan Road) high in the Skykomish watershed. Upon arrival, each cage is carried down to a spot on </a:t>
            </a:r>
            <a:r>
              <a:rPr lang="en-US" baseline="0" dirty="0" smtClean="0"/>
              <a:t>a </a:t>
            </a:r>
            <a:r>
              <a:rPr lang="en-US" baseline="0" dirty="0" smtClean="0"/>
              <a:t>creek that has been prepared for their arrival</a:t>
            </a:r>
            <a:r>
              <a:rPr lang="en-US" baseline="0" dirty="0" smtClean="0"/>
              <a:t>. Families are released together in the same location.</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4</a:t>
            </a:fld>
            <a:endParaRPr lang="en-US" dirty="0"/>
          </a:p>
        </p:txBody>
      </p:sp>
    </p:spTree>
    <p:extLst>
      <p:ext uri="{BB962C8B-B14F-4D97-AF65-F5344CB8AC3E}">
        <p14:creationId xmlns:p14="http://schemas.microsoft.com/office/powerpoint/2010/main" val="2874858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Arrived at the relocation spot.</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5</a:t>
            </a:fld>
            <a:endParaRPr lang="en-US" dirty="0"/>
          </a:p>
        </p:txBody>
      </p:sp>
    </p:spTree>
    <p:extLst>
      <p:ext uri="{BB962C8B-B14F-4D97-AF65-F5344CB8AC3E}">
        <p14:creationId xmlns:p14="http://schemas.microsoft.com/office/powerpoint/2010/main" val="2187337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Unload.</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6</a:t>
            </a:fld>
            <a:endParaRPr lang="en-US" dirty="0"/>
          </a:p>
        </p:txBody>
      </p:sp>
    </p:spTree>
    <p:extLst>
      <p:ext uri="{BB962C8B-B14F-4D97-AF65-F5344CB8AC3E}">
        <p14:creationId xmlns:p14="http://schemas.microsoft.com/office/powerpoint/2010/main" val="365111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Beavers carried through the forest</a:t>
            </a:r>
            <a:r>
              <a:rPr lang="en-US" baseline="0" dirty="0" smtClean="0"/>
              <a:t> down some steep slopes to a valley that opens-up with a creek running through it, but </a:t>
            </a:r>
            <a:r>
              <a:rPr lang="en-US" baseline="0" dirty="0" smtClean="0"/>
              <a:t>without </a:t>
            </a:r>
            <a:r>
              <a:rPr lang="en-US" baseline="0" dirty="0" smtClean="0"/>
              <a:t>sign of beaver activity</a:t>
            </a:r>
            <a:r>
              <a:rPr lang="en-US" baseline="0" dirty="0" smtClean="0"/>
              <a:t>. Beavers are territorial – and apparently can fight to the death – so try to avoid conflicts by only relocating animals to areas that are not already inhabited.</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7</a:t>
            </a:fld>
            <a:endParaRPr lang="en-US" dirty="0"/>
          </a:p>
        </p:txBody>
      </p:sp>
    </p:spTree>
    <p:extLst>
      <p:ext uri="{BB962C8B-B14F-4D97-AF65-F5344CB8AC3E}">
        <p14:creationId xmlns:p14="http://schemas.microsoft.com/office/powerpoint/2010/main" val="2401155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beaver </a:t>
            </a:r>
            <a:r>
              <a:rPr lang="en-US" baseline="0" dirty="0" smtClean="0"/>
              <a:t>kit is waiting in cage for others. </a:t>
            </a:r>
            <a:r>
              <a:rPr lang="en-US" dirty="0" smtClean="0"/>
              <a:t>Morgan</a:t>
            </a:r>
            <a:r>
              <a:rPr lang="en-US" baseline="0" dirty="0" smtClean="0"/>
              <a:t> </a:t>
            </a:r>
            <a:r>
              <a:rPr lang="en-US" baseline="0" dirty="0" smtClean="0"/>
              <a:t>and Dylan had been down to this location previously to create a shelter and prepare the site as much as possible for the new residents.</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8</a:t>
            </a:fld>
            <a:endParaRPr lang="en-US" dirty="0"/>
          </a:p>
        </p:txBody>
      </p:sp>
    </p:spTree>
    <p:extLst>
      <p:ext uri="{BB962C8B-B14F-4D97-AF65-F5344CB8AC3E}">
        <p14:creationId xmlns:p14="http://schemas.microsoft.com/office/powerpoint/2010/main" val="3239909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Three beavers are down by the creek, one more to go.</a:t>
            </a:r>
          </a:p>
          <a:p>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9</a:t>
            </a:fld>
            <a:endParaRPr lang="en-US" dirty="0"/>
          </a:p>
        </p:txBody>
      </p:sp>
    </p:spTree>
    <p:extLst>
      <p:ext uri="{BB962C8B-B14F-4D97-AF65-F5344CB8AC3E}">
        <p14:creationId xmlns:p14="http://schemas.microsoft.com/office/powerpoint/2010/main" val="968351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Steep slopes to navigate</a:t>
            </a:r>
            <a:r>
              <a:rPr lang="en-US" baseline="0" dirty="0" smtClean="0"/>
              <a:t> with </a:t>
            </a:r>
            <a:r>
              <a:rPr lang="en-US" baseline="0" dirty="0" smtClean="0"/>
              <a:t>a 65</a:t>
            </a:r>
            <a:r>
              <a:rPr lang="en-US" baseline="0" dirty="0" smtClean="0"/>
              <a:t>+ </a:t>
            </a:r>
            <a:r>
              <a:rPr lang="en-US" baseline="0" dirty="0" err="1" smtClean="0"/>
              <a:t>lb</a:t>
            </a:r>
            <a:r>
              <a:rPr lang="en-US" baseline="0" dirty="0" smtClean="0"/>
              <a:t> beaver + cage.</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12</a:t>
            </a:fld>
            <a:endParaRPr lang="en-US" dirty="0"/>
          </a:p>
        </p:txBody>
      </p:sp>
    </p:spTree>
    <p:extLst>
      <p:ext uri="{BB962C8B-B14F-4D97-AF65-F5344CB8AC3E}">
        <p14:creationId xmlns:p14="http://schemas.microsoft.com/office/powerpoint/2010/main" val="565581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14</a:t>
            </a:fld>
            <a:endParaRPr lang="en-US" dirty="0"/>
          </a:p>
        </p:txBody>
      </p:sp>
    </p:spTree>
    <p:extLst>
      <p:ext uri="{BB962C8B-B14F-4D97-AF65-F5344CB8AC3E}">
        <p14:creationId xmlns:p14="http://schemas.microsoft.com/office/powerpoint/2010/main" val="3169536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location,</a:t>
            </a:r>
            <a:r>
              <a:rPr lang="en-US" baseline="0" dirty="0" smtClean="0"/>
              <a:t> up Beckler Road to a spot where a family of beavers were released about two years ago. The beavers constructed multiple dams and are maintaining them. We saw paw prints in the mud that were very fresh. It’s a wetland mosaic with connected off-channel habitat. We saw dozens of juvenile salmon rearing in the pools.</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15</a:t>
            </a:fld>
            <a:endParaRPr lang="en-US" dirty="0"/>
          </a:p>
        </p:txBody>
      </p:sp>
    </p:spTree>
    <p:extLst>
      <p:ext uri="{BB962C8B-B14F-4D97-AF65-F5344CB8AC3E}">
        <p14:creationId xmlns:p14="http://schemas.microsoft.com/office/powerpoint/2010/main" val="238385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standing on one of the beaver dams – they moved the rock into</a:t>
            </a:r>
            <a:r>
              <a:rPr lang="en-US" baseline="0" dirty="0" smtClean="0"/>
              <a:t> place. As flows increase, the dam is overtopped providing access to spawning habitat.</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16</a:t>
            </a:fld>
            <a:endParaRPr lang="en-US" dirty="0"/>
          </a:p>
        </p:txBody>
      </p:sp>
    </p:spTree>
    <p:extLst>
      <p:ext uri="{BB962C8B-B14F-4D97-AF65-F5344CB8AC3E}">
        <p14:creationId xmlns:p14="http://schemas.microsoft.com/office/powerpoint/2010/main" val="1091737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Side channels through</a:t>
            </a:r>
            <a:r>
              <a:rPr lang="en-US" baseline="0" dirty="0" smtClean="0"/>
              <a:t>out the restoration area are now connected and </a:t>
            </a:r>
            <a:r>
              <a:rPr lang="en-US" baseline="0" dirty="0" smtClean="0"/>
              <a:t>a year-round habitat feature.</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17</a:t>
            </a:fld>
            <a:endParaRPr lang="en-US" dirty="0"/>
          </a:p>
        </p:txBody>
      </p:sp>
    </p:spTree>
    <p:extLst>
      <p:ext uri="{BB962C8B-B14F-4D97-AF65-F5344CB8AC3E}">
        <p14:creationId xmlns:p14="http://schemas.microsoft.com/office/powerpoint/2010/main" val="340929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a:t>
            </a:r>
            <a:r>
              <a:rPr lang="en-US" baseline="0" dirty="0" smtClean="0"/>
              <a:t> salmon are rearing just below the surface, but reflection clouds view.</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20</a:t>
            </a:fld>
            <a:endParaRPr lang="en-US" dirty="0"/>
          </a:p>
        </p:txBody>
      </p:sp>
    </p:spTree>
    <p:extLst>
      <p:ext uri="{BB962C8B-B14F-4D97-AF65-F5344CB8AC3E}">
        <p14:creationId xmlns:p14="http://schemas.microsoft.com/office/powerpoint/2010/main" val="1898921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Plenty of beaver food.</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23</a:t>
            </a:fld>
            <a:endParaRPr lang="en-US" dirty="0"/>
          </a:p>
        </p:txBody>
      </p:sp>
    </p:spTree>
    <p:extLst>
      <p:ext uri="{BB962C8B-B14F-4D97-AF65-F5344CB8AC3E}">
        <p14:creationId xmlns:p14="http://schemas.microsoft.com/office/powerpoint/2010/main" val="3851154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Fresh beaver chew</a:t>
            </a:r>
            <a:r>
              <a:rPr lang="en-US" baseline="0" dirty="0" smtClean="0"/>
              <a:t> stick </a:t>
            </a:r>
            <a:r>
              <a:rPr lang="en-US" baseline="0" dirty="0" smtClean="0"/>
              <a:t>–</a:t>
            </a:r>
            <a:r>
              <a:rPr lang="en-US" dirty="0" smtClean="0"/>
              <a:t>Here’s </a:t>
            </a:r>
            <a:r>
              <a:rPr lang="en-US" baseline="0" dirty="0" smtClean="0"/>
              <a:t>a video clip from the relocation… posted on RCO </a:t>
            </a:r>
            <a:r>
              <a:rPr lang="en-US" baseline="0" dirty="0" err="1" smtClean="0"/>
              <a:t>facebook</a:t>
            </a:r>
            <a:r>
              <a:rPr lang="en-US" baseline="0" dirty="0" smtClean="0"/>
              <a:t> page on October 17, 2019.</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24</a:t>
            </a:fld>
            <a:endParaRPr lang="en-US" dirty="0"/>
          </a:p>
        </p:txBody>
      </p:sp>
    </p:spTree>
    <p:extLst>
      <p:ext uri="{BB962C8B-B14F-4D97-AF65-F5344CB8AC3E}">
        <p14:creationId xmlns:p14="http://schemas.microsoft.com/office/powerpoint/2010/main" val="3091523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Freshly</a:t>
            </a:r>
            <a:r>
              <a:rPr lang="en-US" baseline="0" dirty="0" smtClean="0"/>
              <a:t> harvested beaver food.</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25</a:t>
            </a:fld>
            <a:endParaRPr lang="en-US" dirty="0"/>
          </a:p>
        </p:txBody>
      </p:sp>
    </p:spTree>
    <p:extLst>
      <p:ext uri="{BB962C8B-B14F-4D97-AF65-F5344CB8AC3E}">
        <p14:creationId xmlns:p14="http://schemas.microsoft.com/office/powerpoint/2010/main" val="2192854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Panorama of beaver restoration area. Dams</a:t>
            </a:r>
            <a:r>
              <a:rPr lang="en-US" baseline="0" dirty="0" smtClean="0"/>
              <a:t> overtop when flows increase, providing access for </a:t>
            </a:r>
            <a:r>
              <a:rPr lang="en-US" baseline="0" dirty="0" smtClean="0"/>
              <a:t>adult salmon returning to spawn. </a:t>
            </a:r>
            <a:r>
              <a:rPr lang="en-US" baseline="0" dirty="0" smtClean="0"/>
              <a:t>Side </a:t>
            </a:r>
            <a:r>
              <a:rPr lang="en-US" baseline="0" dirty="0" smtClean="0"/>
              <a:t>channels become a year round feature on the landscape </a:t>
            </a:r>
            <a:r>
              <a:rPr lang="en-US" baseline="0" smtClean="0"/>
              <a:t>– created </a:t>
            </a:r>
            <a:r>
              <a:rPr lang="en-US" baseline="0" dirty="0" smtClean="0"/>
              <a:t>by the beavers relocated by this program.</a:t>
            </a:r>
            <a:endParaRPr lang="en-US" dirty="0"/>
          </a:p>
        </p:txBody>
      </p:sp>
      <p:sp>
        <p:nvSpPr>
          <p:cNvPr id="4" name="Slide Number Placeholder 3"/>
          <p:cNvSpPr>
            <a:spLocks noGrp="1"/>
          </p:cNvSpPr>
          <p:nvPr>
            <p:ph type="sldNum" sz="quarter" idx="10"/>
          </p:nvPr>
        </p:nvSpPr>
        <p:spPr/>
        <p:txBody>
          <a:bodyPr/>
          <a:lstStyle/>
          <a:p>
            <a:fld id="{00026D96-7A12-469F-AB64-782F6EA0DF35}" type="slidenum">
              <a:rPr lang="en-US" smtClean="0"/>
              <a:t>26</a:t>
            </a:fld>
            <a:endParaRPr lang="en-US" dirty="0"/>
          </a:p>
        </p:txBody>
      </p:sp>
    </p:spTree>
    <p:extLst>
      <p:ext uri="{BB962C8B-B14F-4D97-AF65-F5344CB8AC3E}">
        <p14:creationId xmlns:p14="http://schemas.microsoft.com/office/powerpoint/2010/main" val="1011549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1647952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3223106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3657388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1422795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2531789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808793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622053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80789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2107070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2425254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FD0C3-3374-46F4-84C0-DF67BA09CFE8}" type="datetimeFigureOut">
              <a:rPr lang="en-US" smtClean="0"/>
              <a:t>10/24/2019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D0890F-3961-4F84-99CC-3F9DFB481D5F}" type="slidenum">
              <a:rPr lang="en-US" smtClean="0"/>
              <a:t>‹#›</a:t>
            </a:fld>
            <a:endParaRPr lang="en-US" dirty="0"/>
          </a:p>
        </p:txBody>
      </p:sp>
    </p:spTree>
    <p:extLst>
      <p:ext uri="{BB962C8B-B14F-4D97-AF65-F5344CB8AC3E}">
        <p14:creationId xmlns:p14="http://schemas.microsoft.com/office/powerpoint/2010/main" val="636372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FD0C3-3374-46F4-84C0-DF67BA09CFE8}" type="datetimeFigureOut">
              <a:rPr lang="en-US" smtClean="0"/>
              <a:t>10/24/2019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0890F-3961-4F84-99CC-3F9DFB481D5F}" type="slidenum">
              <a:rPr lang="en-US" smtClean="0"/>
              <a:t>‹#›</a:t>
            </a:fld>
            <a:endParaRPr lang="en-US" dirty="0"/>
          </a:p>
        </p:txBody>
      </p:sp>
    </p:spTree>
    <p:extLst>
      <p:ext uri="{BB962C8B-B14F-4D97-AF65-F5344CB8AC3E}">
        <p14:creationId xmlns:p14="http://schemas.microsoft.com/office/powerpoint/2010/main" val="328955239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31975" y="575608"/>
            <a:ext cx="2758911" cy="35061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t>South Fork Skykomish Restoration Using Beaver (16-1574)</a:t>
            </a:r>
            <a:endParaRPr lang="en-US" sz="3600" dirty="0"/>
          </a:p>
        </p:txBody>
      </p:sp>
      <p:sp>
        <p:nvSpPr>
          <p:cNvPr id="4" name="Subtitle 2"/>
          <p:cNvSpPr txBox="1">
            <a:spLocks/>
          </p:cNvSpPr>
          <p:nvPr/>
        </p:nvSpPr>
        <p:spPr>
          <a:xfrm>
            <a:off x="131976" y="4384463"/>
            <a:ext cx="2620652"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smtClean="0"/>
              <a:t>Molly Alves, Morgan Krueger, Dylan Collins, (Tulalip Tribes)</a:t>
            </a:r>
          </a:p>
          <a:p>
            <a:pPr marL="0" indent="0">
              <a:buNone/>
            </a:pPr>
            <a:r>
              <a:rPr lang="en-US" sz="1800" dirty="0" smtClean="0"/>
              <a:t>Elizabeth Butler (RCO)</a:t>
            </a:r>
          </a:p>
          <a:p>
            <a:pPr marL="0" indent="0">
              <a:buNone/>
            </a:pPr>
            <a:r>
              <a:rPr lang="en-US" sz="1800" dirty="0" smtClean="0"/>
              <a:t>October 10, 2019</a:t>
            </a:r>
            <a:endParaRPr lang="en-US" sz="1800" dirty="0"/>
          </a:p>
        </p:txBody>
      </p:sp>
      <p:pic>
        <p:nvPicPr>
          <p:cNvPr id="5" name="Picture 4" descr="IMG_0384"/>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
        <p:nvSpPr>
          <p:cNvPr id="2" name="TextBox 1"/>
          <p:cNvSpPr txBox="1"/>
          <p:nvPr/>
        </p:nvSpPr>
        <p:spPr>
          <a:xfrm>
            <a:off x="6350000" y="3080828"/>
            <a:ext cx="5842000" cy="646331"/>
          </a:xfrm>
          <a:prstGeom prst="rect">
            <a:avLst/>
          </a:prstGeom>
          <a:noFill/>
        </p:spPr>
        <p:txBody>
          <a:bodyPr wrap="square" rtlCol="0">
            <a:spAutoFit/>
          </a:bodyPr>
          <a:lstStyle/>
          <a:p>
            <a:r>
              <a:rPr lang="en-US" dirty="0" smtClean="0"/>
              <a:t>One of 8+ dams constructed and maintained by beavers relocated ~ two years ago</a:t>
            </a:r>
            <a:endParaRPr lang="en-US" dirty="0"/>
          </a:p>
        </p:txBody>
      </p:sp>
      <p:cxnSp>
        <p:nvCxnSpPr>
          <p:cNvPr id="7" name="Straight Arrow Connector 6"/>
          <p:cNvCxnSpPr/>
          <p:nvPr/>
        </p:nvCxnSpPr>
        <p:spPr>
          <a:xfrm flipH="1">
            <a:off x="8140700" y="3479800"/>
            <a:ext cx="1143000" cy="6020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9283700" y="3479800"/>
            <a:ext cx="1051147" cy="75195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0464800" y="2144040"/>
            <a:ext cx="1350434" cy="369332"/>
          </a:xfrm>
          <a:prstGeom prst="rect">
            <a:avLst/>
          </a:prstGeom>
          <a:noFill/>
        </p:spPr>
        <p:txBody>
          <a:bodyPr wrap="none" rtlCol="0">
            <a:spAutoFit/>
          </a:bodyPr>
          <a:lstStyle/>
          <a:p>
            <a:r>
              <a:rPr lang="en-US" dirty="0" smtClean="0"/>
              <a:t>Beaver Food</a:t>
            </a:r>
            <a:endParaRPr lang="en-US" dirty="0"/>
          </a:p>
        </p:txBody>
      </p:sp>
      <p:sp>
        <p:nvSpPr>
          <p:cNvPr id="14" name="TextBox 13"/>
          <p:cNvSpPr txBox="1"/>
          <p:nvPr/>
        </p:nvSpPr>
        <p:spPr>
          <a:xfrm>
            <a:off x="3048000" y="4397163"/>
            <a:ext cx="1828800" cy="923330"/>
          </a:xfrm>
          <a:prstGeom prst="rect">
            <a:avLst/>
          </a:prstGeom>
          <a:noFill/>
        </p:spPr>
        <p:txBody>
          <a:bodyPr wrap="square" rtlCol="0">
            <a:spAutoFit/>
          </a:bodyPr>
          <a:lstStyle/>
          <a:p>
            <a:r>
              <a:rPr lang="en-US" dirty="0" smtClean="0"/>
              <a:t>Salmon rearing and spawning habitat</a:t>
            </a:r>
            <a:endParaRPr lang="en-US" dirty="0"/>
          </a:p>
        </p:txBody>
      </p:sp>
      <p:cxnSp>
        <p:nvCxnSpPr>
          <p:cNvPr id="15" name="Straight Arrow Connector 14"/>
          <p:cNvCxnSpPr/>
          <p:nvPr/>
        </p:nvCxnSpPr>
        <p:spPr>
          <a:xfrm flipH="1" flipV="1">
            <a:off x="3895628" y="3581400"/>
            <a:ext cx="785958" cy="1041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681586" y="4622800"/>
            <a:ext cx="1909714" cy="4572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3895628" y="4622800"/>
            <a:ext cx="785958" cy="1143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85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58"/>
          <p:cNvPicPr>
            <a:picLocks noGrp="1" noChangeAspect="1"/>
          </p:cNvPicPr>
          <p:nvPr isPhoto="1"/>
        </p:nvPicPr>
        <p:blipFill rotWithShape="1">
          <a:blip r:embed="rId2" cstate="hqprint">
            <a:lum/>
            <a:extLst>
              <a:ext uri="{28A0092B-C50C-407E-A947-70E740481C1C}">
                <a14:useLocalDpi xmlns:a14="http://schemas.microsoft.com/office/drawing/2010/main"/>
              </a:ext>
            </a:extLst>
          </a:blip>
          <a:srcRect l="12898" t="23210" r="51040" b="12496"/>
          <a:stretch/>
        </p:blipFill>
        <p:spPr>
          <a:xfrm rot="5400000">
            <a:off x="1041990" y="-712380"/>
            <a:ext cx="5550198" cy="7421529"/>
          </a:xfrm>
          <a:prstGeom prst="rect">
            <a:avLst/>
          </a:prstGeom>
        </p:spPr>
      </p:pic>
    </p:spTree>
    <p:extLst>
      <p:ext uri="{BB962C8B-B14F-4D97-AF65-F5344CB8AC3E}">
        <p14:creationId xmlns:p14="http://schemas.microsoft.com/office/powerpoint/2010/main" val="2322784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58"/>
          <p:cNvPicPr>
            <a:picLocks noGrp="1" noChangeAspect="1"/>
          </p:cNvPicPr>
          <p:nvPr isPhoto="1"/>
        </p:nvPicPr>
        <p:blipFill rotWithShape="1">
          <a:blip r:embed="rId3" cstate="hqprint">
            <a:lum/>
            <a:extLst>
              <a:ext uri="{28A0092B-C50C-407E-A947-70E740481C1C}">
                <a14:useLocalDpi xmlns:a14="http://schemas.microsoft.com/office/drawing/2010/main"/>
              </a:ext>
            </a:extLst>
          </a:blip>
          <a:srcRect l="54037" t="19542" r="5292" b="8064"/>
          <a:stretch/>
        </p:blipFill>
        <p:spPr>
          <a:xfrm rot="5400000">
            <a:off x="887067" y="-770653"/>
            <a:ext cx="5295966" cy="7070102"/>
          </a:xfrm>
          <a:prstGeom prst="rect">
            <a:avLst/>
          </a:prstGeom>
        </p:spPr>
      </p:pic>
      <p:pic>
        <p:nvPicPr>
          <p:cNvPr id="4" name="Picture 3" descr="IMG_0347"/>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rot="5400000">
            <a:off x="6216453" y="853651"/>
            <a:ext cx="6829197" cy="5121898"/>
          </a:xfrm>
          <a:prstGeom prst="rect">
            <a:avLst/>
          </a:prstGeom>
        </p:spPr>
      </p:pic>
    </p:spTree>
    <p:extLst>
      <p:ext uri="{BB962C8B-B14F-4D97-AF65-F5344CB8AC3E}">
        <p14:creationId xmlns:p14="http://schemas.microsoft.com/office/powerpoint/2010/main" val="3295883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59"/>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rot="5400000">
            <a:off x="-609600" y="609600"/>
            <a:ext cx="4876800" cy="3657600"/>
          </a:xfrm>
          <a:prstGeom prst="rect">
            <a:avLst/>
          </a:prstGeom>
        </p:spPr>
      </p:pic>
      <p:pic>
        <p:nvPicPr>
          <p:cNvPr id="3" name="Picture 2" descr="IMG_0362"/>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rot="5400000">
            <a:off x="3628570" y="609600"/>
            <a:ext cx="4876800" cy="3657600"/>
          </a:xfrm>
          <a:prstGeom prst="rect">
            <a:avLst/>
          </a:prstGeom>
        </p:spPr>
      </p:pic>
      <p:pic>
        <p:nvPicPr>
          <p:cNvPr id="4" name="Picture 3" descr="IMG_0361"/>
          <p:cNvPicPr>
            <a:picLocks noGrp="1" noChangeAspect="1"/>
          </p:cNvPicPr>
          <p:nvPr isPhoto="1"/>
        </p:nvPicPr>
        <p:blipFill>
          <a:blip r:embed="rId5" cstate="hqprint">
            <a:lum/>
            <a:extLst>
              <a:ext uri="{28A0092B-C50C-407E-A947-70E740481C1C}">
                <a14:useLocalDpi xmlns:a14="http://schemas.microsoft.com/office/drawing/2010/main"/>
              </a:ext>
            </a:extLst>
          </a:blip>
          <a:stretch>
            <a:fillRect/>
          </a:stretch>
        </p:blipFill>
        <p:spPr>
          <a:xfrm rot="5400000">
            <a:off x="7924801" y="609602"/>
            <a:ext cx="4876799" cy="3657600"/>
          </a:xfrm>
          <a:prstGeom prst="rect">
            <a:avLst/>
          </a:prstGeom>
        </p:spPr>
      </p:pic>
    </p:spTree>
    <p:extLst>
      <p:ext uri="{BB962C8B-B14F-4D97-AF65-F5344CB8AC3E}">
        <p14:creationId xmlns:p14="http://schemas.microsoft.com/office/powerpoint/2010/main" val="59945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63"/>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056077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64"/>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rot="5400000">
            <a:off x="-435430" y="609600"/>
            <a:ext cx="4876800" cy="3657600"/>
          </a:xfrm>
          <a:prstGeom prst="rect">
            <a:avLst/>
          </a:prstGeom>
        </p:spPr>
      </p:pic>
      <p:pic>
        <p:nvPicPr>
          <p:cNvPr id="3" name="Picture 2" descr="IMG_0365"/>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rot="5400000">
            <a:off x="3802743" y="609601"/>
            <a:ext cx="4876800" cy="3657600"/>
          </a:xfrm>
          <a:prstGeom prst="rect">
            <a:avLst/>
          </a:prstGeom>
        </p:spPr>
      </p:pic>
      <p:pic>
        <p:nvPicPr>
          <p:cNvPr id="4" name="Picture 3" descr="IMG_0366"/>
          <p:cNvPicPr>
            <a:picLocks noGrp="1" noChangeAspect="1"/>
          </p:cNvPicPr>
          <p:nvPr isPhoto="1"/>
        </p:nvPicPr>
        <p:blipFill>
          <a:blip r:embed="rId5" cstate="hqprint">
            <a:lum/>
            <a:extLst>
              <a:ext uri="{28A0092B-C50C-407E-A947-70E740481C1C}">
                <a14:useLocalDpi xmlns:a14="http://schemas.microsoft.com/office/drawing/2010/main"/>
              </a:ext>
            </a:extLst>
          </a:blip>
          <a:stretch>
            <a:fillRect/>
          </a:stretch>
        </p:blipFill>
        <p:spPr>
          <a:xfrm rot="5400000">
            <a:off x="7924801" y="609598"/>
            <a:ext cx="4876799" cy="3657600"/>
          </a:xfrm>
          <a:prstGeom prst="rect">
            <a:avLst/>
          </a:prstGeom>
        </p:spPr>
      </p:pic>
    </p:spTree>
    <p:extLst>
      <p:ext uri="{BB962C8B-B14F-4D97-AF65-F5344CB8AC3E}">
        <p14:creationId xmlns:p14="http://schemas.microsoft.com/office/powerpoint/2010/main" val="20455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68"/>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0" y="1730375"/>
            <a:ext cx="12192000" cy="3395663"/>
          </a:xfrm>
          <a:prstGeom prst="rect">
            <a:avLst/>
          </a:prstGeom>
        </p:spPr>
      </p:pic>
    </p:spTree>
    <p:extLst>
      <p:ext uri="{BB962C8B-B14F-4D97-AF65-F5344CB8AC3E}">
        <p14:creationId xmlns:p14="http://schemas.microsoft.com/office/powerpoint/2010/main" val="2318562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69"/>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rot="5400000">
            <a:off x="-520902" y="3211689"/>
            <a:ext cx="4167213" cy="3125410"/>
          </a:xfrm>
          <a:prstGeom prst="rect">
            <a:avLst/>
          </a:prstGeom>
        </p:spPr>
      </p:pic>
      <p:pic>
        <p:nvPicPr>
          <p:cNvPr id="3" name="Picture 2" descr="IMG_0370"/>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a:off x="3125410" y="0"/>
            <a:ext cx="9143999" cy="6857999"/>
          </a:xfrm>
          <a:prstGeom prst="rect">
            <a:avLst/>
          </a:prstGeom>
        </p:spPr>
      </p:pic>
    </p:spTree>
    <p:extLst>
      <p:ext uri="{BB962C8B-B14F-4D97-AF65-F5344CB8AC3E}">
        <p14:creationId xmlns:p14="http://schemas.microsoft.com/office/powerpoint/2010/main" val="2091868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72"/>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272226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73"/>
          <p:cNvPicPr>
            <a:picLocks noGrp="1" noChangeAspect="1"/>
          </p:cNvPicPr>
          <p:nvPr isPhoto="1"/>
        </p:nvPicPr>
        <p:blipFill rotWithShape="1">
          <a:blip r:embed="rId2" cstate="hqprint">
            <a:lum/>
            <a:extLst>
              <a:ext uri="{28A0092B-C50C-407E-A947-70E740481C1C}">
                <a14:useLocalDpi xmlns:a14="http://schemas.microsoft.com/office/drawing/2010/main"/>
              </a:ext>
            </a:extLst>
          </a:blip>
          <a:srcRect l="4498" r="24243"/>
          <a:stretch/>
        </p:blipFill>
        <p:spPr>
          <a:xfrm rot="5400000">
            <a:off x="6124178" y="-155178"/>
            <a:ext cx="5912645" cy="6223001"/>
          </a:xfrm>
          <a:prstGeom prst="rect">
            <a:avLst/>
          </a:prstGeom>
        </p:spPr>
      </p:pic>
    </p:spTree>
    <p:extLst>
      <p:ext uri="{BB962C8B-B14F-4D97-AF65-F5344CB8AC3E}">
        <p14:creationId xmlns:p14="http://schemas.microsoft.com/office/powerpoint/2010/main" val="91711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0374"/>
          <p:cNvPicPr>
            <a:picLocks noGrp="1" noChangeAspect="1"/>
          </p:cNvPicPr>
          <p:nvPr isPhoto="1"/>
        </p:nvPicPr>
        <p:blipFill rotWithShape="1">
          <a:blip r:embed="rId2" cstate="hqprint">
            <a:lum/>
            <a:extLst>
              <a:ext uri="{28A0092B-C50C-407E-A947-70E740481C1C}">
                <a14:useLocalDpi xmlns:a14="http://schemas.microsoft.com/office/drawing/2010/main"/>
              </a:ext>
            </a:extLst>
          </a:blip>
          <a:srcRect l="7058" r="19155"/>
          <a:stretch/>
        </p:blipFill>
        <p:spPr>
          <a:xfrm rot="5400000">
            <a:off x="6219369" y="-47169"/>
            <a:ext cx="5925462" cy="6019800"/>
          </a:xfrm>
          <a:prstGeom prst="rect">
            <a:avLst/>
          </a:prstGeom>
        </p:spPr>
      </p:pic>
    </p:spTree>
    <p:extLst>
      <p:ext uri="{BB962C8B-B14F-4D97-AF65-F5344CB8AC3E}">
        <p14:creationId xmlns:p14="http://schemas.microsoft.com/office/powerpoint/2010/main" val="2954740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78"/>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258593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79"/>
          <p:cNvPicPr>
            <a:picLocks noGrp="1" noChangeAspect="1"/>
          </p:cNvPicPr>
          <p:nvPr isPhoto="1"/>
        </p:nvPicPr>
        <p:blipFill>
          <a:blip r:embed="rId2"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1255115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80"/>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0" y="1520825"/>
            <a:ext cx="12192000" cy="3814763"/>
          </a:xfrm>
          <a:prstGeom prst="rect">
            <a:avLst/>
          </a:prstGeom>
        </p:spPr>
      </p:pic>
    </p:spTree>
    <p:extLst>
      <p:ext uri="{BB962C8B-B14F-4D97-AF65-F5344CB8AC3E}">
        <p14:creationId xmlns:p14="http://schemas.microsoft.com/office/powerpoint/2010/main" val="3278241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85"/>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
        <p:nvSpPr>
          <p:cNvPr id="3" name="TextBox 2"/>
          <p:cNvSpPr txBox="1"/>
          <p:nvPr/>
        </p:nvSpPr>
        <p:spPr>
          <a:xfrm>
            <a:off x="5524500" y="2884269"/>
            <a:ext cx="4749800" cy="646331"/>
          </a:xfrm>
          <a:prstGeom prst="rect">
            <a:avLst/>
          </a:prstGeom>
          <a:noFill/>
        </p:spPr>
        <p:txBody>
          <a:bodyPr wrap="square" rtlCol="0">
            <a:spAutoFit/>
          </a:bodyPr>
          <a:lstStyle/>
          <a:p>
            <a:r>
              <a:rPr lang="en-US" dirty="0" smtClean="0"/>
              <a:t>This is one </a:t>
            </a:r>
            <a:r>
              <a:rPr lang="en-US" dirty="0" smtClean="0"/>
              <a:t>of </a:t>
            </a:r>
            <a:r>
              <a:rPr lang="en-US" dirty="0" smtClean="0"/>
              <a:t>8+ dams constructed and maintained by beavers relocated ~ two years ago</a:t>
            </a:r>
            <a:endParaRPr lang="en-US" dirty="0"/>
          </a:p>
        </p:txBody>
      </p:sp>
      <p:cxnSp>
        <p:nvCxnSpPr>
          <p:cNvPr id="4" name="Straight Arrow Connector 3"/>
          <p:cNvCxnSpPr/>
          <p:nvPr/>
        </p:nvCxnSpPr>
        <p:spPr>
          <a:xfrm flipH="1">
            <a:off x="8521700" y="3403600"/>
            <a:ext cx="660400" cy="381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9182100" y="3416300"/>
            <a:ext cx="2120900" cy="177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199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87"/>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
        <p:nvSpPr>
          <p:cNvPr id="6" name="TextBox 5"/>
          <p:cNvSpPr txBox="1"/>
          <p:nvPr/>
        </p:nvSpPr>
        <p:spPr>
          <a:xfrm>
            <a:off x="3048000" y="610969"/>
            <a:ext cx="3492500" cy="923330"/>
          </a:xfrm>
          <a:prstGeom prst="rect">
            <a:avLst/>
          </a:prstGeom>
          <a:noFill/>
        </p:spPr>
        <p:txBody>
          <a:bodyPr wrap="square" rtlCol="0">
            <a:spAutoFit/>
          </a:bodyPr>
          <a:lstStyle/>
          <a:p>
            <a:r>
              <a:rPr lang="en-US" dirty="0" smtClean="0"/>
              <a:t>Another of 8+ dams constructed and maintained by beavers relocated ~ two years ago</a:t>
            </a:r>
            <a:endParaRPr lang="en-US" dirty="0"/>
          </a:p>
        </p:txBody>
      </p:sp>
      <p:cxnSp>
        <p:nvCxnSpPr>
          <p:cNvPr id="7" name="Straight Arrow Connector 6"/>
          <p:cNvCxnSpPr/>
          <p:nvPr/>
        </p:nvCxnSpPr>
        <p:spPr>
          <a:xfrm>
            <a:off x="5880100" y="1168400"/>
            <a:ext cx="2108200" cy="429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880100" y="934134"/>
            <a:ext cx="3924300" cy="23426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403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88"/>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rot="5400000">
            <a:off x="-723900" y="685800"/>
            <a:ext cx="5486400" cy="4114800"/>
          </a:xfrm>
          <a:prstGeom prst="rect">
            <a:avLst/>
          </a:prstGeom>
        </p:spPr>
      </p:pic>
      <p:pic>
        <p:nvPicPr>
          <p:cNvPr id="3" name="Picture 2" descr="IMG_0389"/>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a:off x="4876799" y="-1"/>
            <a:ext cx="7315201" cy="5486401"/>
          </a:xfrm>
          <a:prstGeom prst="rect">
            <a:avLst/>
          </a:prstGeom>
        </p:spPr>
      </p:pic>
    </p:spTree>
    <p:extLst>
      <p:ext uri="{BB962C8B-B14F-4D97-AF65-F5344CB8AC3E}">
        <p14:creationId xmlns:p14="http://schemas.microsoft.com/office/powerpoint/2010/main" val="581564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2"/>
          <p:cNvPicPr>
            <a:picLocks noGrp="1" noChangeAspect="1"/>
          </p:cNvPicPr>
          <p:nvPr isPhoto="1"/>
        </p:nvPicPr>
        <p:blipFill>
          <a:blip r:embed="rId2"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4252503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3"/>
          <p:cNvPicPr>
            <a:picLocks noGrp="1" noChangeAspect="1"/>
          </p:cNvPicPr>
          <p:nvPr isPhoto="1"/>
        </p:nvPicPr>
        <p:blipFill>
          <a:blip r:embed="rId2"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3189066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4"/>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3929151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5"/>
          <p:cNvPicPr>
            <a:picLocks noGrp="1" noChangeAspect="1"/>
          </p:cNvPicPr>
          <p:nvPr isPhoto="1"/>
        </p:nvPicPr>
        <p:blipFill>
          <a:blip r:embed="rId2"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518871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6"/>
          <p:cNvPicPr>
            <a:picLocks noGrp="1" noChangeAspect="1"/>
          </p:cNvPicPr>
          <p:nvPr isPhoto="1"/>
        </p:nvPicPr>
        <p:blipFill>
          <a:blip r:embed="rId2"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2515867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7"/>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3048000" y="0"/>
            <a:ext cx="9144000" cy="6858000"/>
          </a:xfrm>
          <a:prstGeom prst="rect">
            <a:avLst/>
          </a:prstGeom>
        </p:spPr>
      </p:pic>
    </p:spTree>
    <p:extLst>
      <p:ext uri="{BB962C8B-B14F-4D97-AF65-F5344CB8AC3E}">
        <p14:creationId xmlns:p14="http://schemas.microsoft.com/office/powerpoint/2010/main" val="1909697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399"/>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rot="5400000">
            <a:off x="6176433" y="859368"/>
            <a:ext cx="6874936" cy="5156202"/>
          </a:xfrm>
          <a:prstGeom prst="rect">
            <a:avLst/>
          </a:prstGeom>
        </p:spPr>
      </p:pic>
      <p:pic>
        <p:nvPicPr>
          <p:cNvPr id="3" name="Picture 2" descr="White wood"/>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a:off x="-1" y="0"/>
            <a:ext cx="6434665" cy="4825999"/>
          </a:xfrm>
          <a:prstGeom prst="rect">
            <a:avLst/>
          </a:prstGeom>
        </p:spPr>
      </p:pic>
      <p:sp>
        <p:nvSpPr>
          <p:cNvPr id="4" name="Rectangle 3"/>
          <p:cNvSpPr/>
          <p:nvPr/>
        </p:nvSpPr>
        <p:spPr>
          <a:xfrm>
            <a:off x="169330" y="5544235"/>
            <a:ext cx="6510869" cy="369332"/>
          </a:xfrm>
          <a:prstGeom prst="rect">
            <a:avLst/>
          </a:prstGeom>
        </p:spPr>
        <p:txBody>
          <a:bodyPr wrap="square">
            <a:spAutoFit/>
          </a:bodyPr>
          <a:lstStyle/>
          <a:p>
            <a:r>
              <a:rPr lang="en-US" dirty="0"/>
              <a:t>https://www.facebook.com/WSRCO/videos/2254438837998363/</a:t>
            </a:r>
          </a:p>
        </p:txBody>
      </p:sp>
    </p:spTree>
    <p:extLst>
      <p:ext uri="{BB962C8B-B14F-4D97-AF65-F5344CB8AC3E}">
        <p14:creationId xmlns:p14="http://schemas.microsoft.com/office/powerpoint/2010/main" val="1656276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405"/>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rot="5400000">
            <a:off x="-609600" y="609600"/>
            <a:ext cx="4876800" cy="3657600"/>
          </a:xfrm>
          <a:prstGeom prst="rect">
            <a:avLst/>
          </a:prstGeom>
        </p:spPr>
      </p:pic>
      <p:pic>
        <p:nvPicPr>
          <p:cNvPr id="3" name="Picture 2" descr="IMG_0406"/>
          <p:cNvPicPr>
            <a:picLocks noGrp="1" noChangeAspect="1"/>
          </p:cNvPicPr>
          <p:nvPr isPhoto="1"/>
        </p:nvPicPr>
        <p:blipFill>
          <a:blip r:embed="rId4" cstate="hqprint">
            <a:lum/>
            <a:extLst>
              <a:ext uri="{28A0092B-C50C-407E-A947-70E740481C1C}">
                <a14:useLocalDpi xmlns:a14="http://schemas.microsoft.com/office/drawing/2010/main"/>
              </a:ext>
            </a:extLst>
          </a:blip>
          <a:stretch>
            <a:fillRect/>
          </a:stretch>
        </p:blipFill>
        <p:spPr>
          <a:xfrm rot="5400000">
            <a:off x="3657600" y="609600"/>
            <a:ext cx="4876800" cy="3657600"/>
          </a:xfrm>
          <a:prstGeom prst="rect">
            <a:avLst/>
          </a:prstGeom>
        </p:spPr>
      </p:pic>
      <p:pic>
        <p:nvPicPr>
          <p:cNvPr id="5" name="Picture 4" descr="IMG_0408"/>
          <p:cNvPicPr>
            <a:picLocks noGrp="1" noChangeAspect="1"/>
          </p:cNvPicPr>
          <p:nvPr isPhoto="1"/>
        </p:nvPicPr>
        <p:blipFill>
          <a:blip r:embed="rId5" cstate="hqprint">
            <a:lum/>
            <a:extLst>
              <a:ext uri="{28A0092B-C50C-407E-A947-70E740481C1C}">
                <a14:useLocalDpi xmlns:a14="http://schemas.microsoft.com/office/drawing/2010/main"/>
              </a:ext>
            </a:extLst>
          </a:blip>
          <a:stretch>
            <a:fillRect/>
          </a:stretch>
        </p:blipFill>
        <p:spPr>
          <a:xfrm rot="5400000">
            <a:off x="7924800" y="609600"/>
            <a:ext cx="4876800" cy="3657600"/>
          </a:xfrm>
          <a:prstGeom prst="rect">
            <a:avLst/>
          </a:prstGeom>
        </p:spPr>
      </p:pic>
    </p:spTree>
    <p:extLst>
      <p:ext uri="{BB962C8B-B14F-4D97-AF65-F5344CB8AC3E}">
        <p14:creationId xmlns:p14="http://schemas.microsoft.com/office/powerpoint/2010/main" val="19065467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idechannel pano with dams"/>
          <p:cNvPicPr>
            <a:picLocks noGrp="1" noChangeAspect="1"/>
          </p:cNvPicPr>
          <p:nvPr isPhoto="1"/>
        </p:nvPicPr>
        <p:blipFill>
          <a:blip r:embed="rId3" cstate="hqprint">
            <a:lum/>
            <a:extLst>
              <a:ext uri="{28A0092B-C50C-407E-A947-70E740481C1C}">
                <a14:useLocalDpi xmlns:a14="http://schemas.microsoft.com/office/drawing/2010/main"/>
              </a:ext>
            </a:extLst>
          </a:blip>
          <a:stretch>
            <a:fillRect/>
          </a:stretch>
        </p:blipFill>
        <p:spPr>
          <a:xfrm>
            <a:off x="0" y="1609725"/>
            <a:ext cx="12192000" cy="3636963"/>
          </a:xfrm>
          <a:prstGeom prst="rect">
            <a:avLst/>
          </a:prstGeom>
        </p:spPr>
      </p:pic>
      <p:sp>
        <p:nvSpPr>
          <p:cNvPr id="3" name="TextBox 2"/>
          <p:cNvSpPr txBox="1"/>
          <p:nvPr/>
        </p:nvSpPr>
        <p:spPr>
          <a:xfrm>
            <a:off x="4343400" y="5664200"/>
            <a:ext cx="7424725" cy="369332"/>
          </a:xfrm>
          <a:prstGeom prst="rect">
            <a:avLst/>
          </a:prstGeom>
          <a:noFill/>
        </p:spPr>
        <p:txBody>
          <a:bodyPr wrap="none" rtlCol="0">
            <a:spAutoFit/>
          </a:bodyPr>
          <a:lstStyle/>
          <a:p>
            <a:r>
              <a:rPr lang="en-US" dirty="0" smtClean="0"/>
              <a:t>Restored juvenile salmon </a:t>
            </a:r>
            <a:r>
              <a:rPr lang="en-US" dirty="0"/>
              <a:t>r</a:t>
            </a:r>
            <a:r>
              <a:rPr lang="en-US" dirty="0" smtClean="0"/>
              <a:t>earing habitat brought to you by relocated beavers.</a:t>
            </a:r>
            <a:endParaRPr lang="en-US" dirty="0"/>
          </a:p>
        </p:txBody>
      </p:sp>
    </p:spTree>
    <p:extLst>
      <p:ext uri="{BB962C8B-B14F-4D97-AF65-F5344CB8AC3E}">
        <p14:creationId xmlns:p14="http://schemas.microsoft.com/office/powerpoint/2010/main" val="284729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781</Words>
  <Application>Microsoft Office PowerPoint</Application>
  <PresentationFormat>Widescreen</PresentationFormat>
  <Paragraphs>56</Paragraphs>
  <Slides>26</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Recreation and Conservation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Butler, Elizabeth (RCO)</dc:creator>
  <cp:lastModifiedBy>Butler, Elizabeth (RCO)</cp:lastModifiedBy>
  <cp:revision>13</cp:revision>
  <dcterms:created xsi:type="dcterms:W3CDTF">2019-10-16T22:53:07Z</dcterms:created>
  <dcterms:modified xsi:type="dcterms:W3CDTF">2019-10-24T20:15:06Z</dcterms:modified>
</cp:coreProperties>
</file>