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525" r:id="rId5"/>
    <p:sldId id="507" r:id="rId6"/>
    <p:sldId id="508" r:id="rId7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0" userDrawn="1">
          <p15:clr>
            <a:srgbClr val="A4A3A4"/>
          </p15:clr>
        </p15:guide>
        <p15:guide id="2" pos="2156" userDrawn="1">
          <p15:clr>
            <a:srgbClr val="A4A3A4"/>
          </p15:clr>
        </p15:guide>
        <p15:guide id="3" orient="horz" pos="2952" userDrawn="1">
          <p15:clr>
            <a:srgbClr val="A4A3A4"/>
          </p15:clr>
        </p15:guide>
        <p15:guide id="4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CCFF"/>
    <a:srgbClr val="004758"/>
    <a:srgbClr val="03141B"/>
    <a:srgbClr val="FF3399"/>
    <a:srgbClr val="569BBE"/>
    <a:srgbClr val="002C36"/>
    <a:srgbClr val="FFFF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88609" autoAdjust="0"/>
  </p:normalViewPr>
  <p:slideViewPr>
    <p:cSldViewPr snapToGrid="0">
      <p:cViewPr varScale="1">
        <p:scale>
          <a:sx n="104" d="100"/>
          <a:sy n="104" d="100"/>
        </p:scale>
        <p:origin x="185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168" y="90"/>
      </p:cViewPr>
      <p:guideLst>
        <p:guide orient="horz" pos="2900"/>
        <p:guide pos="2156"/>
        <p:guide orient="horz" pos="2952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253" y="8825865"/>
            <a:ext cx="1012614" cy="2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33090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2938" y="703263"/>
            <a:ext cx="5724525" cy="4294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2094" y="5076825"/>
            <a:ext cx="5686213" cy="3514726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53" y="8825865"/>
            <a:ext cx="1012614" cy="2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1448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Segoe UI" panose="020B0502040204020203" pitchFamily="34" charset="0"/>
        <a:ea typeface="Segoe UI" panose="020B0502040204020203" pitchFamily="34" charset="0"/>
        <a:cs typeface="Segoe UI" panose="020B0502040204020203" pitchFamily="34" charset="0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100" kern="1200">
        <a:solidFill>
          <a:schemeClr val="tx1"/>
        </a:solidFill>
        <a:latin typeface="Segoe UI" panose="020B0502040204020203" pitchFamily="34" charset="0"/>
        <a:ea typeface="Segoe UI" panose="020B0502040204020203" pitchFamily="34" charset="0"/>
        <a:cs typeface="Segoe UI" panose="020B0502040204020203" pitchFamily="34" charset="0"/>
      </a:defRPr>
    </a:lvl2pPr>
    <a:lvl3pPr marL="914400" algn="l" defTabSz="914400" rtl="0" eaLnBrk="1" latinLnBrk="0" hangingPunct="1">
      <a:defRPr sz="1050" kern="1200">
        <a:solidFill>
          <a:schemeClr val="tx1"/>
        </a:solidFill>
        <a:latin typeface="Segoe UI" panose="020B0502040204020203" pitchFamily="34" charset="0"/>
        <a:ea typeface="Segoe UI" panose="020B0502040204020203" pitchFamily="34" charset="0"/>
        <a:cs typeface="Segoe UI" panose="020B0502040204020203" pitchFamily="34" charset="0"/>
      </a:defRPr>
    </a:lvl3pPr>
    <a:lvl4pPr marL="1371600" algn="l" defTabSz="914400" rtl="0" eaLnBrk="1" latinLnBrk="0" hangingPunct="1">
      <a:defRPr sz="1050" kern="1200">
        <a:solidFill>
          <a:schemeClr val="tx1"/>
        </a:solidFill>
        <a:latin typeface="Segoe UI" panose="020B0502040204020203" pitchFamily="34" charset="0"/>
        <a:ea typeface="Segoe UI" panose="020B0502040204020203" pitchFamily="34" charset="0"/>
        <a:cs typeface="Segoe UI" panose="020B0502040204020203" pitchFamily="34" charset="0"/>
      </a:defRPr>
    </a:lvl4pPr>
    <a:lvl5pPr marL="1828800" algn="l" defTabSz="914400" rtl="0" eaLnBrk="1" latinLnBrk="0" hangingPunct="1">
      <a:defRPr sz="1050" kern="1200">
        <a:solidFill>
          <a:schemeClr val="tx1"/>
        </a:solidFill>
        <a:latin typeface="Segoe UI" panose="020B0502040204020203" pitchFamily="34" charset="0"/>
        <a:ea typeface="Segoe UI" panose="020B0502040204020203" pitchFamily="34" charset="0"/>
        <a:cs typeface="Segoe UI" panose="020B0502040204020203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i="0" kern="12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defTabSz="933237">
              <a:defRPr/>
            </a:pPr>
            <a:endParaRPr lang="en-US" i="0" kern="12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defTabSz="933237">
              <a:defRPr/>
            </a:pPr>
            <a:endParaRPr lang="en-US" i="0" kern="12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831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831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731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9555E11-50C8-40CD-A5F1-81CCFF714F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46735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2C1387F-AA5E-4EE9-865C-C51ABAE25EE7}"/>
              </a:ext>
            </a:extLst>
          </p:cNvPr>
          <p:cNvSpPr/>
          <p:nvPr userDrawn="1"/>
        </p:nvSpPr>
        <p:spPr>
          <a:xfrm>
            <a:off x="0" y="4419601"/>
            <a:ext cx="9144000" cy="2438399"/>
          </a:xfrm>
          <a:prstGeom prst="rect">
            <a:avLst/>
          </a:prstGeom>
          <a:solidFill>
            <a:srgbClr val="004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4572000"/>
            <a:ext cx="8458200" cy="1066800"/>
          </a:xfrm>
        </p:spPr>
        <p:txBody>
          <a:bodyPr rIns="0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0" indent="0">
              <a:buNone/>
              <a:defRPr sz="26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Meadowdale Beach Park &amp; Restoration Project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799" y="5791200"/>
            <a:ext cx="6546599" cy="9144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z="2600" dirty="0"/>
              <a:t>Presented by Logan Daniels</a:t>
            </a:r>
          </a:p>
          <a:p>
            <a:pPr lvl="0"/>
            <a:r>
              <a:rPr lang="en-US" sz="2600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8954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Left-side Float Imagery or Chart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581400" cy="6172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81000" y="381001"/>
            <a:ext cx="2819400" cy="146304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81000" y="2194138"/>
            <a:ext cx="2819400" cy="146304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038600" y="381000"/>
            <a:ext cx="4631055" cy="685800"/>
          </a:xfrm>
        </p:spPr>
        <p:txBody>
          <a:bodyPr>
            <a:noAutofit/>
          </a:bodyPr>
          <a:lstStyle>
            <a:lvl1pPr algn="l"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381000" y="4022938"/>
            <a:ext cx="2819400" cy="146304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4038600" y="1066800"/>
            <a:ext cx="4631055" cy="44958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1000" y="1848590"/>
            <a:ext cx="2819400" cy="196850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1000" y="3664415"/>
            <a:ext cx="2819400" cy="196850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" y="5493793"/>
            <a:ext cx="2819400" cy="196850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9410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Right-side Fi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562600" y="-7815"/>
            <a:ext cx="3581400" cy="6172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66928" y="381000"/>
            <a:ext cx="4631055" cy="685800"/>
          </a:xfrm>
        </p:spPr>
        <p:txBody>
          <a:bodyPr>
            <a:noAutofit/>
          </a:bodyPr>
          <a:lstStyle>
            <a:lvl1pPr algn="l"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566928" y="1066800"/>
            <a:ext cx="4631055" cy="44958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0675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Left-side Fi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-7815"/>
            <a:ext cx="3581400" cy="6172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038600" y="381000"/>
            <a:ext cx="4631055" cy="685800"/>
          </a:xfrm>
        </p:spPr>
        <p:txBody>
          <a:bodyPr>
            <a:noAutofit/>
          </a:bodyPr>
          <a:lstStyle>
            <a:lvl1pPr algn="l"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4038600" y="1066800"/>
            <a:ext cx="4631055" cy="44958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436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y Side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66928" y="381000"/>
            <a:ext cx="3564255" cy="685800"/>
          </a:xfrm>
        </p:spPr>
        <p:txBody>
          <a:bodyPr>
            <a:noAutofit/>
          </a:bodyPr>
          <a:lstStyle>
            <a:lvl1pPr algn="l"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48200" y="0"/>
            <a:ext cx="44958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566928" y="1066800"/>
            <a:ext cx="3564255" cy="54102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7337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928" y="2590800"/>
            <a:ext cx="8001000" cy="1362075"/>
          </a:xfrm>
        </p:spPr>
        <p:txBody>
          <a:bodyPr anchor="t">
            <a:noAutofit/>
          </a:bodyPr>
          <a:lstStyle>
            <a:lvl1pPr algn="l">
              <a:defRPr sz="4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66928" y="1066800"/>
            <a:ext cx="8001000" cy="1500187"/>
          </a:xfrm>
        </p:spPr>
        <p:txBody>
          <a:bodyPr rIns="0"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1585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-page 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30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9595" y="381000"/>
            <a:ext cx="8004810" cy="167640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566928" y="2057401"/>
            <a:ext cx="8001000" cy="533400"/>
          </a:xfrm>
        </p:spPr>
        <p:txBody>
          <a:bodyPr rIns="0" anchor="t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500" y="3304902"/>
            <a:ext cx="8001000" cy="2486297"/>
          </a:xfrm>
        </p:spPr>
        <p:txBody>
          <a:bodyPr rIns="0" numCol="1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1062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9595" y="381000"/>
            <a:ext cx="8004810" cy="685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566927" y="1219200"/>
            <a:ext cx="3886200" cy="3733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4" hasCustomPrompt="1"/>
          </p:nvPr>
        </p:nvSpPr>
        <p:spPr>
          <a:xfrm>
            <a:off x="4686300" y="1219200"/>
            <a:ext cx="3888105" cy="3733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32921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990600"/>
            <a:ext cx="9144000" cy="24384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pc="0" baseline="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500" y="3522617"/>
            <a:ext cx="8001000" cy="2068286"/>
          </a:xfrm>
        </p:spPr>
        <p:txBody>
          <a:bodyPr rIns="0" numCol="1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69595" y="381000"/>
            <a:ext cx="8004810" cy="685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1622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Image Layout (No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00" y="3623095"/>
            <a:ext cx="3886200" cy="2362201"/>
          </a:xfrm>
        </p:spPr>
        <p:txBody>
          <a:bodyPr rIns="0" numCol="1" spcCol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Myriad Pro" pitchFamily="34" charset="0"/>
              <a:buChar char="–"/>
              <a:tabLst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Myriad Pro" pitchFamily="34" charset="0"/>
              <a:buChar char="›"/>
              <a:tabLst/>
              <a:defRPr sz="18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»"/>
              <a:tabLst/>
              <a:defRPr sz="18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-100" normalizeH="0" baseline="0" noProof="0" dirty="0">
                <a:ln>
                  <a:noFill/>
                </a:ln>
                <a:solidFill>
                  <a:srgbClr val="678385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Myriad Pro" pitchFamily="34" charset="0"/>
              <a:buChar char="–"/>
              <a:tabLst/>
              <a:defRPr/>
            </a:pPr>
            <a:r>
              <a:rPr kumimoji="0" lang="en-US" sz="2200" b="0" i="0" u="none" strike="noStrike" kern="1200" cap="none" spc="-100" normalizeH="0" baseline="0" noProof="0" dirty="0">
                <a:ln>
                  <a:noFill/>
                </a:ln>
                <a:solidFill>
                  <a:srgbClr val="678385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-100" normalizeH="0" baseline="0" noProof="0" dirty="0">
                <a:ln>
                  <a:noFill/>
                </a:ln>
                <a:solidFill>
                  <a:srgbClr val="678385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Myriad Pro" pitchFamily="34" charset="0"/>
              <a:buChar char="›"/>
              <a:tabLst/>
              <a:defRPr/>
            </a:pPr>
            <a:r>
              <a:rPr kumimoji="0" lang="en-US" sz="1800" b="0" i="0" u="none" strike="noStrike" kern="1200" cap="none" spc="-100" normalizeH="0" baseline="0" noProof="0" dirty="0">
                <a:ln>
                  <a:noFill/>
                </a:ln>
                <a:solidFill>
                  <a:srgbClr val="678385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»"/>
              <a:tabLst/>
              <a:defRPr/>
            </a:pPr>
            <a:r>
              <a:rPr kumimoji="0" lang="en-US" sz="1800" b="0" i="0" u="none" strike="noStrike" kern="1200" cap="none" spc="-100" normalizeH="0" baseline="0" noProof="0" dirty="0">
                <a:ln>
                  <a:noFill/>
                </a:ln>
                <a:solidFill>
                  <a:srgbClr val="678385"/>
                </a:solidFill>
                <a:effectLst/>
                <a:uLnTx/>
                <a:uFillTx/>
                <a:latin typeface="+mn-lt"/>
              </a:rPr>
              <a:t>Fifth level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648200" y="3623096"/>
            <a:ext cx="3886200" cy="2362201"/>
          </a:xfrm>
        </p:spPr>
        <p:txBody>
          <a:bodyPr rIns="0" numCol="1" spcCol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Myriad Pro" pitchFamily="34" charset="0"/>
              <a:buChar char="–"/>
              <a:tabLst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Myriad Pro" pitchFamily="34" charset="0"/>
              <a:buChar char="›"/>
              <a:tabLst/>
              <a:defRPr sz="18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»"/>
              <a:tabLst/>
              <a:defRPr sz="18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-100" normalizeH="0" baseline="0" noProof="0" dirty="0">
                <a:ln>
                  <a:noFill/>
                </a:ln>
                <a:solidFill>
                  <a:srgbClr val="678385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Myriad Pro" pitchFamily="34" charset="0"/>
              <a:buChar char="–"/>
              <a:tabLst/>
              <a:defRPr/>
            </a:pPr>
            <a:r>
              <a:rPr kumimoji="0" lang="en-US" sz="2200" b="0" i="0" u="none" strike="noStrike" kern="1200" cap="none" spc="-100" normalizeH="0" baseline="0" noProof="0" dirty="0">
                <a:ln>
                  <a:noFill/>
                </a:ln>
                <a:solidFill>
                  <a:srgbClr val="678385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-100" normalizeH="0" baseline="0" noProof="0" dirty="0">
                <a:ln>
                  <a:noFill/>
                </a:ln>
                <a:solidFill>
                  <a:srgbClr val="678385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Myriad Pro" pitchFamily="34" charset="0"/>
              <a:buChar char="›"/>
              <a:tabLst/>
              <a:defRPr/>
            </a:pPr>
            <a:r>
              <a:rPr kumimoji="0" lang="en-US" sz="1800" b="0" i="0" u="none" strike="noStrike" kern="1200" cap="none" spc="-100" normalizeH="0" baseline="0" noProof="0" dirty="0">
                <a:ln>
                  <a:noFill/>
                </a:ln>
                <a:solidFill>
                  <a:srgbClr val="678385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»"/>
              <a:tabLst/>
              <a:defRPr/>
            </a:pPr>
            <a:r>
              <a:rPr kumimoji="0" lang="en-US" sz="1800" b="0" i="0" u="none" strike="noStrike" kern="1200" cap="none" spc="-100" normalizeH="0" baseline="0" noProof="0" dirty="0">
                <a:ln>
                  <a:noFill/>
                </a:ln>
                <a:solidFill>
                  <a:srgbClr val="678385"/>
                </a:solidFill>
                <a:effectLst/>
                <a:uLnTx/>
                <a:uFillTx/>
                <a:latin typeface="+mn-lt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94741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4774473"/>
            <a:ext cx="5486400" cy="566738"/>
          </a:xfrm>
        </p:spPr>
        <p:txBody>
          <a:bodyPr anchor="t"/>
          <a:lstStyle>
            <a:lvl1pPr algn="l">
              <a:defRPr sz="2000" b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486400" cy="4114800"/>
          </a:xfrm>
        </p:spPr>
        <p:txBody>
          <a:bodyPr rIns="0"/>
          <a:lstStyle>
            <a:lvl1pPr marL="0" indent="0">
              <a:buNone/>
              <a:defRPr sz="2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828800" y="5367338"/>
            <a:ext cx="5486400" cy="804862"/>
          </a:xfrm>
        </p:spPr>
        <p:txBody>
          <a:bodyPr r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841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69595" y="1066800"/>
            <a:ext cx="8002905" cy="41148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9595" y="381000"/>
            <a:ext cx="8004810" cy="68580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311924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for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1500" y="381000"/>
            <a:ext cx="8001000" cy="685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71500" y="1066800"/>
            <a:ext cx="8001000" cy="4343400"/>
          </a:xfrm>
        </p:spPr>
        <p:txBody>
          <a:bodyPr rIns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6110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for Graphics (No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1500" y="381000"/>
            <a:ext cx="8001000" cy="685800"/>
          </a:xfrm>
        </p:spPr>
        <p:txBody>
          <a:bodyPr rIns="0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71500" y="1066800"/>
            <a:ext cx="8001000" cy="4343400"/>
          </a:xfrm>
        </p:spPr>
        <p:txBody>
          <a:bodyPr rIns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634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for Graphics (Ta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solidFill>
                <a:schemeClr val="tx2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9595" y="381000"/>
            <a:ext cx="8004810" cy="68580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71500" y="1066800"/>
            <a:ext cx="8001000" cy="4343400"/>
          </a:xfrm>
        </p:spPr>
        <p:txBody>
          <a:bodyPr rIns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479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for Graphics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9595" y="381000"/>
            <a:ext cx="8004810" cy="6858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66928" y="1066800"/>
            <a:ext cx="8001000" cy="4343400"/>
          </a:xfrm>
        </p:spPr>
        <p:txBody>
          <a:bodyPr rIns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1688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ized Graphic with Foot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562600"/>
            <a:ext cx="91440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66928" y="5791200"/>
            <a:ext cx="80010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Figure explanation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5552364"/>
            <a:ext cx="9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867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6300" y="914400"/>
            <a:ext cx="7391400" cy="464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85011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611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-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69595" y="1554480"/>
            <a:ext cx="8002905" cy="41148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9595" y="381000"/>
            <a:ext cx="8004810" cy="117348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master title style for two-line title slide layout</a:t>
            </a:r>
          </a:p>
        </p:txBody>
      </p:sp>
    </p:spTree>
    <p:extLst>
      <p:ext uri="{BB962C8B-B14F-4D97-AF65-F5344CB8AC3E}">
        <p14:creationId xmlns:p14="http://schemas.microsoft.com/office/powerpoint/2010/main" val="366818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 Co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1" y="2819400"/>
            <a:ext cx="914400" cy="1447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914399" y="2819400"/>
            <a:ext cx="914400" cy="1447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828799" y="2819400"/>
            <a:ext cx="914400" cy="1447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743200" y="2819400"/>
            <a:ext cx="914400" cy="144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657600" y="2819400"/>
            <a:ext cx="914400" cy="1447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4572000" y="2819400"/>
            <a:ext cx="914400" cy="144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486400" y="2819400"/>
            <a:ext cx="914400" cy="1447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400800" y="2819400"/>
            <a:ext cx="914400" cy="144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7315200" y="2819400"/>
            <a:ext cx="914400" cy="144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8229600" y="2819400"/>
            <a:ext cx="914400" cy="1447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569595" y="381000"/>
            <a:ext cx="8004810" cy="6858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latin typeface="Segoe UI" panose="020B0502040204020203" pitchFamily="34" charset="0"/>
              </a:rPr>
              <a:t>Template Colors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684395" y="2314575"/>
            <a:ext cx="4231005" cy="685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Segoe UI" panose="020B0502040204020203" pitchFamily="34" charset="0"/>
              </a:rPr>
              <a:t>Use these sparingly</a:t>
            </a:r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381000" y="2286000"/>
            <a:ext cx="2743200" cy="685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Segoe UI" panose="020B0502040204020203" pitchFamily="34" charset="0"/>
              </a:rPr>
              <a:t>Main colors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76199" y="4371905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R: 103 G: 131 B: 133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990600" y="438286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R: 190 G: 200 B: 190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904999" y="4371905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R: 0</a:t>
            </a:r>
          </a:p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G: 85 </a:t>
            </a:r>
            <a:b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</a:br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B: 104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819400" y="438286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R: 86 </a:t>
            </a:r>
            <a:b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</a:br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G: 155 B: 190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3733799" y="4371905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R: 144 G: 177 B: 62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648200" y="438286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R: 213 G: 94 </a:t>
            </a:r>
            <a:b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</a:br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B: 39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5562599" y="4371905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R: 215 G: 194 B: 158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6477000" y="438286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R: 243 G: 204 B: 84</a:t>
            </a:r>
          </a:p>
        </p:txBody>
      </p:sp>
      <p:sp>
        <p:nvSpPr>
          <p:cNvPr id="24" name="TextBox 23"/>
          <p:cNvSpPr txBox="1"/>
          <p:nvPr userDrawn="1"/>
        </p:nvSpPr>
        <p:spPr>
          <a:xfrm>
            <a:off x="7391400" y="438286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R: 61 </a:t>
            </a:r>
            <a:b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</a:br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G: 126 B: 118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8305799" y="4371905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R: 0 </a:t>
            </a:r>
          </a:p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G: 0 </a:t>
            </a:r>
          </a:p>
          <a:p>
            <a:r>
              <a:rPr lang="en-US" sz="1200" dirty="0">
                <a:solidFill>
                  <a:schemeClr val="tx2"/>
                </a:solidFill>
                <a:latin typeface="Segoe UI" panose="020B0502040204020203" pitchFamily="34" charset="0"/>
              </a:rPr>
              <a:t>B: 0</a:t>
            </a: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19400"/>
            <a:ext cx="9144000" cy="638957"/>
          </a:xfrm>
          <a:prstGeom prst="rect">
            <a:avLst/>
          </a:prstGeom>
        </p:spPr>
      </p:pic>
      <p:sp>
        <p:nvSpPr>
          <p:cNvPr id="27" name="Rectangle 26"/>
          <p:cNvSpPr/>
          <p:nvPr userDrawn="1"/>
        </p:nvSpPr>
        <p:spPr>
          <a:xfrm flipH="1" flipV="1">
            <a:off x="4572000" y="2286000"/>
            <a:ext cx="4572000" cy="27336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08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Right-side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943600" y="0"/>
            <a:ext cx="3200400" cy="274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943600" y="2834640"/>
            <a:ext cx="3200400" cy="274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66928" y="381000"/>
            <a:ext cx="4876800" cy="68580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566928" y="1066800"/>
            <a:ext cx="4876800" cy="39624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Oval 12"/>
          <p:cNvSpPr/>
          <p:nvPr userDrawn="1"/>
        </p:nvSpPr>
        <p:spPr>
          <a:xfrm>
            <a:off x="531369" y="6364731"/>
            <a:ext cx="308863" cy="30886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21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Left-side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200400" cy="274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0" y="2834640"/>
            <a:ext cx="3200400" cy="274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33800" y="381000"/>
            <a:ext cx="4876800" cy="68580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3733800" y="1066800"/>
            <a:ext cx="4876800" cy="39624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Oval 12"/>
          <p:cNvSpPr/>
          <p:nvPr userDrawn="1"/>
        </p:nvSpPr>
        <p:spPr>
          <a:xfrm>
            <a:off x="8303770" y="6364731"/>
            <a:ext cx="308863" cy="30886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26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Right-side Float Imagery or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562600" y="0"/>
            <a:ext cx="3581400" cy="6172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867400" y="381001"/>
            <a:ext cx="2895600" cy="16158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867400" y="2194138"/>
            <a:ext cx="2895600" cy="16158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172200"/>
            <a:ext cx="9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66928" y="381000"/>
            <a:ext cx="4631055" cy="685800"/>
          </a:xfrm>
        </p:spPr>
        <p:txBody>
          <a:bodyPr>
            <a:noAutofit/>
          </a:bodyPr>
          <a:lstStyle>
            <a:lvl1pPr algn="l"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867400" y="4022938"/>
            <a:ext cx="2895600" cy="16158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566928" y="1066800"/>
            <a:ext cx="4631055" cy="44958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431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Right-side Float Imagery or Chart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562600" y="0"/>
            <a:ext cx="3581400" cy="6172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867400" y="381001"/>
            <a:ext cx="2895600" cy="146304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867400" y="2194138"/>
            <a:ext cx="2895600" cy="146304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66928" y="381000"/>
            <a:ext cx="4631055" cy="685800"/>
          </a:xfrm>
        </p:spPr>
        <p:txBody>
          <a:bodyPr>
            <a:noAutofit/>
          </a:bodyPr>
          <a:lstStyle>
            <a:lvl1pPr algn="l"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867400" y="4022938"/>
            <a:ext cx="2895600" cy="146304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566928" y="1066800"/>
            <a:ext cx="4631055" cy="44958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867400" y="1848590"/>
            <a:ext cx="2895600" cy="196850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5867400" y="3664415"/>
            <a:ext cx="2895600" cy="196850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5867400" y="5493793"/>
            <a:ext cx="2895600" cy="196850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294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Left-side Float Imagery or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581400" cy="6172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381000" y="381001"/>
            <a:ext cx="2819400" cy="16158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81000" y="2194138"/>
            <a:ext cx="2819400" cy="16158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172200"/>
            <a:ext cx="9144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038600" y="381000"/>
            <a:ext cx="4631055" cy="685800"/>
          </a:xfrm>
        </p:spPr>
        <p:txBody>
          <a:bodyPr>
            <a:noAutofit/>
          </a:bodyPr>
          <a:lstStyle>
            <a:lvl1pPr algn="l"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381000" y="4022938"/>
            <a:ext cx="2819400" cy="16158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4038600" y="1066800"/>
            <a:ext cx="4631055" cy="44958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071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9595" y="381000"/>
            <a:ext cx="8004810" cy="68580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9595" y="1066800"/>
            <a:ext cx="8004810" cy="5077926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70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50" r:id="rId2"/>
    <p:sldLayoutId id="2147483684" r:id="rId3"/>
    <p:sldLayoutId id="2147483681" r:id="rId4"/>
    <p:sldLayoutId id="2147483665" r:id="rId5"/>
    <p:sldLayoutId id="2147483678" r:id="rId6"/>
    <p:sldLayoutId id="2147483667" r:id="rId7"/>
    <p:sldLayoutId id="2147483682" r:id="rId8"/>
    <p:sldLayoutId id="2147483674" r:id="rId9"/>
    <p:sldLayoutId id="2147483683" r:id="rId10"/>
    <p:sldLayoutId id="2147483671" r:id="rId11"/>
    <p:sldLayoutId id="2147483672" r:id="rId12"/>
    <p:sldLayoutId id="2147483680" r:id="rId13"/>
    <p:sldLayoutId id="2147483651" r:id="rId14"/>
    <p:sldLayoutId id="2147483675" r:id="rId15"/>
    <p:sldLayoutId id="2147483652" r:id="rId16"/>
    <p:sldLayoutId id="2147483673" r:id="rId17"/>
    <p:sldLayoutId id="2147483679" r:id="rId18"/>
    <p:sldLayoutId id="2147483657" r:id="rId19"/>
    <p:sldLayoutId id="2147483653" r:id="rId20"/>
    <p:sldLayoutId id="2147483677" r:id="rId21"/>
    <p:sldLayoutId id="2147483663" r:id="rId22"/>
    <p:sldLayoutId id="2147483669" r:id="rId23"/>
    <p:sldLayoutId id="2147483656" r:id="rId24"/>
    <p:sldLayoutId id="2147483654" r:id="rId25"/>
    <p:sldLayoutId id="2147483655" r:id="rId2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spc="0" baseline="0">
          <a:solidFill>
            <a:schemeClr val="bg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600" kern="1200" spc="0" baseline="0">
          <a:solidFill>
            <a:schemeClr val="bg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ts val="300"/>
        </a:spcBef>
        <a:spcAft>
          <a:spcPts val="300"/>
        </a:spcAft>
        <a:buSzPct val="100000"/>
        <a:buFont typeface="Myriad Pro" pitchFamily="34" charset="0"/>
        <a:buChar char="–"/>
        <a:defRPr sz="2200" kern="1200" spc="0" baseline="0">
          <a:solidFill>
            <a:schemeClr val="bg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000" kern="1200" spc="0" baseline="0">
          <a:solidFill>
            <a:schemeClr val="bg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ts val="300"/>
        </a:spcBef>
        <a:spcAft>
          <a:spcPts val="300"/>
        </a:spcAft>
        <a:buFont typeface="Myriad Pro" pitchFamily="34" charset="0"/>
        <a:buChar char="›"/>
        <a:defRPr sz="1800" kern="1200" spc="0" baseline="0">
          <a:solidFill>
            <a:schemeClr val="bg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ts val="300"/>
        </a:spcBef>
        <a:spcAft>
          <a:spcPts val="300"/>
        </a:spcAft>
        <a:buFont typeface="Arial" panose="020B0604020202020204" pitchFamily="34" charset="0"/>
        <a:buChar char="»"/>
        <a:defRPr sz="1800" kern="1200" spc="0" baseline="0">
          <a:solidFill>
            <a:schemeClr val="bg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4AE35DF4-DD78-4FFA-9082-93CC6C2BFAD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7" t="7495" r="3506" b="4552"/>
          <a:stretch/>
        </p:blipFill>
        <p:spPr>
          <a:xfrm>
            <a:off x="0" y="547772"/>
            <a:ext cx="8943108" cy="5516009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E4ED8DA6-1910-4C36-B5A1-DB1B94B66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13" y="11072"/>
            <a:ext cx="8991599" cy="70262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Meadowdale – Larger Project Overview</a:t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042232"/>
              </p:ext>
            </p:extLst>
          </p:nvPr>
        </p:nvGraphicFramePr>
        <p:xfrm>
          <a:off x="6891970" y="69273"/>
          <a:ext cx="2132621" cy="4190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87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38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17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Grant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Construction</a:t>
                      </a:r>
                      <a:r>
                        <a:rPr lang="en-US" sz="1400" b="1" baseline="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Funding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</a:rPr>
                        <a:t>Request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50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62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ALEA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$500,000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62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ESRP</a:t>
                      </a: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$1,000,000</a:t>
                      </a: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71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Fed</a:t>
                      </a:r>
                      <a:r>
                        <a:rPr lang="en-US" sz="14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Rail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$3,500,000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62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LWCF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$500,000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62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SRFB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$800,000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62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UTC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$20,000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52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effectLst/>
                        </a:rPr>
                        <a:t>Water Access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</a:rPr>
                        <a:t>$1,000,000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3523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Total Grants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$7,320,000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SNOCO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$8,380,000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62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</a:rPr>
                        <a:t>TOTAL(1)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</a:rPr>
                        <a:t>$15,700,000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BBE2CB96-FD0A-45C3-AA2D-B0B965A50979}"/>
              </a:ext>
            </a:extLst>
          </p:cNvPr>
          <p:cNvSpPr/>
          <p:nvPr/>
        </p:nvSpPr>
        <p:spPr>
          <a:xfrm>
            <a:off x="7278255" y="6334780"/>
            <a:ext cx="1837057" cy="52322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 algn="r"/>
            <a:r>
              <a:rPr lang="en-US" sz="1400" dirty="0" smtClean="0">
                <a:solidFill>
                  <a:schemeClr val="bg1"/>
                </a:solidFill>
                <a:latin typeface="+mj-lt"/>
              </a:rPr>
              <a:t>SRFB </a:t>
            </a:r>
            <a:r>
              <a:rPr lang="en-US" sz="1400" dirty="0">
                <a:solidFill>
                  <a:schemeClr val="bg1"/>
                </a:solidFill>
                <a:latin typeface="+mj-lt"/>
              </a:rPr>
              <a:t>#18-1259 RST  </a:t>
            </a:r>
          </a:p>
          <a:p>
            <a:pPr lvl="0" algn="r"/>
            <a:r>
              <a:rPr lang="en-US" sz="1400" dirty="0">
                <a:solidFill>
                  <a:schemeClr val="bg1"/>
                </a:solidFill>
                <a:latin typeface="+mj-lt"/>
              </a:rPr>
              <a:t>Slide 1 of 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34" y="6063781"/>
            <a:ext cx="9037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1. Incl. est. $2M for BNSF Mitigation – not </a:t>
            </a:r>
            <a:r>
              <a:rPr lang="en-US" sz="1400" dirty="0" err="1" smtClean="0">
                <a:solidFill>
                  <a:schemeClr val="bg1"/>
                </a:solidFill>
              </a:rPr>
              <a:t>incl</a:t>
            </a:r>
            <a:r>
              <a:rPr lang="en-US" sz="1400" dirty="0" smtClean="0">
                <a:solidFill>
                  <a:schemeClr val="bg1"/>
                </a:solidFill>
              </a:rPr>
              <a:t> in any RCO grant request match except allowed under FRA grant</a:t>
            </a:r>
          </a:p>
        </p:txBody>
      </p:sp>
    </p:spTree>
    <p:extLst>
      <p:ext uri="{BB962C8B-B14F-4D97-AF65-F5344CB8AC3E}">
        <p14:creationId xmlns:p14="http://schemas.microsoft.com/office/powerpoint/2010/main" val="28605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F216ADF6-26EC-49FD-8B81-B11CE5E19494}"/>
              </a:ext>
            </a:extLst>
          </p:cNvPr>
          <p:cNvSpPr txBox="1">
            <a:spLocks/>
          </p:cNvSpPr>
          <p:nvPr/>
        </p:nvSpPr>
        <p:spPr>
          <a:xfrm>
            <a:off x="571499" y="155698"/>
            <a:ext cx="8290747" cy="68580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 spc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l"/>
            <a:r>
              <a:rPr lang="en-US" sz="2800" dirty="0"/>
              <a:t>Costs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B12738FE-8588-4792-BC86-CEA0BAF91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533398"/>
              </p:ext>
            </p:extLst>
          </p:nvPr>
        </p:nvGraphicFramePr>
        <p:xfrm>
          <a:off x="473932" y="717494"/>
          <a:ext cx="7899816" cy="5254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79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455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6305">
                  <a:extLst>
                    <a:ext uri="{9D8B030D-6E8A-4147-A177-3AD203B41FA5}">
                      <a16:colId xmlns="" xmlns:a16="http://schemas.microsoft.com/office/drawing/2014/main" val="611327554"/>
                    </a:ext>
                  </a:extLst>
                </a:gridCol>
              </a:tblGrid>
              <a:tr h="90533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</a:rPr>
                        <a:t>RAILROAD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</a:rPr>
                        <a:t>BRIDGE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</a:rPr>
                        <a:t>(RESTORATION/SAFETY/ACCESS)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</a:rPr>
                        <a:t>CONSTRUCTION</a:t>
                      </a:r>
                      <a:r>
                        <a:rPr lang="en-US" sz="2400" baseline="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</a:rPr>
                        <a:t>FUNDING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</a:rPr>
                        <a:t>BREAKDOWN</a:t>
                      </a:r>
                      <a:endParaRPr lang="en-US" sz="15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563" marR="113563" marT="56781" marB="5678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6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</a:t>
                      </a: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AMOUNT</a:t>
                      </a:r>
                    </a:p>
                  </a:txBody>
                  <a:tcPr marL="96229" marR="9622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PERCENT OF TOTAL</a:t>
                      </a:r>
                    </a:p>
                  </a:txBody>
                  <a:tcPr marL="96229" marR="9622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4263432"/>
                  </a:ext>
                </a:extLst>
              </a:tr>
              <a:tr h="4550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ESRP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$417,700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5.4%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50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Fed</a:t>
                      </a:r>
                      <a:r>
                        <a:rPr lang="en-US" sz="2000" b="0" baseline="0" dirty="0">
                          <a:solidFill>
                            <a:srgbClr val="000000"/>
                          </a:solidFill>
                          <a:effectLst/>
                        </a:rPr>
                        <a:t> Rail Admin (CRISI)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$3,500,000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45.8%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0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</a:rPr>
                        <a:t>SRFB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</a:rPr>
                        <a:t>$261,178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50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UTC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$20,000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880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Water Access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$699,722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9.2%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50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Total Grants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$4,898,600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64.1%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8064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Snohomish County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</a:rPr>
                        <a:t>$2,743,948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35.9%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927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TOTAL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</a:rPr>
                        <a:t>$7,642,548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</a:rPr>
                        <a:t> 100%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AFFF2A4-0DD8-46D1-A802-B6962E359CE8}"/>
              </a:ext>
            </a:extLst>
          </p:cNvPr>
          <p:cNvSpPr/>
          <p:nvPr/>
        </p:nvSpPr>
        <p:spPr>
          <a:xfrm>
            <a:off x="7341592" y="6334780"/>
            <a:ext cx="1764483" cy="52322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 algn="r"/>
            <a:r>
              <a:rPr lang="en-US" sz="1400" dirty="0" smtClean="0">
                <a:solidFill>
                  <a:schemeClr val="bg1"/>
                </a:solidFill>
                <a:latin typeface="+mj-lt"/>
              </a:rPr>
              <a:t>SRFB </a:t>
            </a:r>
            <a:r>
              <a:rPr lang="en-US" sz="1400" dirty="0">
                <a:solidFill>
                  <a:schemeClr val="bg1"/>
                </a:solidFill>
                <a:latin typeface="+mj-lt"/>
              </a:rPr>
              <a:t>#18-1259 RST  </a:t>
            </a:r>
          </a:p>
          <a:p>
            <a:pPr lvl="0" algn="r"/>
            <a:r>
              <a:rPr lang="en-US" sz="1400" dirty="0">
                <a:solidFill>
                  <a:schemeClr val="bg1"/>
                </a:solidFill>
                <a:latin typeface="+mj-lt"/>
              </a:rPr>
              <a:t>Slide 2 of 3</a:t>
            </a:r>
          </a:p>
        </p:txBody>
      </p:sp>
    </p:spTree>
    <p:extLst>
      <p:ext uri="{BB962C8B-B14F-4D97-AF65-F5344CB8AC3E}">
        <p14:creationId xmlns:p14="http://schemas.microsoft.com/office/powerpoint/2010/main" val="174030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F216ADF6-26EC-49FD-8B81-B11CE5E19494}"/>
              </a:ext>
            </a:extLst>
          </p:cNvPr>
          <p:cNvSpPr txBox="1">
            <a:spLocks/>
          </p:cNvSpPr>
          <p:nvPr/>
        </p:nvSpPr>
        <p:spPr>
          <a:xfrm>
            <a:off x="571499" y="155698"/>
            <a:ext cx="8290747" cy="685800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 spc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algn="l"/>
            <a:r>
              <a:rPr lang="en-US" sz="2800" dirty="0"/>
              <a:t>Costs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7A4869D2-1A66-4E59-9015-F4093A703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72949"/>
              </p:ext>
            </p:extLst>
          </p:nvPr>
        </p:nvGraphicFramePr>
        <p:xfrm>
          <a:off x="584617" y="884420"/>
          <a:ext cx="7603112" cy="52311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82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574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77431">
                  <a:extLst>
                    <a:ext uri="{9D8B030D-6E8A-4147-A177-3AD203B41FA5}">
                      <a16:colId xmlns="" xmlns:a16="http://schemas.microsoft.com/office/drawing/2014/main" val="611327554"/>
                    </a:ext>
                  </a:extLst>
                </a:gridCol>
              </a:tblGrid>
              <a:tr h="86601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</a:rPr>
                        <a:t>HABITAT RESTORATION CONSTRUCTION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</a:rPr>
                        <a:t>FUNDING BREAKDOWN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3563" marR="113563" marT="56781" marB="5678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1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SOURCE</a:t>
                      </a: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AMOUNT</a:t>
                      </a:r>
                    </a:p>
                  </a:txBody>
                  <a:tcPr marL="96229" marR="96229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PERCENT OF TOTAL</a:t>
                      </a:r>
                    </a:p>
                  </a:txBody>
                  <a:tcPr marL="96229" marR="96229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4263432"/>
                  </a:ext>
                </a:extLst>
              </a:tr>
              <a:tr h="4352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ESRP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405,700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14.6%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2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</a:rPr>
                        <a:t>SRFB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406,600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14.6%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2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ALEA</a:t>
                      </a: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272,800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9.8%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52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LWCF</a:t>
                      </a: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  215,300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7.7%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3819198107"/>
                  </a:ext>
                </a:extLst>
              </a:tr>
              <a:tr h="4668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</a:rPr>
                        <a:t>Water Access</a:t>
                      </a:r>
                      <a:endParaRPr lang="en-US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57,100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170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Total Grants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$1,357,500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48.8%</a:t>
                      </a:r>
                    </a:p>
                    <a:p>
                      <a:endParaRPr lang="en-US" sz="20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714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Snohomish County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</a:rPr>
                        <a:t>$1,423,600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51.2%</a:t>
                      </a: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5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</a:rPr>
                        <a:t>TOTAL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</a:rPr>
                        <a:t>$2,781,100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229" marR="96229" marT="0" marB="0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</a:rPr>
                        <a:t> 100%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 marL="96229" marR="96229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09A9B74-FA39-48FB-9C5A-5C3C6A9A4B6B}"/>
              </a:ext>
            </a:extLst>
          </p:cNvPr>
          <p:cNvSpPr/>
          <p:nvPr/>
        </p:nvSpPr>
        <p:spPr>
          <a:xfrm>
            <a:off x="7341592" y="6334780"/>
            <a:ext cx="1764483" cy="52322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 algn="r"/>
            <a:r>
              <a:rPr lang="en-US" sz="1400" dirty="0">
                <a:solidFill>
                  <a:schemeClr val="bg1"/>
                </a:solidFill>
                <a:latin typeface="+mj-lt"/>
              </a:rPr>
              <a:t>SRFT #18-1259 RST  </a:t>
            </a:r>
          </a:p>
          <a:p>
            <a:pPr lvl="0" algn="r"/>
            <a:r>
              <a:rPr lang="en-US" sz="1400" dirty="0">
                <a:solidFill>
                  <a:schemeClr val="bg1"/>
                </a:solidFill>
                <a:latin typeface="+mj-lt"/>
              </a:rPr>
              <a:t>Slide 3 of 3</a:t>
            </a:r>
          </a:p>
        </p:txBody>
      </p:sp>
    </p:spTree>
    <p:extLst>
      <p:ext uri="{BB962C8B-B14F-4D97-AF65-F5344CB8AC3E}">
        <p14:creationId xmlns:p14="http://schemas.microsoft.com/office/powerpoint/2010/main" val="2799571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nchor QEA Brand Colors">
      <a:dk1>
        <a:srgbClr val="678385"/>
      </a:dk1>
      <a:lt1>
        <a:sysClr val="window" lastClr="FFFFFF"/>
      </a:lt1>
      <a:dk2>
        <a:srgbClr val="005568"/>
      </a:dk2>
      <a:lt2>
        <a:srgbClr val="BEC8BE"/>
      </a:lt2>
      <a:accent1>
        <a:srgbClr val="569BBE"/>
      </a:accent1>
      <a:accent2>
        <a:srgbClr val="90B13E"/>
      </a:accent2>
      <a:accent3>
        <a:srgbClr val="D65E27"/>
      </a:accent3>
      <a:accent4>
        <a:srgbClr val="D5C29E"/>
      </a:accent4>
      <a:accent5>
        <a:srgbClr val="F4CC53"/>
      </a:accent5>
      <a:accent6>
        <a:srgbClr val="3D7E76"/>
      </a:accent6>
      <a:hlink>
        <a:srgbClr val="005568"/>
      </a:hlink>
      <a:folHlink>
        <a:srgbClr val="762A61"/>
      </a:folHlink>
    </a:clrScheme>
    <a:fontScheme name="Anchor QEA Powerpoint Fonts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_FINAL" id="{882FF867-4CB6-47EB-8903-66A27CE175CC}" vid="{E2D7911B-7E3F-436F-902B-AA9A20F5D8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B281E5CAFB9F49A2F4FD09C7ED17BA" ma:contentTypeVersion="0" ma:contentTypeDescription="Create a new document." ma:contentTypeScope="" ma:versionID="79fa54698bfed7e62a07682f2b257a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D5E9A6-6435-47D4-A665-9F0F3AD2B2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D5CD68F-E9F3-45F5-A47C-D231E37FC8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F12B0E-A422-4D0B-BE22-D8FD1F5FFB9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3990</TotalTime>
  <Words>204</Words>
  <Application>Microsoft Office PowerPoint</Application>
  <PresentationFormat>On-screen Show (4:3)</PresentationFormat>
  <Paragraphs>93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Myriad Pro</vt:lpstr>
      <vt:lpstr>Segoe UI</vt:lpstr>
      <vt:lpstr>Times New Roman</vt:lpstr>
      <vt:lpstr>Office Theme</vt:lpstr>
      <vt:lpstr>Meadowdale – Larger Project Overview </vt:lpstr>
      <vt:lpstr>PowerPoint Presentation</vt:lpstr>
      <vt:lpstr>PowerPoint Presentation</vt:lpstr>
    </vt:vector>
  </TitlesOfParts>
  <Company>Anchor QEA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Betsy Severtsen</dc:creator>
  <cp:lastModifiedBy>Daniels, Logan</cp:lastModifiedBy>
  <cp:revision>301</cp:revision>
  <cp:lastPrinted>2018-08-20T17:40:02Z</cp:lastPrinted>
  <dcterms:created xsi:type="dcterms:W3CDTF">2018-04-27T00:54:29Z</dcterms:created>
  <dcterms:modified xsi:type="dcterms:W3CDTF">2018-10-22T18:00:13Z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0x0101009BB281E5CAFB9F49A2F4FD09C7ED17BA</vt:lpwstr>
  </property>
</Properties>
</file>