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9" r:id="rId4"/>
    <p:sldId id="266" r:id="rId5"/>
    <p:sldId id="267" r:id="rId6"/>
    <p:sldId id="263" r:id="rId7"/>
    <p:sldId id="264" r:id="rId8"/>
    <p:sldId id="258" r:id="rId9"/>
    <p:sldId id="259" r:id="rId10"/>
    <p:sldId id="261" r:id="rId11"/>
    <p:sldId id="271" r:id="rId12"/>
    <p:sldId id="270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A27A1CB-CF40-40C7-A238-3D8DF66FD7A9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4DB2124-ED27-4149-AFFB-D8DF505E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84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four proposed </a:t>
            </a: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124-ED27-4149-AFFB-D8DF505E70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899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124-ED27-4149-AFFB-D8DF505E706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124-ED27-4149-AFFB-D8DF505E706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124-ED27-4149-AFFB-D8DF505E706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124-ED27-4149-AFFB-D8DF505E706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124-ED27-4149-AFFB-D8DF505E70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124-ED27-4149-AFFB-D8DF505E70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124-ED27-4149-AFFB-D8DF505E706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Figure 6 from the USBR Lower </a:t>
            </a:r>
            <a:r>
              <a:rPr lang="en-US" dirty="0" err="1" smtClean="0"/>
              <a:t>Nason</a:t>
            </a:r>
            <a:r>
              <a:rPr lang="en-US" dirty="0" smtClean="0"/>
              <a:t> Assessment of Geologic</a:t>
            </a:r>
            <a:r>
              <a:rPr lang="en-US" baseline="0" dirty="0" smtClean="0"/>
              <a:t> and Ecologic Indicators 2011.  It depicts the 132.7 acres of disconnected floodplain in the lower 4 miles of </a:t>
            </a:r>
            <a:r>
              <a:rPr lang="en-US" baseline="0" dirty="0" err="1" smtClean="0"/>
              <a:t>Nason</a:t>
            </a:r>
            <a:r>
              <a:rPr lang="en-US" baseline="0" dirty="0" smtClean="0"/>
              <a:t> Creek.  This project area is 12.9 acres of disconnected floodplain or 9.7% of the total disconnected floodplain in Lower </a:t>
            </a:r>
            <a:r>
              <a:rPr lang="en-US" baseline="0" dirty="0" err="1" smtClean="0"/>
              <a:t>Nason</a:t>
            </a:r>
            <a:r>
              <a:rPr lang="en-US" baseline="0" dirty="0" smtClean="0"/>
              <a:t> Creek.  But it may represent the last remaining opportunity for reconnection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124-ED27-4149-AFFB-D8DF505E70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53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124-ED27-4149-AFFB-D8DF505E706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444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124-ED27-4149-AFFB-D8DF505E706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124-ED27-4149-AFFB-D8DF505E706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CCF8-C7DF-46DB-B98C-F3CD742B8E12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A0E-03C6-4FDF-8A64-362097336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35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CCF8-C7DF-46DB-B98C-F3CD742B8E12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A0E-03C6-4FDF-8A64-362097336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98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CCF8-C7DF-46DB-B98C-F3CD742B8E12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A0E-03C6-4FDF-8A64-362097336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14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CCF8-C7DF-46DB-B98C-F3CD742B8E12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A0E-03C6-4FDF-8A64-362097336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4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CCF8-C7DF-46DB-B98C-F3CD742B8E12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A0E-03C6-4FDF-8A64-362097336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202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CCF8-C7DF-46DB-B98C-F3CD742B8E12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A0E-03C6-4FDF-8A64-362097336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38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CCF8-C7DF-46DB-B98C-F3CD742B8E12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A0E-03C6-4FDF-8A64-362097336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11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CCF8-C7DF-46DB-B98C-F3CD742B8E12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A0E-03C6-4FDF-8A64-362097336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39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CCF8-C7DF-46DB-B98C-F3CD742B8E12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A0E-03C6-4FDF-8A64-362097336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81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CCF8-C7DF-46DB-B98C-F3CD742B8E12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A0E-03C6-4FDF-8A64-362097336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00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CCF8-C7DF-46DB-B98C-F3CD742B8E12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A0E-03C6-4FDF-8A64-362097336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62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4CCF8-C7DF-46DB-B98C-F3CD742B8E12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CCA0E-03C6-4FDF-8A64-362097336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64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40" t="5482" r="6579" b="18519"/>
          <a:stretch/>
        </p:blipFill>
        <p:spPr>
          <a:xfrm>
            <a:off x="381000" y="152400"/>
            <a:ext cx="4947920" cy="6442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8920" y="304800"/>
            <a:ext cx="3810000" cy="2286000"/>
          </a:xfrm>
        </p:spPr>
        <p:txBody>
          <a:bodyPr/>
          <a:lstStyle/>
          <a:p>
            <a:r>
              <a:rPr lang="en-US" dirty="0" err="1" smtClean="0"/>
              <a:t>Nason</a:t>
            </a:r>
            <a:r>
              <a:rPr lang="en-US" dirty="0" smtClean="0"/>
              <a:t> Creek RM 3.5 – 4.7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15000" y="2438400"/>
            <a:ext cx="312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en-US" sz="2400" dirty="0" smtClean="0"/>
              <a:t>Remove </a:t>
            </a:r>
            <a:r>
              <a:rPr lang="en-US" sz="2400" dirty="0"/>
              <a:t>0.64 acres of floodplain fill </a:t>
            </a:r>
            <a:endParaRPr lang="en-US" sz="2400" dirty="0" smtClean="0"/>
          </a:p>
          <a:p>
            <a:pPr marL="342900" lvl="0" indent="-342900">
              <a:buAutoNum type="arabicPeriod"/>
            </a:pPr>
            <a:r>
              <a:rPr lang="en-US" sz="2400" dirty="0" smtClean="0"/>
              <a:t>Reconnect floodplain</a:t>
            </a:r>
          </a:p>
          <a:p>
            <a:pPr marL="342900" lvl="0" indent="-342900">
              <a:buAutoNum type="arabicPeriod"/>
            </a:pPr>
            <a:r>
              <a:rPr lang="en-US" sz="2400" dirty="0" smtClean="0"/>
              <a:t>Install large </a:t>
            </a:r>
            <a:r>
              <a:rPr lang="en-US" sz="2400" dirty="0"/>
              <a:t>wood structures </a:t>
            </a:r>
            <a:endParaRPr lang="en-US" sz="2400" dirty="0" smtClean="0"/>
          </a:p>
          <a:p>
            <a:pPr marL="342900" lvl="0" indent="-342900">
              <a:buAutoNum type="arabicPeriod"/>
            </a:pPr>
            <a:r>
              <a:rPr lang="en-US" sz="2400" dirty="0" smtClean="0"/>
              <a:t>Enhance </a:t>
            </a:r>
            <a:r>
              <a:rPr lang="en-US" sz="2400" dirty="0"/>
              <a:t>flow velocity </a:t>
            </a:r>
            <a:r>
              <a:rPr lang="en-US" sz="2400" dirty="0" smtClean="0"/>
              <a:t>through the </a:t>
            </a:r>
            <a:r>
              <a:rPr lang="en-US" sz="2400" dirty="0"/>
              <a:t>existing </a:t>
            </a:r>
            <a:r>
              <a:rPr lang="en-US" sz="2400" dirty="0" smtClean="0"/>
              <a:t>oxbow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437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2007 Oxbow Conditions </a:t>
            </a:r>
            <a:br>
              <a:rPr lang="en-US" sz="3600" dirty="0" smtClean="0"/>
            </a:br>
            <a:r>
              <a:rPr lang="en-US" sz="3600" dirty="0" smtClean="0"/>
              <a:t>above the Beaver Dam </a:t>
            </a:r>
            <a:br>
              <a:rPr lang="en-US" sz="3600" dirty="0" smtClean="0"/>
            </a:br>
            <a:r>
              <a:rPr lang="en-US" sz="3600" dirty="0" smtClean="0"/>
              <a:t>~ 1000 linear feet of ponded area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520" y="1981200"/>
            <a:ext cx="6299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0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Chinook/Steelhead Fry Habitat Suitability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velocities</a:t>
            </a:r>
          </a:p>
          <a:p>
            <a:r>
              <a:rPr lang="en-US" dirty="0" smtClean="0"/>
              <a:t>Temps between 10-15 C</a:t>
            </a:r>
          </a:p>
          <a:p>
            <a:r>
              <a:rPr lang="en-US" dirty="0" smtClean="0"/>
              <a:t>Shallow water &lt;1 meter</a:t>
            </a:r>
          </a:p>
          <a:p>
            <a:pPr lvl="1"/>
            <a:r>
              <a:rPr lang="en-US" dirty="0" smtClean="0"/>
              <a:t>Snorkeling surveys in deep pools between beaver dams found reduced juvenile use</a:t>
            </a:r>
          </a:p>
          <a:p>
            <a:pPr lvl="1"/>
            <a:r>
              <a:rPr lang="en-US" dirty="0" smtClean="0"/>
              <a:t>Lower beaver dam was created under limited flow conditions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jenniferg\N1 Alt Anal\2011aerial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21" y="593774"/>
            <a:ext cx="8627679" cy="57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7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81000"/>
            <a:ext cx="3733800" cy="2235200"/>
          </a:xfrm>
        </p:spPr>
        <p:txBody>
          <a:bodyPr>
            <a:normAutofit/>
          </a:bodyPr>
          <a:lstStyle/>
          <a:p>
            <a:r>
              <a:rPr lang="en-US" dirty="0" smtClean="0"/>
              <a:t>Floodplain Fill Removal</a:t>
            </a:r>
            <a:br>
              <a:rPr lang="en-US" dirty="0" smtClean="0"/>
            </a:br>
            <a:r>
              <a:rPr lang="en-US" dirty="0" smtClean="0"/>
              <a:t>0.64 acres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97" t="14370" r="16110" b="25925"/>
          <a:stretch/>
        </p:blipFill>
        <p:spPr>
          <a:xfrm>
            <a:off x="2971800" y="2616200"/>
            <a:ext cx="5953760" cy="4094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152400"/>
            <a:ext cx="438912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4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Wood Structures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xmlns="" val="38934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11" t="34728" r="3333" b="22439"/>
          <a:stretch/>
        </p:blipFill>
        <p:spPr>
          <a:xfrm>
            <a:off x="228599" y="304800"/>
            <a:ext cx="8700342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LIDAR Depicting channel scars in N1 Floodplain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1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3200"/>
            <a:ext cx="4191000" cy="2697162"/>
          </a:xfrm>
        </p:spPr>
        <p:txBody>
          <a:bodyPr/>
          <a:lstStyle/>
          <a:p>
            <a:r>
              <a:rPr lang="en-US" dirty="0" smtClean="0"/>
              <a:t>Downstream Floodplain Conditions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8320" y="193040"/>
            <a:ext cx="4775200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60" y="3086100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20" t="8889" r="10128" b="14074"/>
          <a:stretch/>
        </p:blipFill>
        <p:spPr>
          <a:xfrm>
            <a:off x="228600" y="228600"/>
            <a:ext cx="5102860" cy="6584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1460" y="1219200"/>
            <a:ext cx="36601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Lower </a:t>
            </a:r>
            <a:r>
              <a:rPr lang="en-US" sz="2400" dirty="0" err="1" smtClean="0"/>
              <a:t>Nason</a:t>
            </a:r>
            <a:r>
              <a:rPr lang="en-US" sz="2400" dirty="0" smtClean="0"/>
              <a:t> Assessment of Geomorphic and Ecologic Indicators </a:t>
            </a:r>
          </a:p>
          <a:p>
            <a:r>
              <a:rPr lang="en-US" sz="2400" dirty="0" smtClean="0"/>
              <a:t>USBR April 2011</a:t>
            </a:r>
          </a:p>
          <a:p>
            <a:endParaRPr lang="en-US" sz="2400" dirty="0" smtClean="0"/>
          </a:p>
          <a:p>
            <a:r>
              <a:rPr lang="en-US" sz="2400" dirty="0" smtClean="0"/>
              <a:t>132.7 acres disconnected floodplain</a:t>
            </a:r>
          </a:p>
          <a:p>
            <a:endParaRPr lang="en-US" sz="2400" dirty="0" smtClean="0"/>
          </a:p>
          <a:p>
            <a:r>
              <a:rPr lang="en-US" sz="2400" dirty="0" smtClean="0"/>
              <a:t>Reconnect 12.9 acres, 9.7%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8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800" y="39043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LN-DIZ-1b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4.6 acres of historic active channel path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26886" y="1752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LN-DOZ-1 and LN-DOZ-3b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9 acres adjacent floodplain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62446" y="3105834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</a:t>
            </a:r>
          </a:p>
          <a:p>
            <a:r>
              <a:rPr lang="en-US" sz="2400" dirty="0" smtClean="0"/>
              <a:t>~ 13 acres disconnected floodplain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14846" y="5334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Note:  Acres of floodplain connection will change depending upon the flow event and depth of inundation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N:\jenniferg\N1 Alt Anal\Graphics\LowerNasonUSBR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18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79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Floodplain Inundation</a:t>
            </a:r>
            <a:br>
              <a:rPr lang="en-US" dirty="0" smtClean="0"/>
            </a:br>
            <a:r>
              <a:rPr lang="en-US" dirty="0" smtClean="0"/>
              <a:t>Typical Spring Conditions (600 </a:t>
            </a:r>
            <a:r>
              <a:rPr lang="en-US" dirty="0" err="1" smtClean="0"/>
              <a:t>cfs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" y="4800600"/>
            <a:ext cx="342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Conditions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54454" y="46621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two culverts under SR 207</a:t>
            </a:r>
          </a:p>
          <a:p>
            <a:r>
              <a:rPr lang="en-US" dirty="0" smtClean="0"/>
              <a:t>.26 acres inundated </a:t>
            </a:r>
            <a:r>
              <a:rPr lang="en-US" u="sng" dirty="0" smtClean="0"/>
              <a:t>&gt;</a:t>
            </a:r>
            <a:r>
              <a:rPr lang="en-US" dirty="0" smtClean="0"/>
              <a:t> 1 foot of water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676401"/>
            <a:ext cx="4333505" cy="2769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1110" y="1676401"/>
            <a:ext cx="4292889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820" y="5715000"/>
            <a:ext cx="822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reference, flows were approximately 1,200 </a:t>
            </a:r>
            <a:r>
              <a:rPr lang="en-US" dirty="0" err="1" smtClean="0"/>
              <a:t>cfs</a:t>
            </a:r>
            <a:r>
              <a:rPr lang="en-US" dirty="0" smtClean="0"/>
              <a:t> during the tour which is ~1 year event where the water stays high for a week or so at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9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Floodplain Inundation</a:t>
            </a:r>
            <a:br>
              <a:rPr lang="en-US" dirty="0" smtClean="0"/>
            </a:br>
            <a:r>
              <a:rPr lang="en-US" dirty="0" smtClean="0"/>
              <a:t>2 Year Flow Conditions (2200 </a:t>
            </a:r>
            <a:r>
              <a:rPr lang="en-US" dirty="0" err="1" smtClean="0"/>
              <a:t>cfs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51" t="-51975" r="88796" b="125342"/>
          <a:stretch/>
        </p:blipFill>
        <p:spPr bwMode="auto">
          <a:xfrm>
            <a:off x="304801" y="304800"/>
            <a:ext cx="99568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600" y="5417066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two culverts under SR 207</a:t>
            </a:r>
          </a:p>
          <a:p>
            <a:r>
              <a:rPr lang="en-US" dirty="0" smtClean="0"/>
              <a:t>1.2 acres inundated </a:t>
            </a:r>
            <a:r>
              <a:rPr lang="en-US" u="sng" dirty="0" smtClean="0"/>
              <a:t>&gt;</a:t>
            </a:r>
            <a:r>
              <a:rPr lang="en-US" dirty="0" smtClean="0"/>
              <a:t> 1 foot of water</a:t>
            </a:r>
          </a:p>
          <a:p>
            <a:r>
              <a:rPr lang="en-US" dirty="0" smtClean="0"/>
              <a:t>100 </a:t>
            </a:r>
            <a:r>
              <a:rPr lang="en-US" dirty="0" err="1" smtClean="0"/>
              <a:t>cfs</a:t>
            </a:r>
            <a:r>
              <a:rPr lang="en-US" dirty="0" smtClean="0"/>
              <a:t> flow through the floodplain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" y="5410200"/>
            <a:ext cx="387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Conditions</a:t>
            </a:r>
          </a:p>
          <a:p>
            <a:r>
              <a:rPr lang="en-US" dirty="0" smtClean="0"/>
              <a:t>0.34 </a:t>
            </a:r>
            <a:r>
              <a:rPr lang="en-US" dirty="0"/>
              <a:t>acres inundated </a:t>
            </a:r>
            <a:r>
              <a:rPr lang="en-US" u="sng" dirty="0"/>
              <a:t>&gt;</a:t>
            </a:r>
            <a:r>
              <a:rPr lang="en-US" dirty="0"/>
              <a:t> 1 foot of </a:t>
            </a:r>
            <a:r>
              <a:rPr lang="en-US" dirty="0" smtClean="0"/>
              <a:t>water No flow through the floodplain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11" y="2158722"/>
            <a:ext cx="4492067" cy="2870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1930" y="2158721"/>
            <a:ext cx="4492070" cy="28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7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309</Words>
  <Application>Microsoft Office PowerPoint</Application>
  <PresentationFormat>On-screen Show (4:3)</PresentationFormat>
  <Paragraphs>55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Nason Creek RM 3.5 – 4.7</vt:lpstr>
      <vt:lpstr>Floodplain Fill Removal 0.64 acres</vt:lpstr>
      <vt:lpstr>Large Wood Structures</vt:lpstr>
      <vt:lpstr>Slide 4</vt:lpstr>
      <vt:lpstr>Downstream Floodplain Conditions</vt:lpstr>
      <vt:lpstr>Slide 6</vt:lpstr>
      <vt:lpstr>Slide 7</vt:lpstr>
      <vt:lpstr>Floodplain Inundation Typical Spring Conditions (600 cfs)</vt:lpstr>
      <vt:lpstr>Floodplain Inundation 2 Year Flow Conditions (2200 cfs)</vt:lpstr>
      <vt:lpstr>2007 Oxbow Conditions  above the Beaver Dam  ~ 1000 linear feet of ponded area</vt:lpstr>
      <vt:lpstr>Chinook/Steelhead Fry Habitat Suitability</vt:lpstr>
      <vt:lpstr>Slide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Nason Creek RM 3.5 – 4.7</dc:title>
  <dc:creator>Jennifer Goodridge</dc:creator>
  <cp:lastModifiedBy>miketk</cp:lastModifiedBy>
  <cp:revision>32</cp:revision>
  <cp:lastPrinted>2012-06-05T22:36:39Z</cp:lastPrinted>
  <dcterms:created xsi:type="dcterms:W3CDTF">2012-06-05T17:59:10Z</dcterms:created>
  <dcterms:modified xsi:type="dcterms:W3CDTF">2012-06-13T14:18:45Z</dcterms:modified>
</cp:coreProperties>
</file>