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5"/>
  </p:notesMasterIdLst>
  <p:sldIdLst>
    <p:sldId id="265" r:id="rId2"/>
    <p:sldId id="257" r:id="rId3"/>
    <p:sldId id="258" r:id="rId4"/>
    <p:sldId id="263" r:id="rId5"/>
    <p:sldId id="280" r:id="rId6"/>
    <p:sldId id="259" r:id="rId7"/>
    <p:sldId id="261" r:id="rId8"/>
    <p:sldId id="260" r:id="rId9"/>
    <p:sldId id="275" r:id="rId10"/>
    <p:sldId id="264" r:id="rId11"/>
    <p:sldId id="279" r:id="rId12"/>
    <p:sldId id="262" r:id="rId13"/>
    <p:sldId id="266" r:id="rId14"/>
    <p:sldId id="274" r:id="rId15"/>
    <p:sldId id="267" r:id="rId16"/>
    <p:sldId id="268" r:id="rId17"/>
    <p:sldId id="269" r:id="rId18"/>
    <p:sldId id="270" r:id="rId19"/>
    <p:sldId id="278" r:id="rId20"/>
    <p:sldId id="272" r:id="rId21"/>
    <p:sldId id="281" r:id="rId22"/>
    <p:sldId id="273" r:id="rId23"/>
    <p:sldId id="282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CCCC"/>
    <a:srgbClr val="E6E6E6"/>
    <a:srgbClr val="DDDDDD"/>
    <a:srgbClr val="CCFF66"/>
    <a:srgbClr val="99CC00"/>
    <a:srgbClr val="336600"/>
    <a:srgbClr val="FFFF66"/>
    <a:srgbClr val="F2BF04"/>
    <a:srgbClr val="659D51"/>
    <a:srgbClr val="629040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E96155-09D5-40D4-A706-D19F8BC8A4D5}" type="datetimeFigureOut">
              <a:rPr lang="en-US" smtClean="0"/>
              <a:pPr/>
              <a:t>6/7/2010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A41218-A19D-4C48-96B0-68D03200619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Examples of pocket estuaries</a:t>
            </a:r>
            <a:r>
              <a:rPr lang="en-US" baseline="0" dirty="0" smtClean="0"/>
              <a:t> and accretion </a:t>
            </a:r>
            <a:r>
              <a:rPr lang="en-US" baseline="0" dirty="0" err="1" smtClean="0"/>
              <a:t>shoreforms</a:t>
            </a:r>
            <a:r>
              <a:rPr lang="en-US" baseline="0" dirty="0" smtClean="0"/>
              <a:t> maintained by sediment from Barnum Point.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41218-A19D-4C48-96B0-68D032006191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Project Need: Nearby</a:t>
            </a:r>
            <a:r>
              <a:rPr lang="en-US" baseline="0" dirty="0" smtClean="0"/>
              <a:t> protection and enhancement efforts.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A41218-A19D-4C48-96B0-68D032006191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ChangeArrowheads="1"/>
          </p:cNvSpPr>
          <p:nvPr userDrawn="1"/>
        </p:nvSpPr>
        <p:spPr bwMode="auto">
          <a:xfrm>
            <a:off x="0" y="5748338"/>
            <a:ext cx="3124200" cy="1066800"/>
          </a:xfrm>
          <a:prstGeom prst="rect">
            <a:avLst/>
          </a:prstGeom>
          <a:solidFill>
            <a:srgbClr val="00365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>
              <a:solidFill>
                <a:srgbClr val="0077B3"/>
              </a:solidFill>
            </a:endParaRPr>
          </a:p>
        </p:txBody>
      </p:sp>
      <p:sp>
        <p:nvSpPr>
          <p:cNvPr id="6147" name="Rectangle 3"/>
          <p:cNvSpPr>
            <a:spLocks noChangeArrowheads="1"/>
          </p:cNvSpPr>
          <p:nvPr userDrawn="1"/>
        </p:nvSpPr>
        <p:spPr bwMode="auto">
          <a:xfrm>
            <a:off x="3124200" y="5748338"/>
            <a:ext cx="6019800" cy="1066800"/>
          </a:xfrm>
          <a:prstGeom prst="rect">
            <a:avLst/>
          </a:prstGeom>
          <a:solidFill>
            <a:srgbClr val="4D799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149" name="Rectangle 5"/>
          <p:cNvSpPr>
            <a:spLocks noGrp="1" noChangeArrowheads="1"/>
          </p:cNvSpPr>
          <p:nvPr>
            <p:ph type="ctrTitle"/>
          </p:nvPr>
        </p:nvSpPr>
        <p:spPr>
          <a:xfrm>
            <a:off x="3124200" y="5780088"/>
            <a:ext cx="6019800" cy="730250"/>
          </a:xfrm>
        </p:spPr>
        <p:txBody>
          <a:bodyPr/>
          <a:lstStyle>
            <a:lvl1pPr>
              <a:defRPr/>
            </a:lvl1pPr>
          </a:lstStyle>
          <a:p>
            <a:r>
              <a:rPr lang="en-GB" dirty="0"/>
              <a:t>Click to edit Master title style</a:t>
            </a:r>
          </a:p>
        </p:txBody>
      </p:sp>
      <p:pic>
        <p:nvPicPr>
          <p:cNvPr id="6151" name="Picture 7" descr="TNCLogoPrimary_Rev_WhtCMYK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625" y="5943600"/>
            <a:ext cx="1628775" cy="625475"/>
          </a:xfrm>
          <a:prstGeom prst="rect">
            <a:avLst/>
          </a:prstGeom>
          <a:noFill/>
        </p:spPr>
      </p:pic>
      <p:sp>
        <p:nvSpPr>
          <p:cNvPr id="6153" name="Rectangle 9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124200" y="6357938"/>
            <a:ext cx="6019800" cy="347662"/>
          </a:xfrm>
        </p:spPr>
        <p:txBody>
          <a:bodyPr/>
          <a:lstStyle>
            <a:lvl1pPr marL="0" indent="0">
              <a:defRPr sz="2000">
                <a:latin typeface="+mj-lt"/>
              </a:defRPr>
            </a:lvl1pPr>
          </a:lstStyle>
          <a:p>
            <a:r>
              <a:rPr lang="en-GB" dirty="0"/>
              <a:t>SUBTITLE SHOULD BE IN CAPS</a:t>
            </a:r>
          </a:p>
        </p:txBody>
      </p:sp>
      <p:pic>
        <p:nvPicPr>
          <p:cNvPr id="7" name="Picture 6" descr="Island County Logo.JPG"/>
          <p:cNvPicPr>
            <a:picLocks noChangeAspect="1"/>
          </p:cNvPicPr>
          <p:nvPr userDrawn="1"/>
        </p:nvPicPr>
        <p:blipFill>
          <a:blip r:embed="rId3" cstate="print"/>
          <a:stretch>
            <a:fillRect/>
          </a:stretch>
        </p:blipFill>
        <p:spPr>
          <a:xfrm>
            <a:off x="1752600" y="5816600"/>
            <a:ext cx="1314689" cy="9144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72300" y="52388"/>
            <a:ext cx="2171700" cy="63484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52388"/>
            <a:ext cx="6362700" cy="63484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3600"/>
            </a:lvl1pPr>
            <a:lvl2pPr>
              <a:defRPr sz="3200"/>
            </a:lvl2pPr>
            <a:lvl3pPr>
              <a:defRPr sz="2800"/>
            </a:lvl3pPr>
            <a:lvl4pPr>
              <a:defRPr sz="2800"/>
            </a:lvl4pPr>
            <a:lvl5pPr>
              <a:defRPr sz="2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6400"/>
            <a:ext cx="4038600" cy="47244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038600" cy="47244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0" y="52388"/>
            <a:ext cx="9144000" cy="702355"/>
          </a:xfrm>
          <a:prstGeom prst="rect">
            <a:avLst/>
          </a:prstGeom>
          <a:solidFill>
            <a:srgbClr val="4D799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33" name="Rectangle 9"/>
          <p:cNvSpPr>
            <a:spLocks noChangeArrowheads="1"/>
          </p:cNvSpPr>
          <p:nvPr userDrawn="1"/>
        </p:nvSpPr>
        <p:spPr bwMode="auto">
          <a:xfrm>
            <a:off x="0" y="754742"/>
            <a:ext cx="9144000" cy="6103257"/>
          </a:xfrm>
          <a:prstGeom prst="rect">
            <a:avLst/>
          </a:prstGeom>
          <a:solidFill>
            <a:srgbClr val="00365D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71120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title style</a:t>
            </a:r>
          </a:p>
        </p:txBody>
      </p:sp>
      <p:sp>
        <p:nvSpPr>
          <p:cNvPr id="1035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957943"/>
            <a:ext cx="8229600" cy="54428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dirty="0" smtClean="0"/>
              <a:t>Click to edit Master text styles</a:t>
            </a:r>
          </a:p>
          <a:p>
            <a:pPr lvl="1"/>
            <a:r>
              <a:rPr lang="en-GB" dirty="0" smtClean="0"/>
              <a:t>Second level</a:t>
            </a:r>
          </a:p>
          <a:p>
            <a:pPr lvl="2"/>
            <a:r>
              <a:rPr lang="en-GB" dirty="0" smtClean="0"/>
              <a:t>Third level</a:t>
            </a:r>
          </a:p>
          <a:p>
            <a:pPr lvl="3"/>
            <a:r>
              <a:rPr lang="en-GB" dirty="0" smtClean="0"/>
              <a:t>Fourth level</a:t>
            </a:r>
          </a:p>
          <a:p>
            <a:pPr lvl="4"/>
            <a:r>
              <a:rPr lang="en-GB" dirty="0" smtClean="0"/>
              <a:t>Fifth level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749300"/>
            <a:ext cx="9144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32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Oakleaf Bold" pitchFamily="2" charset="0"/>
        </a:defRPr>
      </a:lvl2pPr>
      <a:lvl3pPr algn="l" rtl="0" fontAlgn="base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Oakleaf Bold" pitchFamily="2" charset="0"/>
        </a:defRPr>
      </a:lvl3pPr>
      <a:lvl4pPr algn="l" rtl="0" fontAlgn="base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Oakleaf Bold" pitchFamily="2" charset="0"/>
        </a:defRPr>
      </a:lvl4pPr>
      <a:lvl5pPr algn="l" rtl="0" fontAlgn="base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Oakleaf Bold" pitchFamily="2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Oakleaf Bold" pitchFamily="2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Oakleaf Bold" pitchFamily="2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Oakleaf Bold" pitchFamily="2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200">
          <a:solidFill>
            <a:schemeClr val="bg1"/>
          </a:solidFill>
          <a:latin typeface="Oakleaf Bold" pitchFamily="2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defRPr sz="3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bg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bg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bg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400">
          <a:solidFill>
            <a:schemeClr val="bg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bg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Relationship Id="rId9" Type="http://schemas.openxmlformats.org/officeDocument/2006/relationships/image" Target="../media/image31.gi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33.jpeg"/><Relationship Id="rId7" Type="http://schemas.openxmlformats.org/officeDocument/2006/relationships/image" Target="../media/image37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10" Type="http://schemas.openxmlformats.org/officeDocument/2006/relationships/image" Target="../media/image40.jpeg"/><Relationship Id="rId4" Type="http://schemas.openxmlformats.org/officeDocument/2006/relationships/image" Target="../media/image34.jpeg"/><Relationship Id="rId9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IMGP0220_RFuller.JPG"/>
          <p:cNvPicPr>
            <a:picLocks noChangeAspect="1"/>
          </p:cNvPicPr>
          <p:nvPr/>
        </p:nvPicPr>
        <p:blipFill>
          <a:blip r:embed="rId2" cstate="print"/>
          <a:srcRect t="7777" b="8888"/>
          <a:stretch>
            <a:fillRect/>
          </a:stretch>
        </p:blipFill>
        <p:spPr>
          <a:xfrm>
            <a:off x="0" y="0"/>
            <a:ext cx="9144000" cy="571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Barnum Point Acquisition – Phase 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sz="quarter" idx="1"/>
          </p:nvPr>
        </p:nvSpPr>
        <p:spPr/>
        <p:txBody>
          <a:bodyPr/>
          <a:lstStyle/>
          <a:p>
            <a:r>
              <a:rPr lang="en-US" sz="1800" dirty="0" smtClean="0"/>
              <a:t>ALEA Project Review Presentation – RCO Project #10-1438</a:t>
            </a:r>
            <a:endParaRPr lang="en-US" sz="18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157160" y="921325"/>
            <a:ext cx="6624640" cy="3990110"/>
          </a:xfrm>
        </p:spPr>
        <p:txBody>
          <a:bodyPr/>
          <a:lstStyle/>
          <a:p>
            <a:r>
              <a:rPr lang="en-US" sz="1700" dirty="0" smtClean="0"/>
              <a:t>Multi-species Salmon Recovery Plan for WRIA 6</a:t>
            </a:r>
          </a:p>
          <a:p>
            <a:r>
              <a:rPr lang="en-US" sz="1700" dirty="0" smtClean="0"/>
              <a:t>Regional Nearshore &amp; Marine Aspects of Salmon Recovery in Puget Sound</a:t>
            </a:r>
          </a:p>
          <a:p>
            <a:r>
              <a:rPr lang="en-US" sz="1700" dirty="0" smtClean="0"/>
              <a:t>Island County Critical Areas Plan </a:t>
            </a:r>
          </a:p>
          <a:p>
            <a:r>
              <a:rPr lang="en-US" sz="1700" dirty="0" smtClean="0"/>
              <a:t>Greater Skagit Delta Biodiversity Assessment &amp; Conservation Plan (Draft)</a:t>
            </a:r>
          </a:p>
          <a:p>
            <a:r>
              <a:rPr lang="en-US" sz="1700" dirty="0" smtClean="0"/>
              <a:t>WDFW Priority Species and Habitat Management Plans</a:t>
            </a:r>
          </a:p>
          <a:p>
            <a:r>
              <a:rPr lang="en-US" sz="1700" dirty="0" smtClean="0"/>
              <a:t>WA’s Comprehensive Wildlife Conservation Strategy</a:t>
            </a:r>
          </a:p>
          <a:p>
            <a:r>
              <a:rPr lang="en-US" sz="1700" dirty="0" smtClean="0"/>
              <a:t>Washington Biodiversity Conservation Strategy </a:t>
            </a:r>
          </a:p>
          <a:p>
            <a:r>
              <a:rPr lang="en-US" sz="1700" dirty="0" smtClean="0"/>
              <a:t>Washington Shoreline Management Act</a:t>
            </a:r>
          </a:p>
          <a:p>
            <a:r>
              <a:rPr lang="en-US" sz="1700" dirty="0" smtClean="0"/>
              <a:t>North American Waterfowl Management Plan</a:t>
            </a:r>
          </a:p>
          <a:p>
            <a:r>
              <a:rPr lang="en-US" sz="1700" dirty="0" smtClean="0"/>
              <a:t>Bull Trout Recovery Plan (Draft )</a:t>
            </a:r>
          </a:p>
          <a:p>
            <a:r>
              <a:rPr lang="en-US" sz="1700" dirty="0" smtClean="0"/>
              <a:t>Recovery Plan for Southern Resident Killer Whales</a:t>
            </a:r>
          </a:p>
          <a:p>
            <a:r>
              <a:rPr lang="en-US" sz="1700" dirty="0" smtClean="0"/>
              <a:t> </a:t>
            </a:r>
          </a:p>
          <a:p>
            <a:r>
              <a:rPr lang="en-US" sz="1700" dirty="0" smtClean="0"/>
              <a:t>  </a:t>
            </a:r>
          </a:p>
          <a:p>
            <a:r>
              <a:rPr lang="en-US" sz="1700" dirty="0" smtClean="0"/>
              <a:t> </a:t>
            </a:r>
            <a:endParaRPr lang="en-US" sz="17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Project Need – Approved Plans</a:t>
            </a:r>
            <a:endParaRPr lang="en-US" dirty="0"/>
          </a:p>
        </p:txBody>
      </p:sp>
      <p:pic>
        <p:nvPicPr>
          <p:cNvPr id="6" name="Content Placeholder 5" descr="Stack of books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6781800" y="1066800"/>
            <a:ext cx="2182216" cy="3276600"/>
          </a:xfrm>
          <a:ln w="38100">
            <a:solidFill>
              <a:schemeClr val="bg1"/>
            </a:solidFill>
          </a:ln>
        </p:spPr>
      </p:pic>
      <p:sp>
        <p:nvSpPr>
          <p:cNvPr id="9" name="TextBox 8"/>
          <p:cNvSpPr txBox="1"/>
          <p:nvPr/>
        </p:nvSpPr>
        <p:spPr>
          <a:xfrm>
            <a:off x="152400" y="4862008"/>
            <a:ext cx="8839200" cy="19682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1700" dirty="0" smtClean="0">
                <a:solidFill>
                  <a:schemeClr val="bg1"/>
                </a:solidFill>
              </a:rPr>
              <a:t>USFWS Pacific Region Partners for Fish and Wildlife and Coastal Program Strategic Plan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1700" dirty="0" smtClean="0">
                <a:solidFill>
                  <a:schemeClr val="bg1"/>
                </a:solidFill>
              </a:rPr>
              <a:t>Pacific Coast Joint Venture Strategic Plan 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1700" dirty="0" smtClean="0">
                <a:solidFill>
                  <a:schemeClr val="bg1"/>
                </a:solidFill>
              </a:rPr>
              <a:t>Northern Pacific Coast Regional Shorebird Conservation Plan 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1700" dirty="0" smtClean="0">
                <a:solidFill>
                  <a:schemeClr val="bg1"/>
                </a:solidFill>
              </a:rPr>
              <a:t>U.S. Shorebird Conservation Plan 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1700" dirty="0" smtClean="0">
                <a:solidFill>
                  <a:schemeClr val="bg1"/>
                </a:solidFill>
              </a:rPr>
              <a:t>North American </a:t>
            </a:r>
            <a:r>
              <a:rPr lang="en-US" sz="1700" dirty="0" err="1" smtClean="0">
                <a:solidFill>
                  <a:schemeClr val="bg1"/>
                </a:solidFill>
              </a:rPr>
              <a:t>Waterbird</a:t>
            </a:r>
            <a:r>
              <a:rPr lang="en-US" sz="1700" dirty="0" smtClean="0">
                <a:solidFill>
                  <a:schemeClr val="bg1"/>
                </a:solidFill>
              </a:rPr>
              <a:t> Conservation Plan 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1700" dirty="0" smtClean="0">
                <a:solidFill>
                  <a:schemeClr val="bg1"/>
                </a:solidFill>
              </a:rPr>
              <a:t>Conservation Strategy for </a:t>
            </a:r>
            <a:r>
              <a:rPr lang="en-US" sz="1700" dirty="0" err="1" smtClean="0">
                <a:solidFill>
                  <a:schemeClr val="bg1"/>
                </a:solidFill>
              </a:rPr>
              <a:t>Landbirds</a:t>
            </a:r>
            <a:r>
              <a:rPr lang="en-US" sz="1700" dirty="0" smtClean="0">
                <a:solidFill>
                  <a:schemeClr val="bg1"/>
                </a:solidFill>
              </a:rPr>
              <a:t> in Lowlands &amp; Valleys of Western Oregon &amp; Washington 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endParaRPr lang="en-US" sz="1700" dirty="0" smtClean="0">
              <a:solidFill>
                <a:schemeClr val="bg1"/>
              </a:solidFill>
            </a:endParaRP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1700" dirty="0" smtClean="0">
                <a:solidFill>
                  <a:schemeClr val="bg1"/>
                </a:solidFill>
              </a:rPr>
              <a:t> 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914400"/>
            <a:ext cx="5257800" cy="5791200"/>
          </a:xfrm>
        </p:spPr>
        <p:txBody>
          <a:bodyPr/>
          <a:lstStyle/>
          <a:p>
            <a:r>
              <a:rPr lang="en-US" sz="1800" i="1" dirty="0" smtClean="0"/>
              <a:t>Biodiversity</a:t>
            </a:r>
            <a:endParaRPr lang="en-US" sz="1600" i="1" dirty="0" smtClean="0"/>
          </a:p>
          <a:p>
            <a:pPr marL="285750" indent="-228600">
              <a:buFont typeface="Arial" pitchFamily="34" charset="0"/>
              <a:buChar char="•"/>
            </a:pPr>
            <a:r>
              <a:rPr lang="en-US" sz="1600" dirty="0" smtClean="0"/>
              <a:t>The Nature Conservancy’s Willamette Valley-Puget Trough-Georgia Basin </a:t>
            </a:r>
            <a:r>
              <a:rPr lang="en-US" sz="1600" dirty="0" err="1" smtClean="0"/>
              <a:t>Ecoregional</a:t>
            </a:r>
            <a:r>
              <a:rPr lang="en-US" sz="1600" dirty="0" smtClean="0"/>
              <a:t> Assessment</a:t>
            </a:r>
          </a:p>
          <a:p>
            <a:r>
              <a:rPr lang="en-US" sz="1800" i="1" dirty="0" smtClean="0"/>
              <a:t>Ecological Processes</a:t>
            </a:r>
          </a:p>
          <a:p>
            <a:pPr marL="285750" indent="-228600">
              <a:buFont typeface="Arial" pitchFamily="34" charset="0"/>
              <a:buChar char="•"/>
            </a:pPr>
            <a:r>
              <a:rPr lang="en-US" sz="1600" dirty="0" smtClean="0"/>
              <a:t>Island County Feeder Bluff and Accretion </a:t>
            </a:r>
            <a:r>
              <a:rPr lang="en-US" sz="1600" dirty="0" err="1" smtClean="0"/>
              <a:t>Shoreform</a:t>
            </a:r>
            <a:r>
              <a:rPr lang="en-US" sz="1600" dirty="0" smtClean="0"/>
              <a:t> Mapping: Final Report </a:t>
            </a:r>
          </a:p>
          <a:p>
            <a:r>
              <a:rPr lang="en-US" sz="1800" i="1" dirty="0" smtClean="0"/>
              <a:t>Forage Fish Spawning</a:t>
            </a:r>
          </a:p>
          <a:p>
            <a:pPr marL="285750" indent="-228600">
              <a:buFont typeface="Arial" pitchFamily="34" charset="0"/>
              <a:buChar char="•"/>
            </a:pPr>
            <a:r>
              <a:rPr lang="en-US" sz="1600" dirty="0" smtClean="0"/>
              <a:t>Island County forage fish spawning and habitat suitability</a:t>
            </a:r>
          </a:p>
          <a:p>
            <a:r>
              <a:rPr lang="en-US" sz="1800" i="1" dirty="0" smtClean="0"/>
              <a:t>Juvenile Salmon</a:t>
            </a:r>
          </a:p>
          <a:p>
            <a:pPr marL="285750" indent="-228600">
              <a:buFont typeface="Arial" pitchFamily="34" charset="0"/>
              <a:buChar char="•"/>
            </a:pPr>
            <a:r>
              <a:rPr lang="en-US" sz="1600" dirty="0" smtClean="0"/>
              <a:t>Stillaguamish estuary use by juvenile Chinook: Final Report </a:t>
            </a:r>
          </a:p>
          <a:p>
            <a:pPr marL="285750" indent="-228600">
              <a:buFont typeface="Arial" pitchFamily="34" charset="0"/>
              <a:buChar char="•"/>
            </a:pPr>
            <a:r>
              <a:rPr lang="en-US" sz="1600" dirty="0" smtClean="0"/>
              <a:t>Habitat and fish use of pocket estuaries in the Whidbey Basin and North Skagit County Bays, 2004 and 2005</a:t>
            </a:r>
          </a:p>
          <a:p>
            <a:r>
              <a:rPr lang="en-US" sz="1800" i="1" dirty="0" smtClean="0"/>
              <a:t>Birds</a:t>
            </a:r>
          </a:p>
          <a:p>
            <a:pPr marL="285750" indent="-228600">
              <a:buFont typeface="Arial" pitchFamily="34" charset="0"/>
              <a:buChar char="•"/>
            </a:pPr>
            <a:r>
              <a:rPr lang="en-US" sz="1600" dirty="0" smtClean="0"/>
              <a:t>National Audubon Society Important Bird Area</a:t>
            </a:r>
          </a:p>
          <a:p>
            <a:r>
              <a:rPr lang="en-US" sz="1800" i="1" dirty="0" smtClean="0"/>
              <a:t>Marine Riparian Forest</a:t>
            </a:r>
          </a:p>
          <a:p>
            <a:pPr marL="285750" indent="-228600">
              <a:buFont typeface="Arial" pitchFamily="34" charset="0"/>
              <a:buChar char="•"/>
            </a:pPr>
            <a:r>
              <a:rPr lang="en-US" sz="1600" dirty="0" smtClean="0"/>
              <a:t>Marine Riparian: An assessment of riparian functions in marine ecosystems</a:t>
            </a:r>
          </a:p>
          <a:p>
            <a:endParaRPr lang="en-US" sz="1600" dirty="0" smtClean="0"/>
          </a:p>
          <a:p>
            <a:endParaRPr lang="en-US" sz="1600" dirty="0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Project Need – Studies &amp; Assessments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b="10615"/>
          <a:stretch>
            <a:fillRect/>
          </a:stretch>
        </p:blipFill>
        <p:spPr bwMode="auto">
          <a:xfrm>
            <a:off x="5562600" y="2971800"/>
            <a:ext cx="2543175" cy="152400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pic>
        <p:nvPicPr>
          <p:cNvPr id="7" name="Picture 3" descr="C:\Documents and Settings\rfuller\My Documents\Port Susan\Properties\Barnum Pt\Imagery\Photos\20100330\IMGP02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4600" y="914400"/>
            <a:ext cx="2575560" cy="193167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grpSp>
        <p:nvGrpSpPr>
          <p:cNvPr id="10" name="Group 9"/>
          <p:cNvGrpSpPr/>
          <p:nvPr/>
        </p:nvGrpSpPr>
        <p:grpSpPr>
          <a:xfrm>
            <a:off x="5943600" y="4648200"/>
            <a:ext cx="3106881" cy="1981200"/>
            <a:chOff x="5960919" y="4800600"/>
            <a:chExt cx="3106881" cy="1981200"/>
          </a:xfrm>
        </p:grpSpPr>
        <p:pic>
          <p:nvPicPr>
            <p:cNvPr id="8" name="Picture 5" descr="1248-025"/>
            <p:cNvPicPr>
              <a:picLocks noChangeAspect="1" noChangeArrowheads="1"/>
            </p:cNvPicPr>
            <p:nvPr/>
          </p:nvPicPr>
          <p:blipFill>
            <a:blip r:embed="rId4" cstate="print"/>
            <a:srcRect l="4167" t="4878" b="3136"/>
            <a:stretch>
              <a:fillRect/>
            </a:stretch>
          </p:blipFill>
          <p:spPr bwMode="auto">
            <a:xfrm>
              <a:off x="5960919" y="4800600"/>
              <a:ext cx="3106881" cy="1981200"/>
            </a:xfrm>
            <a:prstGeom prst="rect">
              <a:avLst/>
            </a:prstGeom>
            <a:noFill/>
            <a:ln w="28575">
              <a:solidFill>
                <a:schemeClr val="bg1"/>
              </a:solidFill>
            </a:ln>
          </p:spPr>
        </p:pic>
        <p:sp>
          <p:nvSpPr>
            <p:cNvPr id="9" name="TextBox 8"/>
            <p:cNvSpPr txBox="1"/>
            <p:nvPr/>
          </p:nvSpPr>
          <p:spPr>
            <a:xfrm>
              <a:off x="7848600" y="6477000"/>
              <a:ext cx="121920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200" dirty="0" smtClean="0">
                  <a:solidFill>
                    <a:schemeClr val="bg1"/>
                  </a:solidFill>
                </a:rPr>
                <a:t>© Keith </a:t>
              </a:r>
              <a:r>
                <a:rPr lang="en-US" sz="1200" dirty="0" err="1" smtClean="0">
                  <a:solidFill>
                    <a:schemeClr val="bg1"/>
                  </a:solidFill>
                </a:rPr>
                <a:t>Lazelle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ortSusanBay_BarnumPoint_Project101438_20100419_8.5x11.jpg"/>
          <p:cNvPicPr>
            <a:picLocks noChangeAspect="1"/>
          </p:cNvPicPr>
          <p:nvPr/>
        </p:nvPicPr>
        <p:blipFill>
          <a:blip r:embed="rId3" cstate="print"/>
          <a:srcRect l="1574" t="2222" r="1919" b="16329"/>
          <a:stretch>
            <a:fillRect/>
          </a:stretch>
        </p:blipFill>
        <p:spPr>
          <a:xfrm>
            <a:off x="0" y="818490"/>
            <a:ext cx="9144000" cy="596331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6200" y="1311295"/>
            <a:ext cx="2209800" cy="1508105"/>
            <a:chOff x="304801" y="1066800"/>
            <a:chExt cx="2209800" cy="1508105"/>
          </a:xfrm>
        </p:grpSpPr>
        <p:sp>
          <p:nvSpPr>
            <p:cNvPr id="3" name="TextBox 2"/>
            <p:cNvSpPr txBox="1"/>
            <p:nvPr/>
          </p:nvSpPr>
          <p:spPr>
            <a:xfrm>
              <a:off x="304801" y="1066800"/>
              <a:ext cx="2209800" cy="15081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txBody>
            <a:bodyPr wrap="square" rtlCol="0">
              <a:spAutoFit/>
            </a:bodyPr>
            <a:lstStyle/>
            <a:p>
              <a:pPr marL="228600">
                <a:spcAft>
                  <a:spcPts val="300"/>
                </a:spcAft>
              </a:pPr>
              <a:r>
                <a:rPr lang="en-US" sz="1100" dirty="0" smtClean="0">
                  <a:latin typeface="+mj-lt"/>
                </a:rPr>
                <a:t>Proposed Phase I Acquisition</a:t>
              </a:r>
            </a:p>
            <a:p>
              <a:pPr marL="228600">
                <a:spcAft>
                  <a:spcPts val="300"/>
                </a:spcAft>
              </a:pPr>
              <a:r>
                <a:rPr lang="en-US" sz="1100" dirty="0" smtClean="0">
                  <a:latin typeface="+mj-lt"/>
                </a:rPr>
                <a:t>Future Acquisition Phase(s)</a:t>
              </a:r>
            </a:p>
            <a:p>
              <a:pPr marL="228600">
                <a:spcAft>
                  <a:spcPts val="300"/>
                </a:spcAft>
              </a:pPr>
              <a:r>
                <a:rPr lang="en-US" sz="1100" dirty="0" smtClean="0">
                  <a:latin typeface="+mj-lt"/>
                </a:rPr>
                <a:t>The Nature Conservancy</a:t>
              </a:r>
            </a:p>
            <a:p>
              <a:pPr marL="228600">
                <a:spcAft>
                  <a:spcPts val="300"/>
                </a:spcAft>
              </a:pPr>
              <a:r>
                <a:rPr lang="en-US" sz="1100" dirty="0" smtClean="0">
                  <a:latin typeface="+mj-lt"/>
                </a:rPr>
                <a:t>Whidbey Camano Land Trust</a:t>
              </a:r>
            </a:p>
            <a:p>
              <a:pPr marL="228600">
                <a:spcAft>
                  <a:spcPts val="300"/>
                </a:spcAft>
              </a:pPr>
              <a:r>
                <a:rPr lang="en-US" sz="1100" dirty="0" smtClean="0">
                  <a:latin typeface="+mj-lt"/>
                </a:rPr>
                <a:t>WA Dept. of Natural Resources</a:t>
              </a:r>
            </a:p>
            <a:p>
              <a:pPr marL="228600">
                <a:spcAft>
                  <a:spcPts val="300"/>
                </a:spcAft>
              </a:pPr>
              <a:r>
                <a:rPr lang="en-US" sz="1100" dirty="0" smtClean="0">
                  <a:latin typeface="+mj-lt"/>
                </a:rPr>
                <a:t>WA Dept. of Fish and Wildlife</a:t>
              </a:r>
            </a:p>
            <a:p>
              <a:pPr marL="228600">
                <a:spcAft>
                  <a:spcPts val="300"/>
                </a:spcAft>
              </a:pPr>
              <a:r>
                <a:rPr lang="en-US" sz="1100" dirty="0" smtClean="0">
                  <a:latin typeface="+mj-lt"/>
                </a:rPr>
                <a:t>County Land</a:t>
              </a:r>
              <a:endParaRPr lang="en-US" sz="1100" dirty="0">
                <a:latin typeface="+mj-lt"/>
              </a:endParaRPr>
            </a:p>
          </p:txBody>
        </p:sp>
        <p:sp>
          <p:nvSpPr>
            <p:cNvPr id="4" name="Rectangle 3"/>
            <p:cNvSpPr/>
            <p:nvPr/>
          </p:nvSpPr>
          <p:spPr>
            <a:xfrm>
              <a:off x="353290" y="1129145"/>
              <a:ext cx="201168" cy="128016"/>
            </a:xfrm>
            <a:prstGeom prst="rect">
              <a:avLst/>
            </a:prstGeom>
            <a:solidFill>
              <a:srgbClr val="D4382C"/>
            </a:solidFill>
            <a:ln>
              <a:solidFill>
                <a:srgbClr val="D4382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353290" y="1323110"/>
              <a:ext cx="201168" cy="128016"/>
            </a:xfrm>
            <a:prstGeom prst="rect">
              <a:avLst/>
            </a:prstGeom>
            <a:solidFill>
              <a:srgbClr val="E2691E"/>
            </a:solidFill>
            <a:ln>
              <a:solidFill>
                <a:srgbClr val="E2691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/>
            <p:cNvSpPr/>
            <p:nvPr/>
          </p:nvSpPr>
          <p:spPr>
            <a:xfrm>
              <a:off x="353290" y="1527604"/>
              <a:ext cx="201168" cy="128016"/>
            </a:xfrm>
            <a:prstGeom prst="rect">
              <a:avLst/>
            </a:prstGeom>
            <a:solidFill>
              <a:srgbClr val="8AD0C4"/>
            </a:solidFill>
            <a:ln>
              <a:solidFill>
                <a:srgbClr val="8AD0C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353290" y="1738745"/>
              <a:ext cx="201168" cy="128016"/>
            </a:xfrm>
            <a:prstGeom prst="rect">
              <a:avLst/>
            </a:prstGeom>
            <a:solidFill>
              <a:srgbClr val="BAE98F"/>
            </a:solidFill>
            <a:ln>
              <a:solidFill>
                <a:srgbClr val="BAE98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53285" y="1932710"/>
              <a:ext cx="201168" cy="128016"/>
            </a:xfrm>
            <a:prstGeom prst="rect">
              <a:avLst/>
            </a:prstGeom>
            <a:solidFill>
              <a:srgbClr val="D4BBE7"/>
            </a:solidFill>
            <a:ln>
              <a:solidFill>
                <a:srgbClr val="D4BBE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53280" y="2157984"/>
              <a:ext cx="201168" cy="128016"/>
            </a:xfrm>
            <a:prstGeom prst="rect">
              <a:avLst/>
            </a:prstGeom>
            <a:solidFill>
              <a:srgbClr val="659D51"/>
            </a:solidFill>
            <a:ln>
              <a:solidFill>
                <a:srgbClr val="62904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53275" y="2365804"/>
              <a:ext cx="201168" cy="128016"/>
            </a:xfrm>
            <a:prstGeom prst="rect">
              <a:avLst/>
            </a:prstGeom>
            <a:solidFill>
              <a:srgbClr val="F2BF04"/>
            </a:solidFill>
            <a:ln>
              <a:solidFill>
                <a:srgbClr val="F2BF0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rgbClr val="FFC000"/>
                </a:solidFill>
              </a:endParaRPr>
            </a:p>
          </p:txBody>
        </p:sp>
      </p:grp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Project Need – Nearby Protection/Enhancement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Project Need – Species Benefits</a:t>
            </a:r>
            <a:endParaRPr lang="en-US" dirty="0"/>
          </a:p>
        </p:txBody>
      </p:sp>
      <p:grpSp>
        <p:nvGrpSpPr>
          <p:cNvPr id="10" name="Group 9"/>
          <p:cNvGrpSpPr/>
          <p:nvPr/>
        </p:nvGrpSpPr>
        <p:grpSpPr>
          <a:xfrm>
            <a:off x="4399455" y="2641600"/>
            <a:ext cx="3525345" cy="1168400"/>
            <a:chOff x="4267200" y="4343400"/>
            <a:chExt cx="3525345" cy="1168400"/>
          </a:xfrm>
        </p:grpSpPr>
        <p:pic>
          <p:nvPicPr>
            <p:cNvPr id="7" name="Picture 6" descr="chum.jpg"/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267200" y="4343400"/>
              <a:ext cx="3525345" cy="116840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6629400" y="5167745"/>
              <a:ext cx="9144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chum</a:t>
              </a:r>
              <a:endParaRPr lang="en-US" sz="1600" dirty="0"/>
            </a:p>
          </p:txBody>
        </p:sp>
      </p:grpSp>
      <p:pic>
        <p:nvPicPr>
          <p:cNvPr id="6" name="Picture 7" descr="chinook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685801" y="2639568"/>
            <a:ext cx="3505199" cy="1261872"/>
          </a:xfrm>
        </p:spPr>
      </p:pic>
      <p:sp>
        <p:nvSpPr>
          <p:cNvPr id="8" name="TextBox 7"/>
          <p:cNvSpPr txBox="1"/>
          <p:nvPr/>
        </p:nvSpPr>
        <p:spPr>
          <a:xfrm>
            <a:off x="3048000" y="3581400"/>
            <a:ext cx="10680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Chinook</a:t>
            </a:r>
            <a:endParaRPr lang="en-US" sz="1600" dirty="0"/>
          </a:p>
        </p:txBody>
      </p:sp>
      <p:grpSp>
        <p:nvGrpSpPr>
          <p:cNvPr id="13" name="Group 12"/>
          <p:cNvGrpSpPr/>
          <p:nvPr/>
        </p:nvGrpSpPr>
        <p:grpSpPr>
          <a:xfrm>
            <a:off x="76200" y="4062894"/>
            <a:ext cx="3200399" cy="1055204"/>
            <a:chOff x="228601" y="4333241"/>
            <a:chExt cx="3548270" cy="1165860"/>
          </a:xfrm>
        </p:grpSpPr>
        <p:pic>
          <p:nvPicPr>
            <p:cNvPr id="11" name="Picture 10" descr="coho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28601" y="4333241"/>
              <a:ext cx="3548270" cy="116586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2594114" y="5146968"/>
              <a:ext cx="10680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err="1" smtClean="0"/>
                <a:t>coho</a:t>
              </a:r>
              <a:endParaRPr lang="en-US" sz="1600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1295400" y="5334000"/>
            <a:ext cx="3200400" cy="1182757"/>
            <a:chOff x="228600" y="5294242"/>
            <a:chExt cx="3200400" cy="1182757"/>
          </a:xfrm>
        </p:grpSpPr>
        <p:pic>
          <p:nvPicPr>
            <p:cNvPr id="14" name="Picture 13" descr="pink_salmon_2.jpg"/>
            <p:cNvPicPr>
              <a:picLocks noChangeAspect="1"/>
            </p:cNvPicPr>
            <p:nvPr/>
          </p:nvPicPr>
          <p:blipFill>
            <a:blip r:embed="rId5" cstate="print"/>
            <a:srcRect l="2111" t="7407" r="783" b="22046"/>
            <a:stretch>
              <a:fillRect/>
            </a:stretch>
          </p:blipFill>
          <p:spPr>
            <a:xfrm>
              <a:off x="228600" y="5294242"/>
              <a:ext cx="3200400" cy="1182757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228600" y="6123710"/>
              <a:ext cx="96331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pink</a:t>
              </a:r>
              <a:endParaRPr lang="en-US" sz="1600" dirty="0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228600" y="914400"/>
            <a:ext cx="46482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Benefits all 8 salmonids that spawn in the Skagit and Stillaguamish Rivers</a:t>
            </a:r>
            <a:endParaRPr lang="en-US" sz="3200" dirty="0">
              <a:solidFill>
                <a:schemeClr val="bg1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6096000" y="4038600"/>
            <a:ext cx="2948234" cy="1066800"/>
            <a:chOff x="5791200" y="3864864"/>
            <a:chExt cx="3024434" cy="1164336"/>
          </a:xfrm>
        </p:grpSpPr>
        <p:pic>
          <p:nvPicPr>
            <p:cNvPr id="21" name="Picture 20" descr="steelhead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5791200" y="3864864"/>
              <a:ext cx="3024434" cy="1164336"/>
            </a:xfrm>
            <a:prstGeom prst="rect">
              <a:avLst/>
            </a:prstGeom>
          </p:spPr>
        </p:pic>
        <p:sp>
          <p:nvSpPr>
            <p:cNvPr id="22" name="TextBox 21"/>
            <p:cNvSpPr txBox="1"/>
            <p:nvPr/>
          </p:nvSpPr>
          <p:spPr>
            <a:xfrm>
              <a:off x="7467600" y="3886200"/>
              <a:ext cx="10680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steelhead</a:t>
              </a:r>
              <a:endParaRPr lang="en-US" sz="1600" dirty="0"/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334000" y="1371600"/>
            <a:ext cx="3083215" cy="1143000"/>
            <a:chOff x="5257800" y="1066800"/>
            <a:chExt cx="3083215" cy="1143000"/>
          </a:xfrm>
        </p:grpSpPr>
        <p:pic>
          <p:nvPicPr>
            <p:cNvPr id="18" name="Picture 17" descr="sockeye_red.jpg"/>
            <p:cNvPicPr>
              <a:picLocks noChangeAspect="1"/>
            </p:cNvPicPr>
            <p:nvPr/>
          </p:nvPicPr>
          <p:blipFill>
            <a:blip r:embed="rId7" cstate="print"/>
            <a:srcRect b="17219"/>
            <a:stretch>
              <a:fillRect/>
            </a:stretch>
          </p:blipFill>
          <p:spPr>
            <a:xfrm>
              <a:off x="5257800" y="1066800"/>
              <a:ext cx="3083215" cy="1143000"/>
            </a:xfrm>
            <a:prstGeom prst="rect">
              <a:avLst/>
            </a:prstGeom>
          </p:spPr>
        </p:pic>
        <p:sp>
          <p:nvSpPr>
            <p:cNvPr id="24" name="TextBox 23"/>
            <p:cNvSpPr txBox="1"/>
            <p:nvPr/>
          </p:nvSpPr>
          <p:spPr>
            <a:xfrm>
              <a:off x="5486400" y="1066800"/>
              <a:ext cx="106801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sockeye</a:t>
              </a:r>
              <a:endParaRPr lang="en-US" sz="1600" dirty="0"/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5105400" y="5334000"/>
            <a:ext cx="3429000" cy="1371600"/>
            <a:chOff x="5410200" y="5105400"/>
            <a:chExt cx="3429000" cy="1371600"/>
          </a:xfrm>
        </p:grpSpPr>
        <p:pic>
          <p:nvPicPr>
            <p:cNvPr id="27" name="Picture 26" descr="Bull trout.jpg"/>
            <p:cNvPicPr>
              <a:picLocks noChangeAspect="1"/>
            </p:cNvPicPr>
            <p:nvPr/>
          </p:nvPicPr>
          <p:blipFill>
            <a:blip r:embed="rId8" cstate="print"/>
            <a:srcRect b="2422"/>
            <a:stretch>
              <a:fillRect/>
            </a:stretch>
          </p:blipFill>
          <p:spPr>
            <a:xfrm>
              <a:off x="5410200" y="5105400"/>
              <a:ext cx="3429000" cy="1371600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5410200" y="5105400"/>
              <a:ext cx="1447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bull trout</a:t>
              </a:r>
              <a:endParaRPr lang="en-US" sz="1600" dirty="0"/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3352800" y="3962400"/>
            <a:ext cx="2667000" cy="1219618"/>
            <a:chOff x="3352800" y="3962400"/>
            <a:chExt cx="2667000" cy="1219618"/>
          </a:xfrm>
        </p:grpSpPr>
        <p:pic>
          <p:nvPicPr>
            <p:cNvPr id="23" name="Picture 22" descr="Coastal cutthroat trout.gif"/>
            <p:cNvPicPr>
              <a:picLocks noChangeAspect="1"/>
            </p:cNvPicPr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3352800" y="3962400"/>
              <a:ext cx="2667000" cy="956310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30" name="TextBox 29"/>
            <p:cNvSpPr txBox="1"/>
            <p:nvPr/>
          </p:nvSpPr>
          <p:spPr>
            <a:xfrm>
              <a:off x="3352800" y="4843464"/>
              <a:ext cx="2667000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coastal cutthroat trout</a:t>
              </a:r>
              <a:endParaRPr lang="en-US" sz="1600" dirty="0"/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Project Need – Species Benefits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228600" y="914400"/>
            <a:ext cx="5638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Federal and State listed species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52400" y="6273225"/>
            <a:ext cx="8763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Not pictured: Pacific herring, </a:t>
            </a:r>
            <a:r>
              <a:rPr lang="en-US" sz="2000" dirty="0" err="1" smtClean="0">
                <a:solidFill>
                  <a:schemeClr val="bg1"/>
                </a:solidFill>
              </a:rPr>
              <a:t>merlin</a:t>
            </a:r>
            <a:r>
              <a:rPr lang="en-US" sz="2000" dirty="0" smtClean="0">
                <a:solidFill>
                  <a:schemeClr val="bg1"/>
                </a:solidFill>
              </a:rPr>
              <a:t>, Yuma </a:t>
            </a:r>
            <a:r>
              <a:rPr lang="en-US" sz="2000" dirty="0" err="1" smtClean="0">
                <a:solidFill>
                  <a:schemeClr val="bg1"/>
                </a:solidFill>
              </a:rPr>
              <a:t>myotis</a:t>
            </a:r>
            <a:r>
              <a:rPr lang="en-US" sz="2000" dirty="0" smtClean="0">
                <a:solidFill>
                  <a:schemeClr val="bg1"/>
                </a:solidFill>
              </a:rPr>
              <a:t>, Vaux’s swift </a:t>
            </a:r>
            <a:endParaRPr lang="en-US" sz="2000" dirty="0">
              <a:solidFill>
                <a:schemeClr val="bg1"/>
              </a:solidFill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332232" y="1752600"/>
            <a:ext cx="1877568" cy="2133600"/>
            <a:chOff x="332232" y="1752600"/>
            <a:chExt cx="1877568" cy="2133600"/>
          </a:xfrm>
        </p:grpSpPr>
        <p:pic>
          <p:nvPicPr>
            <p:cNvPr id="19" name="Picture 18" descr="bald-eagle-011.jpg"/>
            <p:cNvPicPr>
              <a:picLocks noChangeAspect="1"/>
            </p:cNvPicPr>
            <p:nvPr/>
          </p:nvPicPr>
          <p:blipFill>
            <a:blip r:embed="rId2" cstate="print"/>
            <a:srcRect l="18648" r="12978"/>
            <a:stretch>
              <a:fillRect/>
            </a:stretch>
          </p:blipFill>
          <p:spPr>
            <a:xfrm>
              <a:off x="332232" y="1752600"/>
              <a:ext cx="1877568" cy="2133600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381000" y="3547646"/>
              <a:ext cx="1828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 smtClean="0">
                  <a:solidFill>
                    <a:schemeClr val="bg1"/>
                  </a:solidFill>
                </a:rPr>
                <a:t>bald eagle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2362200" y="1752600"/>
            <a:ext cx="1524000" cy="2170546"/>
            <a:chOff x="2362200" y="1752600"/>
            <a:chExt cx="1524000" cy="2170546"/>
          </a:xfrm>
        </p:grpSpPr>
        <p:pic>
          <p:nvPicPr>
            <p:cNvPr id="20" name="Picture 19" descr="peregrine falcon.jpg"/>
            <p:cNvPicPr>
              <a:picLocks noChangeAspect="1"/>
            </p:cNvPicPr>
            <p:nvPr/>
          </p:nvPicPr>
          <p:blipFill>
            <a:blip r:embed="rId3" cstate="print"/>
            <a:srcRect l="39200" t="10361" r="21200" b="4955"/>
            <a:stretch>
              <a:fillRect/>
            </a:stretch>
          </p:blipFill>
          <p:spPr>
            <a:xfrm>
              <a:off x="2362200" y="1752600"/>
              <a:ext cx="1524000" cy="2170546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2362200" y="3325090"/>
              <a:ext cx="15240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 smtClean="0">
                  <a:solidFill>
                    <a:schemeClr val="bg1"/>
                  </a:solidFill>
                </a:rPr>
                <a:t>peregrine falcon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4114799" y="1766454"/>
            <a:ext cx="2057401" cy="1391500"/>
            <a:chOff x="4114799" y="1766454"/>
            <a:chExt cx="2057401" cy="1391500"/>
          </a:xfrm>
        </p:grpSpPr>
        <p:pic>
          <p:nvPicPr>
            <p:cNvPr id="15" name="Picture 14" descr="Common_Loon_2.jp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14799" y="1766454"/>
              <a:ext cx="2057401" cy="1370229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4343400" y="2819400"/>
              <a:ext cx="1828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 smtClean="0">
                  <a:solidFill>
                    <a:schemeClr val="bg1"/>
                  </a:solidFill>
                </a:rPr>
                <a:t>common loon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04800" y="4114800"/>
            <a:ext cx="2133600" cy="1481554"/>
            <a:chOff x="304800" y="4114800"/>
            <a:chExt cx="2133600" cy="1481554"/>
          </a:xfrm>
        </p:grpSpPr>
        <p:pic>
          <p:nvPicPr>
            <p:cNvPr id="22" name="Picture 21" descr="Marbled_Murrelet.jpg"/>
            <p:cNvPicPr>
              <a:picLocks noChangeAspect="1"/>
            </p:cNvPicPr>
            <p:nvPr/>
          </p:nvPicPr>
          <p:blipFill>
            <a:blip r:embed="rId5" cstate="print"/>
            <a:srcRect l="9780" t="47017" r="12282" b="3811"/>
            <a:stretch>
              <a:fillRect/>
            </a:stretch>
          </p:blipFill>
          <p:spPr>
            <a:xfrm>
              <a:off x="304800" y="4114800"/>
              <a:ext cx="2104800" cy="1460603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609600" y="5257800"/>
              <a:ext cx="1828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 smtClean="0">
                  <a:solidFill>
                    <a:schemeClr val="bg1"/>
                  </a:solidFill>
                </a:rPr>
                <a:t>marbled </a:t>
              </a:r>
              <a:r>
                <a:rPr lang="en-US" sz="1600" dirty="0" err="1" smtClean="0">
                  <a:solidFill>
                    <a:schemeClr val="bg1"/>
                  </a:solidFill>
                </a:rPr>
                <a:t>murrelet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2563090" y="4114800"/>
            <a:ext cx="1356638" cy="1526885"/>
            <a:chOff x="2563090" y="4114800"/>
            <a:chExt cx="1356638" cy="1526885"/>
          </a:xfrm>
        </p:grpSpPr>
        <p:pic>
          <p:nvPicPr>
            <p:cNvPr id="26" name="Picture 25" descr="willow flycatcher.jpg"/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2590800" y="4114800"/>
              <a:ext cx="1328928" cy="1524000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2563090" y="5056910"/>
              <a:ext cx="12954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willow flycatcher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4086844" y="3276600"/>
            <a:ext cx="2085356" cy="1447800"/>
            <a:chOff x="4086844" y="3276600"/>
            <a:chExt cx="2085356" cy="1447800"/>
          </a:xfrm>
        </p:grpSpPr>
        <p:pic>
          <p:nvPicPr>
            <p:cNvPr id="21" name="Picture 20" descr="Western_grebe.jpg"/>
            <p:cNvPicPr>
              <a:picLocks noChangeAspect="1"/>
            </p:cNvPicPr>
            <p:nvPr/>
          </p:nvPicPr>
          <p:blipFill>
            <a:blip r:embed="rId7" cstate="print"/>
            <a:srcRect l="8333" t="12506" r="24938" b="18013"/>
            <a:stretch>
              <a:fillRect/>
            </a:stretch>
          </p:blipFill>
          <p:spPr>
            <a:xfrm>
              <a:off x="4086844" y="3276600"/>
              <a:ext cx="2085356" cy="1447800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4343400" y="4343400"/>
              <a:ext cx="18288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 smtClean="0">
                  <a:solidFill>
                    <a:schemeClr val="bg1"/>
                  </a:solidFill>
                </a:rPr>
                <a:t>western grebe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6400799" y="4419600"/>
            <a:ext cx="2667001" cy="1905000"/>
            <a:chOff x="6400799" y="4419600"/>
            <a:chExt cx="2667001" cy="1905000"/>
          </a:xfrm>
        </p:grpSpPr>
        <p:pic>
          <p:nvPicPr>
            <p:cNvPr id="10" name="Picture 9" descr="orcas.JPG"/>
            <p:cNvPicPr>
              <a:picLocks noChangeAspect="1"/>
            </p:cNvPicPr>
            <p:nvPr/>
          </p:nvPicPr>
          <p:blipFill>
            <a:blip r:embed="rId8" cstate="print"/>
            <a:srcRect b="5630"/>
            <a:stretch>
              <a:fillRect/>
            </a:stretch>
          </p:blipFill>
          <p:spPr>
            <a:xfrm>
              <a:off x="6400799" y="4419600"/>
              <a:ext cx="2636605" cy="1905000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7239000" y="4444425"/>
              <a:ext cx="18288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600" dirty="0" smtClean="0">
                  <a:solidFill>
                    <a:schemeClr val="bg1"/>
                  </a:solidFill>
                </a:rPr>
                <a:t>Southern Resident killer whale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9" name="Group 38"/>
          <p:cNvGrpSpPr/>
          <p:nvPr/>
        </p:nvGrpSpPr>
        <p:grpSpPr>
          <a:xfrm>
            <a:off x="6338455" y="1359408"/>
            <a:ext cx="1440870" cy="2907792"/>
            <a:chOff x="6338455" y="1359408"/>
            <a:chExt cx="1440870" cy="2907792"/>
          </a:xfrm>
        </p:grpSpPr>
        <p:pic>
          <p:nvPicPr>
            <p:cNvPr id="24" name="Picture 23" descr="Pileated Woodpecker.jpg"/>
            <p:cNvPicPr>
              <a:picLocks noChangeAspect="1"/>
            </p:cNvPicPr>
            <p:nvPr/>
          </p:nvPicPr>
          <p:blipFill>
            <a:blip r:embed="rId9" cstate="print"/>
            <a:srcRect l="18436" t="5028" r="25698" b="6145"/>
            <a:stretch>
              <a:fillRect/>
            </a:stretch>
          </p:blipFill>
          <p:spPr>
            <a:xfrm>
              <a:off x="6407725" y="1359408"/>
              <a:ext cx="1371600" cy="2907792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6338455" y="3743980"/>
              <a:ext cx="13716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err="1" smtClean="0">
                  <a:solidFill>
                    <a:schemeClr val="bg1"/>
                  </a:solidFill>
                </a:rPr>
                <a:t>pileated</a:t>
              </a:r>
              <a:r>
                <a:rPr lang="en-US" sz="1400" dirty="0" smtClean="0">
                  <a:solidFill>
                    <a:schemeClr val="bg1"/>
                  </a:solidFill>
                </a:rPr>
                <a:t> woodpecker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4038600" y="4861116"/>
            <a:ext cx="2133600" cy="1297229"/>
            <a:chOff x="4038600" y="4861116"/>
            <a:chExt cx="2133600" cy="1297229"/>
          </a:xfrm>
        </p:grpSpPr>
        <p:pic>
          <p:nvPicPr>
            <p:cNvPr id="9" name="Picture 8" descr="Townsent's big-eared bat.jpg"/>
            <p:cNvPicPr>
              <a:picLocks noChangeAspect="1"/>
            </p:cNvPicPr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4038600" y="4861116"/>
              <a:ext cx="2133600" cy="1297229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4038600" y="4876800"/>
              <a:ext cx="21336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solidFill>
                    <a:schemeClr val="bg1"/>
                  </a:solidFill>
                </a:rPr>
                <a:t>Townsend’s big-eared bat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Project Need – Action Agenda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457200" y="990600"/>
            <a:ext cx="4267200" cy="5410200"/>
          </a:xfrm>
        </p:spPr>
        <p:txBody>
          <a:bodyPr/>
          <a:lstStyle/>
          <a:p>
            <a:r>
              <a:rPr lang="en-US" u="sng" dirty="0" smtClean="0"/>
              <a:t>Priority A</a:t>
            </a:r>
            <a:r>
              <a:rPr lang="en-US" dirty="0" smtClean="0"/>
              <a:t>: Protect intact ecosystem processes, structures and functions</a:t>
            </a:r>
          </a:p>
          <a:p>
            <a:r>
              <a:rPr lang="en-US" sz="2600" i="1" dirty="0" smtClean="0"/>
              <a:t>Near-term Action A.2.1.</a:t>
            </a:r>
            <a:r>
              <a:rPr lang="en-US" sz="2600" dirty="0" smtClean="0"/>
              <a:t> Protect high-value habitat and land at immediate risk of conversion as identified through existing processes such as the salmon recovery plans and others.</a:t>
            </a:r>
            <a:endParaRPr lang="en-US" sz="2600" dirty="0"/>
          </a:p>
        </p:txBody>
      </p:sp>
      <p:pic>
        <p:nvPicPr>
          <p:cNvPr id="1029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7547" t="1766" r="1887"/>
          <a:stretch>
            <a:fillRect/>
          </a:stretch>
        </p:blipFill>
        <p:spPr bwMode="auto">
          <a:xfrm>
            <a:off x="4953000" y="1977015"/>
            <a:ext cx="4038600" cy="41125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Box 10"/>
          <p:cNvSpPr txBox="1"/>
          <p:nvPr/>
        </p:nvSpPr>
        <p:spPr>
          <a:xfrm>
            <a:off x="4953000" y="6107668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Whidbey Action Area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1012816"/>
            <a:ext cx="4038600" cy="9683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4953000" y="990600"/>
            <a:ext cx="4038600" cy="548640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rnum-Stay_0169_20100513_AGibbons.JPG"/>
          <p:cNvPicPr>
            <a:picLocks noChangeAspect="1"/>
          </p:cNvPicPr>
          <p:nvPr/>
        </p:nvPicPr>
        <p:blipFill>
          <a:blip r:embed="rId2" cstate="print"/>
          <a:srcRect l="373"/>
          <a:stretch>
            <a:fillRect/>
          </a:stretch>
        </p:blipFill>
        <p:spPr>
          <a:xfrm>
            <a:off x="0" y="762000"/>
            <a:ext cx="9144000" cy="609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 Site Suitability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57943"/>
            <a:ext cx="8458200" cy="5747657"/>
          </a:xfrm>
          <a:solidFill>
            <a:srgbClr val="E6E6E6">
              <a:alpha val="25098"/>
            </a:srgbClr>
          </a:solidFill>
        </p:spPr>
        <p:txBody>
          <a:bodyPr/>
          <a:lstStyle/>
          <a:p>
            <a:r>
              <a:rPr lang="en-US" sz="3400" dirty="0" smtClean="0"/>
              <a:t>Highly suitable for protection/enhancement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Intact shoreline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Adjacent to 7,100 acres of protected land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Ecological processes – feeder bluffs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Terrestrial—nearshore connection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On-site habitats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/>
              <a:t>Tidelands</a:t>
            </a:r>
          </a:p>
          <a:p>
            <a:pPr lvl="1">
              <a:buFont typeface="Arial" pitchFamily="34" charset="0"/>
              <a:buChar char="•"/>
            </a:pPr>
            <a:r>
              <a:rPr lang="en-US" sz="2800" dirty="0" smtClean="0"/>
              <a:t>Marine riparian forest</a:t>
            </a:r>
          </a:p>
          <a:p>
            <a:pPr lvl="1">
              <a:buNone/>
            </a:pPr>
            <a:endParaRPr lang="en-US" sz="2800" dirty="0" smtClean="0"/>
          </a:p>
          <a:p>
            <a:r>
              <a:rPr lang="en-US" sz="3400" dirty="0" smtClean="0"/>
              <a:t>Future phases: Suitable for public access</a:t>
            </a:r>
          </a:p>
          <a:p>
            <a:pPr>
              <a:buFont typeface="Arial" pitchFamily="34" charset="0"/>
              <a:buChar char="•"/>
            </a:pPr>
            <a:endParaRPr lang="en-US" sz="3200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Barnum-Stay_0061_20100513_AGibbon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373"/>
          <a:stretch>
            <a:fillRect/>
          </a:stretch>
        </p:blipFill>
        <p:spPr>
          <a:xfrm>
            <a:off x="0" y="762000"/>
            <a:ext cx="9144000" cy="60960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 Site Suitability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371600" y="838200"/>
            <a:ext cx="335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100" dirty="0" smtClean="0"/>
              <a:t>Long-term vision: </a:t>
            </a:r>
          </a:p>
          <a:p>
            <a:pPr lvl="1"/>
            <a:r>
              <a:rPr lang="en-US" sz="3100" dirty="0" smtClean="0"/>
              <a:t>Passive-use County park</a:t>
            </a:r>
            <a:endParaRPr lang="en-US" sz="31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 Urgency and Viability</a:t>
            </a:r>
            <a:endParaRPr lang="en-US" dirty="0"/>
          </a:p>
        </p:txBody>
      </p:sp>
      <p:sp>
        <p:nvSpPr>
          <p:cNvPr id="4" name="Rectangle 26"/>
          <p:cNvSpPr>
            <a:spLocks noGrp="1" noChangeArrowheads="1"/>
          </p:cNvSpPr>
          <p:nvPr>
            <p:ph idx="1"/>
          </p:nvPr>
        </p:nvSpPr>
        <p:spPr bwMode="auto">
          <a:xfrm>
            <a:off x="4267200" y="905500"/>
            <a:ext cx="4419600" cy="5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228600" indent="-228600">
              <a:spcBef>
                <a:spcPct val="25000"/>
              </a:spcBef>
            </a:pPr>
            <a:r>
              <a:rPr lang="en-US" sz="4000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Threats</a:t>
            </a:r>
          </a:p>
          <a:p>
            <a:pPr marL="228600" indent="-228600">
              <a:spcBef>
                <a:spcPct val="25000"/>
              </a:spcBef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Development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28600" indent="-228600">
              <a:spcBef>
                <a:spcPct val="25000"/>
              </a:spcBef>
              <a:buFontTx/>
              <a:buChar char="•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value view property in rapidly growing county</a:t>
            </a:r>
          </a:p>
          <a:p>
            <a:pPr marL="228600" indent="-228600">
              <a:spcBef>
                <a:spcPct val="25000"/>
              </a:spcBef>
              <a:buFontTx/>
              <a:buChar char="•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Landowner willing to sell for development</a:t>
            </a:r>
          </a:p>
          <a:p>
            <a:pPr marL="228600" indent="-228600">
              <a:spcBef>
                <a:spcPct val="25000"/>
              </a:spcBef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Growth – Island </a:t>
            </a: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County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28600" indent="-228600">
              <a:spcBef>
                <a:spcPct val="25000"/>
              </a:spcBef>
              <a:buFontTx/>
              <a:buChar char="•"/>
            </a:pPr>
            <a:r>
              <a:rPr lang="en-US" sz="2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Projected 23,000 new residents (+32%) between 2000-2020</a:t>
            </a:r>
          </a:p>
          <a:p>
            <a:pPr marL="228600" indent="-228600">
              <a:spcBef>
                <a:spcPct val="25000"/>
              </a:spcBef>
            </a:pPr>
            <a:r>
              <a:rPr lang="en-US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Ecological Processes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28600" indent="-228600">
              <a:spcBef>
                <a:spcPct val="25000"/>
              </a:spcBef>
              <a:buFontTx/>
              <a:buChar char="•"/>
            </a:pPr>
            <a:r>
              <a:rPr lang="en-US" sz="24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Loss of feeder bluff function</a:t>
            </a:r>
            <a:endParaRPr lang="en-US" sz="2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7" descr="010512-122224_l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32" y="838200"/>
            <a:ext cx="3623736" cy="5929748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</p:pic>
      <p:sp>
        <p:nvSpPr>
          <p:cNvPr id="6" name="Text Box 30"/>
          <p:cNvSpPr txBox="1">
            <a:spLocks noChangeArrowheads="1"/>
          </p:cNvSpPr>
          <p:nvPr/>
        </p:nvSpPr>
        <p:spPr bwMode="auto">
          <a:xfrm>
            <a:off x="1295400" y="6276201"/>
            <a:ext cx="2454903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200" b="1" dirty="0">
                <a:solidFill>
                  <a:schemeClr val="bg1"/>
                </a:solidFill>
              </a:rPr>
              <a:t>Western shore of Camano Island</a:t>
            </a:r>
          </a:p>
        </p:txBody>
      </p:sp>
      <p:sp>
        <p:nvSpPr>
          <p:cNvPr id="8" name="Text Box 18"/>
          <p:cNvSpPr txBox="1">
            <a:spLocks noChangeArrowheads="1"/>
          </p:cNvSpPr>
          <p:nvPr/>
        </p:nvSpPr>
        <p:spPr bwMode="auto">
          <a:xfrm>
            <a:off x="1261648" y="6553200"/>
            <a:ext cx="2472152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1000" i="1" dirty="0">
                <a:solidFill>
                  <a:schemeClr val="bg1"/>
                </a:solidFill>
              </a:rPr>
              <a:t>Photo: Washington Department of Ecology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8571" t="9011" r="41470" b="27997"/>
          <a:stretch>
            <a:fillRect/>
          </a:stretch>
        </p:blipFill>
        <p:spPr bwMode="auto">
          <a:xfrm>
            <a:off x="533400" y="1066800"/>
            <a:ext cx="3124200" cy="3429000"/>
          </a:xfrm>
          <a:prstGeom prst="rect">
            <a:avLst/>
          </a:prstGeom>
          <a:noFill/>
          <a:ln w="28575">
            <a:solidFill>
              <a:schemeClr val="bg1"/>
            </a:solidFill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4. Urgency and Viability</a:t>
            </a:r>
            <a:endParaRPr lang="en-US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t="18536" b="34094"/>
          <a:stretch>
            <a:fillRect/>
          </a:stretch>
        </p:blipFill>
        <p:spPr bwMode="auto">
          <a:xfrm>
            <a:off x="1235965" y="4848224"/>
            <a:ext cx="4250435" cy="1752600"/>
          </a:xfrm>
          <a:prstGeom prst="rect">
            <a:avLst/>
          </a:prstGeom>
          <a:noFill/>
          <a:ln w="28575">
            <a:solidFill>
              <a:srgbClr val="FFFF66"/>
            </a:solidFill>
            <a:miter lim="800000"/>
            <a:headEnd/>
            <a:tailEnd/>
          </a:ln>
          <a:effectLst/>
        </p:spPr>
      </p:pic>
      <p:sp>
        <p:nvSpPr>
          <p:cNvPr id="9" name="Rectangle 8"/>
          <p:cNvSpPr/>
          <p:nvPr/>
        </p:nvSpPr>
        <p:spPr>
          <a:xfrm rot="19999296">
            <a:off x="1285018" y="3485102"/>
            <a:ext cx="533400" cy="228600"/>
          </a:xfrm>
          <a:prstGeom prst="rect">
            <a:avLst/>
          </a:prstGeom>
          <a:noFill/>
          <a:ln>
            <a:solidFill>
              <a:srgbClr val="FFFF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Arrow Connector 48"/>
          <p:cNvCxnSpPr>
            <a:stCxn id="9" idx="2"/>
            <a:endCxn id="5" idx="0"/>
          </p:cNvCxnSpPr>
          <p:nvPr/>
        </p:nvCxnSpPr>
        <p:spPr>
          <a:xfrm rot="16200000" flipH="1">
            <a:off x="1908765" y="3395806"/>
            <a:ext cx="1146690" cy="1758146"/>
          </a:xfrm>
          <a:prstGeom prst="straightConnector1">
            <a:avLst/>
          </a:prstGeom>
          <a:ln w="38100">
            <a:solidFill>
              <a:srgbClr val="FFFF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>
            <a:stCxn id="23" idx="6"/>
            <a:endCxn id="16" idx="1"/>
          </p:cNvCxnSpPr>
          <p:nvPr/>
        </p:nvCxnSpPr>
        <p:spPr>
          <a:xfrm flipV="1">
            <a:off x="2867024" y="2781300"/>
            <a:ext cx="1654176" cy="252412"/>
          </a:xfrm>
          <a:prstGeom prst="straightConnector1">
            <a:avLst/>
          </a:prstGeom>
          <a:ln w="38100">
            <a:solidFill>
              <a:srgbClr val="FFFF66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IMGP0241_RFull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21200" y="1219200"/>
            <a:ext cx="4165600" cy="3124200"/>
          </a:xfrm>
          <a:prstGeom prst="rect">
            <a:avLst/>
          </a:prstGeom>
          <a:noFill/>
          <a:ln w="28575">
            <a:solidFill>
              <a:srgbClr val="FFFF66"/>
            </a:solidFill>
            <a:miter lim="800000"/>
            <a:headEnd/>
            <a:tailEnd/>
          </a:ln>
          <a:effectLst/>
        </p:spPr>
      </p:pic>
      <p:sp>
        <p:nvSpPr>
          <p:cNvPr id="61" name="TextBox 60"/>
          <p:cNvSpPr txBox="1"/>
          <p:nvPr/>
        </p:nvSpPr>
        <p:spPr>
          <a:xfrm>
            <a:off x="6753224" y="3686176"/>
            <a:ext cx="1918855" cy="646331"/>
          </a:xfrm>
          <a:prstGeom prst="rect">
            <a:avLst/>
          </a:prstGeom>
          <a:solidFill>
            <a:srgbClr val="E6E6E6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Bulkhead north of Barnum Point</a:t>
            </a:r>
            <a:endParaRPr lang="en-US" dirty="0"/>
          </a:p>
        </p:txBody>
      </p:sp>
      <p:sp>
        <p:nvSpPr>
          <p:cNvPr id="23" name="Oval 22"/>
          <p:cNvSpPr/>
          <p:nvPr/>
        </p:nvSpPr>
        <p:spPr>
          <a:xfrm>
            <a:off x="2486024" y="2881312"/>
            <a:ext cx="381000" cy="304800"/>
          </a:xfrm>
          <a:prstGeom prst="ellipse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3567112" y="6229352"/>
            <a:ext cx="1918855" cy="369332"/>
          </a:xfrm>
          <a:prstGeom prst="rect">
            <a:avLst/>
          </a:prstGeom>
          <a:solidFill>
            <a:srgbClr val="E6E6E6">
              <a:alpha val="69804"/>
            </a:srgbClr>
          </a:solidFill>
        </p:spPr>
        <p:txBody>
          <a:bodyPr wrap="square" rtlCol="0">
            <a:spAutoFit/>
          </a:bodyPr>
          <a:lstStyle/>
          <a:p>
            <a:r>
              <a:rPr lang="en-US" dirty="0" smtClean="0"/>
              <a:t>Driftwood Shores</a:t>
            </a:r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1029" y="762000"/>
            <a:ext cx="9142971" cy="6096790"/>
            <a:chOff x="1029" y="762000"/>
            <a:chExt cx="9142971" cy="6096790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t="11489" b="11905"/>
            <a:stretch>
              <a:fillRect/>
            </a:stretch>
          </p:blipFill>
          <p:spPr bwMode="auto">
            <a:xfrm>
              <a:off x="1029" y="762000"/>
              <a:ext cx="9142971" cy="60967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5-Point Star 3"/>
            <p:cNvSpPr/>
            <p:nvPr/>
          </p:nvSpPr>
          <p:spPr>
            <a:xfrm>
              <a:off x="4495800" y="3429000"/>
              <a:ext cx="228600" cy="228600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810000" y="3048000"/>
              <a:ext cx="17526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Barnum Point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5513882" y="990600"/>
              <a:ext cx="3477718" cy="4419600"/>
              <a:chOff x="5410200" y="838200"/>
              <a:chExt cx="3477718" cy="4419600"/>
            </a:xfrm>
          </p:grpSpPr>
          <p:pic>
            <p:nvPicPr>
              <p:cNvPr id="6" name="Picture 2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 l="22021" t="13095" r="28238" b="14285"/>
              <a:stretch>
                <a:fillRect/>
              </a:stretch>
            </p:blipFill>
            <p:spPr bwMode="auto">
              <a:xfrm>
                <a:off x="5410200" y="838200"/>
                <a:ext cx="3477718" cy="4419600"/>
              </a:xfrm>
              <a:prstGeom prst="rect">
                <a:avLst/>
              </a:prstGeom>
              <a:noFill/>
              <a:ln w="38100">
                <a:solidFill>
                  <a:schemeClr val="bg1"/>
                </a:solidFill>
                <a:miter lim="800000"/>
                <a:headEnd/>
                <a:tailEnd/>
              </a:ln>
            </p:spPr>
          </p:pic>
          <p:sp>
            <p:nvSpPr>
              <p:cNvPr id="7" name="5-Point Star 6"/>
              <p:cNvSpPr/>
              <p:nvPr/>
            </p:nvSpPr>
            <p:spPr>
              <a:xfrm>
                <a:off x="6629400" y="2362200"/>
                <a:ext cx="152400" cy="152400"/>
              </a:xfrm>
              <a:prstGeom prst="star5">
                <a:avLst/>
              </a:prstGeom>
              <a:solidFill>
                <a:srgbClr val="FF0000"/>
              </a:solidFill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" name="TextBox 7"/>
              <p:cNvSpPr txBox="1"/>
              <p:nvPr/>
            </p:nvSpPr>
            <p:spPr>
              <a:xfrm>
                <a:off x="6096000" y="2057400"/>
                <a:ext cx="157271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>
                    <a:solidFill>
                      <a:schemeClr val="bg1"/>
                    </a:solidFill>
                  </a:rPr>
                  <a:t>Barnum Point</a:t>
                </a:r>
                <a:endParaRPr lang="en-US" sz="1400" b="1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13" name="Title 9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1202"/>
          </a:xfrm>
        </p:spPr>
        <p:txBody>
          <a:bodyPr/>
          <a:lstStyle/>
          <a:p>
            <a:r>
              <a:rPr lang="en-US" dirty="0" smtClean="0"/>
              <a:t>Regional Location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5. Community Involvement and Support</a:t>
            </a:r>
            <a:endParaRPr lang="en-US" dirty="0"/>
          </a:p>
        </p:txBody>
      </p:sp>
      <p:pic>
        <p:nvPicPr>
          <p:cNvPr id="4" name="Content Placeholder 3" descr="Island County Logo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3400" y="1826809"/>
            <a:ext cx="2084455" cy="1449791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95600" y="1828800"/>
            <a:ext cx="2722563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381000" y="990600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</a:rPr>
              <a:t>Project partners and supporters</a:t>
            </a: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81000" y="3810000"/>
            <a:ext cx="84582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Stillaguamish and Tulalip tribes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Friends of Camano Island Parks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WSU Extension – Island Co. Beach Watchers</a:t>
            </a:r>
          </a:p>
          <a:p>
            <a:r>
              <a:rPr lang="en-US" sz="3200" dirty="0" smtClean="0">
                <a:solidFill>
                  <a:schemeClr val="bg1"/>
                </a:solidFill>
              </a:rPr>
              <a:t>CARE (Camano Action for a Rural Environment)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8" name="Picture 2" descr="http://profile.ak.fbcdn.net/object2/1521/58/n296620885150_3933.jpg"/>
          <p:cNvPicPr>
            <a:picLocks noChangeAspect="1" noChangeArrowheads="1"/>
          </p:cNvPicPr>
          <p:nvPr/>
        </p:nvPicPr>
        <p:blipFill>
          <a:blip r:embed="rId4" cstate="print"/>
          <a:srcRect b="42857"/>
          <a:stretch>
            <a:fillRect/>
          </a:stretch>
        </p:blipFill>
        <p:spPr bwMode="auto">
          <a:xfrm>
            <a:off x="5867399" y="1828800"/>
            <a:ext cx="2963333" cy="1066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5. Community Involvement and Support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6264" y="3962400"/>
            <a:ext cx="8011886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533400" y="5689937"/>
            <a:ext cx="82296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i="1" dirty="0" smtClean="0">
                <a:solidFill>
                  <a:schemeClr val="bg1"/>
                </a:solidFill>
              </a:rPr>
              <a:t>County examines potential of acquiring Barnum Point waterfront 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February 9, 2010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 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" y="990600"/>
            <a:ext cx="822960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</a:pPr>
            <a:r>
              <a:rPr lang="en-US" sz="3200" dirty="0" smtClean="0">
                <a:solidFill>
                  <a:schemeClr val="bg1"/>
                </a:solidFill>
              </a:rPr>
              <a:t>Presented to Island County Commissioners</a:t>
            </a:r>
          </a:p>
          <a:p>
            <a:pPr marL="800100" lvl="1" indent="-3429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Commissioners unanimously approved pursuing project</a:t>
            </a:r>
          </a:p>
          <a:p>
            <a:pPr marL="800100" lvl="1" indent="-342900" fontAlgn="base">
              <a:spcBef>
                <a:spcPct val="20000"/>
              </a:spcBef>
              <a:spcAft>
                <a:spcPct val="0"/>
              </a:spcAft>
            </a:pPr>
            <a:endParaRPr lang="en-US" sz="2000" dirty="0" smtClean="0">
              <a:solidFill>
                <a:schemeClr val="bg1"/>
              </a:solidFill>
            </a:endParaRPr>
          </a:p>
          <a:p>
            <a:pPr marL="800100" lvl="1" indent="-3429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endParaRPr lang="en-US" sz="3200" dirty="0" smtClean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7200" y="2895600"/>
            <a:ext cx="8153400" cy="707886"/>
          </a:xfrm>
          <a:prstGeom prst="rect">
            <a:avLst/>
          </a:prstGeom>
          <a:solidFill>
            <a:srgbClr val="CCCCCC">
              <a:alpha val="25098"/>
            </a:srgbClr>
          </a:solidFill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“[Barnum Point will] represent an exciting opportunity for Island County”</a:t>
            </a:r>
          </a:p>
          <a:p>
            <a:pPr algn="r"/>
            <a:r>
              <a:rPr lang="en-US" sz="2000" dirty="0" smtClean="0">
                <a:solidFill>
                  <a:schemeClr val="bg1"/>
                </a:solidFill>
              </a:rPr>
              <a:t>		</a:t>
            </a:r>
            <a:r>
              <a:rPr lang="en-US" dirty="0" smtClean="0">
                <a:solidFill>
                  <a:schemeClr val="bg1"/>
                </a:solidFill>
              </a:rPr>
              <a:t>John Dean , Island County Commissioner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Financing Plan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 smtClean="0"/>
              <a:t>Funding Sources:</a:t>
            </a:r>
          </a:p>
          <a:p>
            <a:pPr lvl="2">
              <a:buNone/>
            </a:pPr>
            <a:r>
              <a:rPr lang="en-US" sz="2400" dirty="0" smtClean="0"/>
              <a:t>ALEA			$1,000,000	(45% of total)</a:t>
            </a:r>
          </a:p>
          <a:p>
            <a:pPr lvl="2">
              <a:buNone/>
            </a:pPr>
            <a:r>
              <a:rPr lang="en-US" sz="2400" dirty="0" smtClean="0"/>
              <a:t>WWRP – Riparian*	$1,000,000	(45% of total)</a:t>
            </a:r>
          </a:p>
          <a:p>
            <a:pPr lvl="2">
              <a:buNone/>
            </a:pPr>
            <a:r>
              <a:rPr lang="en-US" sz="2400" u="sng" dirty="0" smtClean="0"/>
              <a:t>Private Funds		$    220,000	(10% of total)</a:t>
            </a:r>
          </a:p>
          <a:p>
            <a:pPr lvl="2">
              <a:buNone/>
            </a:pPr>
            <a:r>
              <a:rPr lang="en-US" sz="2400" dirty="0" smtClean="0"/>
              <a:t>TOTAL		$2,220,000</a:t>
            </a:r>
          </a:p>
          <a:p>
            <a:r>
              <a:rPr lang="en-US" sz="1600" dirty="0" smtClean="0"/>
              <a:t>*Additional grants will be pursued as back-up (Estuary and Salmon Restoration Program, USFWS  National Coastal Wetlands, Coastal &amp; Estuarine Land Conservation Program)</a:t>
            </a:r>
          </a:p>
          <a:p>
            <a:r>
              <a:rPr lang="en-US" sz="3200" dirty="0" smtClean="0"/>
              <a:t>Use of Funds:</a:t>
            </a:r>
          </a:p>
          <a:p>
            <a:pPr lvl="2">
              <a:buNone/>
            </a:pPr>
            <a:r>
              <a:rPr lang="en-US" sz="2400" dirty="0" smtClean="0"/>
              <a:t>Land Acquisition	$</a:t>
            </a:r>
            <a:r>
              <a:rPr lang="en-US" sz="2400" dirty="0" smtClean="0"/>
              <a:t>2,166,500</a:t>
            </a:r>
            <a:endParaRPr lang="en-US" sz="2400" dirty="0" smtClean="0"/>
          </a:p>
          <a:p>
            <a:pPr lvl="2">
              <a:buNone/>
            </a:pPr>
            <a:r>
              <a:rPr lang="en-US" sz="2400" dirty="0" smtClean="0"/>
              <a:t>Incidentals		$      </a:t>
            </a:r>
            <a:r>
              <a:rPr lang="en-US" sz="2400" dirty="0" smtClean="0"/>
              <a:t>41,950</a:t>
            </a:r>
            <a:endParaRPr lang="en-US" sz="2400" dirty="0" smtClean="0"/>
          </a:p>
          <a:p>
            <a:pPr lvl="2">
              <a:buNone/>
            </a:pPr>
            <a:r>
              <a:rPr lang="en-US" sz="2400" u="sng" dirty="0" smtClean="0"/>
              <a:t>Administration	$      11,550</a:t>
            </a:r>
          </a:p>
          <a:p>
            <a:pPr lvl="2">
              <a:buNone/>
            </a:pPr>
            <a:r>
              <a:rPr lang="en-US" sz="2400" dirty="0" smtClean="0"/>
              <a:t>TOTAL		$2,220,000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</a:t>
            </a:r>
            <a:endParaRPr lang="en-US" dirty="0"/>
          </a:p>
        </p:txBody>
      </p:sp>
      <p:pic>
        <p:nvPicPr>
          <p:cNvPr id="6" name="Content Placeholder 5" descr="Barnum-Stay_0019_20100513_AGibbons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-13387" y="775855"/>
            <a:ext cx="9157387" cy="6082145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Group 20"/>
          <p:cNvGrpSpPr/>
          <p:nvPr/>
        </p:nvGrpSpPr>
        <p:grpSpPr>
          <a:xfrm>
            <a:off x="1029" y="762000"/>
            <a:ext cx="9142971" cy="6096000"/>
            <a:chOff x="1029" y="762000"/>
            <a:chExt cx="9142971" cy="6096000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>
            <a:blip r:embed="rId2" cstate="print"/>
            <a:srcRect t="11499" b="11905"/>
            <a:stretch>
              <a:fillRect/>
            </a:stretch>
          </p:blipFill>
          <p:spPr bwMode="auto">
            <a:xfrm>
              <a:off x="1029" y="762000"/>
              <a:ext cx="9142971" cy="6096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" name="5-Point Star 3"/>
            <p:cNvSpPr/>
            <p:nvPr/>
          </p:nvSpPr>
          <p:spPr>
            <a:xfrm>
              <a:off x="2590800" y="3886200"/>
              <a:ext cx="304800" cy="304800"/>
            </a:xfrm>
            <a:prstGeom prst="star5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2819400" y="3962400"/>
              <a:ext cx="1600200" cy="3810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 smtClean="0">
                  <a:solidFill>
                    <a:schemeClr val="bg1"/>
                  </a:solidFill>
                </a:rPr>
                <a:t>Barnum Point</a:t>
              </a:r>
              <a:endParaRPr lang="en-US" b="1" dirty="0">
                <a:solidFill>
                  <a:schemeClr val="bg1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657600" y="4876800"/>
              <a:ext cx="1752600" cy="369332"/>
            </a:xfrm>
            <a:prstGeom prst="rect">
              <a:avLst/>
            </a:prstGeom>
            <a:solidFill>
              <a:srgbClr val="FFFF66"/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Port Susan Bay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685800" y="2819400"/>
              <a:ext cx="1676400" cy="369332"/>
            </a:xfrm>
            <a:prstGeom prst="rect">
              <a:avLst/>
            </a:prstGeom>
            <a:solidFill>
              <a:srgbClr val="FFFF66"/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Triangle Cove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9" name="Straight Arrow Connector 8"/>
            <p:cNvCxnSpPr>
              <a:stCxn id="7" idx="2"/>
            </p:cNvCxnSpPr>
            <p:nvPr/>
          </p:nvCxnSpPr>
          <p:spPr>
            <a:xfrm rot="16200000" flipH="1">
              <a:off x="1594366" y="3118366"/>
              <a:ext cx="468868" cy="609600"/>
            </a:xfrm>
            <a:prstGeom prst="straightConnector1">
              <a:avLst/>
            </a:prstGeom>
            <a:ln w="25400">
              <a:solidFill>
                <a:srgbClr val="FFFF6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3124200" y="914400"/>
              <a:ext cx="1752600" cy="369332"/>
            </a:xfrm>
            <a:prstGeom prst="rect">
              <a:avLst/>
            </a:prstGeom>
            <a:solidFill>
              <a:srgbClr val="FFFF66"/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Livingston Bay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2" name="Straight Arrow Connector 11"/>
            <p:cNvCxnSpPr>
              <a:stCxn id="10" idx="2"/>
            </p:cNvCxnSpPr>
            <p:nvPr/>
          </p:nvCxnSpPr>
          <p:spPr>
            <a:xfrm rot="5400000">
              <a:off x="3518416" y="1499116"/>
              <a:ext cx="697468" cy="266700"/>
            </a:xfrm>
            <a:prstGeom prst="straightConnector1">
              <a:avLst/>
            </a:prstGeom>
            <a:ln w="25400">
              <a:solidFill>
                <a:srgbClr val="FFFF6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6629400" y="2057400"/>
              <a:ext cx="2286000" cy="584775"/>
            </a:xfrm>
            <a:prstGeom prst="rect">
              <a:avLst/>
            </a:prstGeom>
            <a:solidFill>
              <a:srgbClr val="FFFF66"/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Stillaguamish River</a:t>
              </a:r>
            </a:p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(</a:t>
              </a:r>
              <a:r>
                <a:rPr lang="en-US" sz="1400" dirty="0" err="1" smtClean="0">
                  <a:solidFill>
                    <a:schemeClr val="tx1"/>
                  </a:solidFill>
                </a:rPr>
                <a:t>Hatt</a:t>
              </a:r>
              <a:r>
                <a:rPr lang="en-US" sz="1400" dirty="0" smtClean="0">
                  <a:solidFill>
                    <a:schemeClr val="tx1"/>
                  </a:solidFill>
                </a:rPr>
                <a:t> Slough)</a:t>
              </a:r>
              <a:endParaRPr lang="en-US" sz="1400" dirty="0">
                <a:solidFill>
                  <a:schemeClr val="tx1"/>
                </a:solidFill>
              </a:endParaRPr>
            </a:p>
          </p:txBody>
        </p:sp>
        <p:cxnSp>
          <p:nvCxnSpPr>
            <p:cNvPr id="16" name="Straight Arrow Connector 15"/>
            <p:cNvCxnSpPr>
              <a:stCxn id="14" idx="2"/>
            </p:cNvCxnSpPr>
            <p:nvPr/>
          </p:nvCxnSpPr>
          <p:spPr>
            <a:xfrm rot="5400000">
              <a:off x="7568695" y="2845088"/>
              <a:ext cx="406619" cy="792"/>
            </a:xfrm>
            <a:prstGeom prst="straightConnector1">
              <a:avLst/>
            </a:prstGeom>
            <a:ln w="25400">
              <a:solidFill>
                <a:srgbClr val="FFFF6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3429000" y="2438400"/>
              <a:ext cx="1447800" cy="369332"/>
            </a:xfrm>
            <a:prstGeom prst="rect">
              <a:avLst/>
            </a:prstGeom>
            <a:solidFill>
              <a:srgbClr val="FFFF66"/>
            </a:solidFill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tx1"/>
                  </a:solidFill>
                </a:rPr>
                <a:t>Iverson Spit</a:t>
              </a:r>
              <a:endParaRPr lang="en-US" dirty="0">
                <a:solidFill>
                  <a:schemeClr val="tx1"/>
                </a:solidFill>
              </a:endParaRPr>
            </a:p>
          </p:txBody>
        </p:sp>
        <p:cxnSp>
          <p:nvCxnSpPr>
            <p:cNvPr id="19" name="Straight Arrow Connector 18"/>
            <p:cNvCxnSpPr>
              <a:stCxn id="17" idx="2"/>
            </p:cNvCxnSpPr>
            <p:nvPr/>
          </p:nvCxnSpPr>
          <p:spPr>
            <a:xfrm rot="5400000">
              <a:off x="3747016" y="2565916"/>
              <a:ext cx="164068" cy="647700"/>
            </a:xfrm>
            <a:prstGeom prst="straightConnector1">
              <a:avLst/>
            </a:prstGeom>
            <a:ln w="25400">
              <a:solidFill>
                <a:srgbClr val="FFFF6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itle 9"/>
          <p:cNvSpPr txBox="1">
            <a:spLocks/>
          </p:cNvSpPr>
          <p:nvPr/>
        </p:nvSpPr>
        <p:spPr>
          <a:xfrm>
            <a:off x="0" y="0"/>
            <a:ext cx="9144000" cy="711202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Site Location</a:t>
            </a: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7522" y="815790"/>
            <a:ext cx="9112623" cy="5993720"/>
            <a:chOff x="17522" y="815790"/>
            <a:chExt cx="9112623" cy="5993720"/>
          </a:xfrm>
        </p:grpSpPr>
        <p:pic>
          <p:nvPicPr>
            <p:cNvPr id="2" name="Picture 1" descr="PortSusanBay_BarnumPointSiteMap_Project101438_20100419_8.5x11.jpg"/>
            <p:cNvPicPr>
              <a:picLocks noChangeAspect="1"/>
            </p:cNvPicPr>
            <p:nvPr/>
          </p:nvPicPr>
          <p:blipFill>
            <a:blip r:embed="rId2" cstate="print"/>
            <a:srcRect l="1919" t="2222" r="1919" b="15925"/>
            <a:stretch>
              <a:fillRect/>
            </a:stretch>
          </p:blipFill>
          <p:spPr>
            <a:xfrm>
              <a:off x="17522" y="815790"/>
              <a:ext cx="9112623" cy="5993720"/>
            </a:xfrm>
            <a:prstGeom prst="rect">
              <a:avLst/>
            </a:prstGeom>
          </p:spPr>
        </p:pic>
        <p:grpSp>
          <p:nvGrpSpPr>
            <p:cNvPr id="8" name="Group 7"/>
            <p:cNvGrpSpPr/>
            <p:nvPr/>
          </p:nvGrpSpPr>
          <p:grpSpPr>
            <a:xfrm>
              <a:off x="6781800" y="4643735"/>
              <a:ext cx="2258290" cy="461665"/>
              <a:chOff x="6733310" y="3833245"/>
              <a:chExt cx="2258290" cy="461665"/>
            </a:xfrm>
          </p:grpSpPr>
          <p:sp>
            <p:nvSpPr>
              <p:cNvPr id="3" name="TextBox 2"/>
              <p:cNvSpPr txBox="1"/>
              <p:nvPr/>
            </p:nvSpPr>
            <p:spPr>
              <a:xfrm>
                <a:off x="6733310" y="3833245"/>
                <a:ext cx="2258290" cy="461665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2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marL="228600"/>
                <a:r>
                  <a:rPr lang="en-US" sz="1200" dirty="0" smtClean="0">
                    <a:latin typeface="+mj-lt"/>
                  </a:rPr>
                  <a:t>Proposed Phase I Acquisition</a:t>
                </a:r>
              </a:p>
              <a:p>
                <a:pPr marL="228600"/>
                <a:r>
                  <a:rPr lang="en-US" sz="1200" dirty="0" smtClean="0">
                    <a:latin typeface="+mj-lt"/>
                  </a:rPr>
                  <a:t>Future Acquisition Phase(s)</a:t>
                </a:r>
                <a:endParaRPr lang="en-US" sz="1200" dirty="0">
                  <a:latin typeface="+mj-lt"/>
                </a:endParaRPr>
              </a:p>
            </p:txBody>
          </p:sp>
          <p:sp>
            <p:nvSpPr>
              <p:cNvPr id="4" name="Rectangle 3"/>
              <p:cNvSpPr/>
              <p:nvPr/>
            </p:nvSpPr>
            <p:spPr>
              <a:xfrm>
                <a:off x="6781800" y="3893130"/>
                <a:ext cx="228600" cy="128016"/>
              </a:xfrm>
              <a:prstGeom prst="rect">
                <a:avLst/>
              </a:prstGeom>
              <a:solidFill>
                <a:srgbClr val="FFFF66"/>
              </a:solidFill>
              <a:ln>
                <a:solidFill>
                  <a:srgbClr val="FFFF66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Rectangle 4"/>
              <p:cNvSpPr/>
              <p:nvPr/>
            </p:nvSpPr>
            <p:spPr>
              <a:xfrm>
                <a:off x="6795650" y="4087095"/>
                <a:ext cx="228600" cy="128016"/>
              </a:xfrm>
              <a:prstGeom prst="rect">
                <a:avLst/>
              </a:prstGeom>
              <a:solidFill>
                <a:srgbClr val="92D050"/>
              </a:solidFill>
              <a:ln>
                <a:solidFill>
                  <a:srgbClr val="92D05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pic>
          <p:nvPicPr>
            <p:cNvPr id="6" name="Picture 5" descr="PortSusanBay_BarnumPointSiteMap_Project101438_20100419_8.5x11.jpg"/>
            <p:cNvPicPr>
              <a:picLocks noChangeAspect="1"/>
            </p:cNvPicPr>
            <p:nvPr/>
          </p:nvPicPr>
          <p:blipFill>
            <a:blip r:embed="rId2" cstate="print"/>
            <a:srcRect l="38409" t="92469" r="48617" b="3333"/>
            <a:stretch>
              <a:fillRect/>
            </a:stretch>
          </p:blipFill>
          <p:spPr>
            <a:xfrm>
              <a:off x="62345" y="6504710"/>
              <a:ext cx="1219200" cy="304800"/>
            </a:xfrm>
            <a:prstGeom prst="rect">
              <a:avLst/>
            </a:prstGeom>
          </p:spPr>
        </p:pic>
      </p:grp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Project Parcels – Phase I and Future Phases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4" descr="Barnum-Stay_0046_20100513_AGibbons.JPG"/>
          <p:cNvPicPr>
            <a:picLocks noChangeAspect="1"/>
          </p:cNvPicPr>
          <p:nvPr/>
        </p:nvPicPr>
        <p:blipFill>
          <a:blip r:embed="rId2" cstate="print"/>
          <a:srcRect l="373"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Fit with ALEA Program Goals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957943"/>
            <a:ext cx="8229600" cy="3842657"/>
          </a:xfrm>
          <a:solidFill>
            <a:srgbClr val="DDDDDD">
              <a:alpha val="25098"/>
            </a:srgbClr>
          </a:solidFill>
        </p:spPr>
        <p:txBody>
          <a:bodyPr/>
          <a:lstStyle/>
          <a:p>
            <a:pPr>
              <a:buFont typeface="Arial" pitchFamily="34" charset="0"/>
              <a:buChar char="•"/>
            </a:pPr>
            <a:r>
              <a:rPr lang="en-US" dirty="0" smtClean="0"/>
              <a:t>Significance of Stillaguamish estuary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Ecological processes</a:t>
            </a:r>
          </a:p>
          <a:p>
            <a:pPr>
              <a:buFont typeface="Arial" pitchFamily="34" charset="0"/>
              <a:buChar char="•"/>
            </a:pPr>
            <a:r>
              <a:rPr lang="en-US" dirty="0" smtClean="0"/>
              <a:t>On-site habitats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Shoreline and bluffs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Tidelands</a:t>
            </a:r>
          </a:p>
          <a:p>
            <a:pPr lvl="1">
              <a:buFont typeface="Arial" pitchFamily="34" charset="0"/>
              <a:buChar char="•"/>
            </a:pPr>
            <a:r>
              <a:rPr lang="en-US" dirty="0" smtClean="0"/>
              <a:t>Marine riparian forest</a:t>
            </a:r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1524000"/>
            <a:ext cx="9144000" cy="4773376"/>
            <a:chOff x="0" y="1627424"/>
            <a:chExt cx="9144000" cy="4773376"/>
          </a:xfrm>
        </p:grpSpPr>
        <p:grpSp>
          <p:nvGrpSpPr>
            <p:cNvPr id="3" name="Group 40"/>
            <p:cNvGrpSpPr/>
            <p:nvPr/>
          </p:nvGrpSpPr>
          <p:grpSpPr>
            <a:xfrm>
              <a:off x="0" y="1627424"/>
              <a:ext cx="9144000" cy="4773376"/>
              <a:chOff x="0" y="0"/>
              <a:chExt cx="9144000" cy="4773376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0" y="0"/>
                <a:ext cx="9144000" cy="47733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7" name="Group 14"/>
              <p:cNvGrpSpPr/>
              <p:nvPr/>
            </p:nvGrpSpPr>
            <p:grpSpPr>
              <a:xfrm>
                <a:off x="5715000" y="3664803"/>
                <a:ext cx="3429000" cy="830997"/>
                <a:chOff x="4038600" y="3581400"/>
                <a:chExt cx="3429000" cy="830997"/>
              </a:xfrm>
            </p:grpSpPr>
            <p:sp>
              <p:nvSpPr>
                <p:cNvPr id="19" name="TextBox 18"/>
                <p:cNvSpPr txBox="1"/>
                <p:nvPr/>
              </p:nvSpPr>
              <p:spPr>
                <a:xfrm>
                  <a:off x="4038600" y="3581400"/>
                  <a:ext cx="3429000" cy="83099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dirty="0" smtClean="0"/>
                    <a:t>   Drift cell: left to right</a:t>
                  </a:r>
                </a:p>
                <a:p>
                  <a:r>
                    <a:rPr lang="en-US" sz="1600" dirty="0" smtClean="0"/>
                    <a:t>   Drift cell: right to left</a:t>
                  </a:r>
                </a:p>
                <a:p>
                  <a:r>
                    <a:rPr lang="en-US" sz="1600" dirty="0" smtClean="0"/>
                    <a:t>   Divergence zone (sediment source)</a:t>
                  </a:r>
                  <a:endParaRPr lang="en-US" sz="1600" dirty="0"/>
                </a:p>
              </p:txBody>
            </p:sp>
            <p:sp>
              <p:nvSpPr>
                <p:cNvPr id="20" name="Freeform 19"/>
                <p:cNvSpPr/>
                <p:nvPr/>
              </p:nvSpPr>
              <p:spPr>
                <a:xfrm>
                  <a:off x="4075671" y="3672015"/>
                  <a:ext cx="146666" cy="210065"/>
                </a:xfrm>
                <a:custGeom>
                  <a:avLst/>
                  <a:gdLst>
                    <a:gd name="connsiteX0" fmla="*/ 6833 w 146666"/>
                    <a:gd name="connsiteY0" fmla="*/ 210065 h 210065"/>
                    <a:gd name="connsiteX1" fmla="*/ 19190 w 146666"/>
                    <a:gd name="connsiteY1" fmla="*/ 98854 h 210065"/>
                    <a:gd name="connsiteX2" fmla="*/ 80974 w 146666"/>
                    <a:gd name="connsiteY2" fmla="*/ 86498 h 210065"/>
                    <a:gd name="connsiteX3" fmla="*/ 130401 w 146666"/>
                    <a:gd name="connsiteY3" fmla="*/ 74141 h 210065"/>
                    <a:gd name="connsiteX4" fmla="*/ 142758 w 146666"/>
                    <a:gd name="connsiteY4" fmla="*/ 0 h 210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666" h="210065">
                      <a:moveTo>
                        <a:pt x="6833" y="210065"/>
                      </a:moveTo>
                      <a:cubicBezTo>
                        <a:pt x="10952" y="172995"/>
                        <a:pt x="0" y="130837"/>
                        <a:pt x="19190" y="98854"/>
                      </a:cubicBezTo>
                      <a:cubicBezTo>
                        <a:pt x="29996" y="80845"/>
                        <a:pt x="60472" y="91054"/>
                        <a:pt x="80974" y="86498"/>
                      </a:cubicBezTo>
                      <a:cubicBezTo>
                        <a:pt x="97552" y="82814"/>
                        <a:pt x="113925" y="78260"/>
                        <a:pt x="130401" y="74141"/>
                      </a:cubicBezTo>
                      <a:cubicBezTo>
                        <a:pt x="146666" y="25348"/>
                        <a:pt x="142758" y="50096"/>
                        <a:pt x="142758" y="0"/>
                      </a:cubicBezTo>
                    </a:path>
                  </a:pathLst>
                </a:custGeom>
                <a:ln w="38100">
                  <a:solidFill>
                    <a:srgbClr val="3D774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1" name="Freeform 20"/>
                <p:cNvSpPr/>
                <p:nvPr/>
              </p:nvSpPr>
              <p:spPr>
                <a:xfrm>
                  <a:off x="4048899" y="3929449"/>
                  <a:ext cx="146666" cy="210065"/>
                </a:xfrm>
                <a:custGeom>
                  <a:avLst/>
                  <a:gdLst>
                    <a:gd name="connsiteX0" fmla="*/ 6833 w 146666"/>
                    <a:gd name="connsiteY0" fmla="*/ 210065 h 210065"/>
                    <a:gd name="connsiteX1" fmla="*/ 19190 w 146666"/>
                    <a:gd name="connsiteY1" fmla="*/ 98854 h 210065"/>
                    <a:gd name="connsiteX2" fmla="*/ 80974 w 146666"/>
                    <a:gd name="connsiteY2" fmla="*/ 86498 h 210065"/>
                    <a:gd name="connsiteX3" fmla="*/ 130401 w 146666"/>
                    <a:gd name="connsiteY3" fmla="*/ 74141 h 210065"/>
                    <a:gd name="connsiteX4" fmla="*/ 142758 w 146666"/>
                    <a:gd name="connsiteY4" fmla="*/ 0 h 210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666" h="210065">
                      <a:moveTo>
                        <a:pt x="6833" y="210065"/>
                      </a:moveTo>
                      <a:cubicBezTo>
                        <a:pt x="10952" y="172995"/>
                        <a:pt x="0" y="130837"/>
                        <a:pt x="19190" y="98854"/>
                      </a:cubicBezTo>
                      <a:cubicBezTo>
                        <a:pt x="29996" y="80845"/>
                        <a:pt x="60472" y="91054"/>
                        <a:pt x="80974" y="86498"/>
                      </a:cubicBezTo>
                      <a:cubicBezTo>
                        <a:pt x="97552" y="82814"/>
                        <a:pt x="113925" y="78260"/>
                        <a:pt x="130401" y="74141"/>
                      </a:cubicBezTo>
                      <a:cubicBezTo>
                        <a:pt x="146666" y="25348"/>
                        <a:pt x="142758" y="50096"/>
                        <a:pt x="142758" y="0"/>
                      </a:cubicBezTo>
                    </a:path>
                  </a:pathLst>
                </a:custGeom>
                <a:ln w="38100">
                  <a:solidFill>
                    <a:srgbClr val="E49828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2" name="Freeform 21"/>
                <p:cNvSpPr/>
                <p:nvPr/>
              </p:nvSpPr>
              <p:spPr>
                <a:xfrm>
                  <a:off x="4069048" y="4139514"/>
                  <a:ext cx="146666" cy="210065"/>
                </a:xfrm>
                <a:custGeom>
                  <a:avLst/>
                  <a:gdLst>
                    <a:gd name="connsiteX0" fmla="*/ 6833 w 146666"/>
                    <a:gd name="connsiteY0" fmla="*/ 210065 h 210065"/>
                    <a:gd name="connsiteX1" fmla="*/ 19190 w 146666"/>
                    <a:gd name="connsiteY1" fmla="*/ 98854 h 210065"/>
                    <a:gd name="connsiteX2" fmla="*/ 80974 w 146666"/>
                    <a:gd name="connsiteY2" fmla="*/ 86498 h 210065"/>
                    <a:gd name="connsiteX3" fmla="*/ 130401 w 146666"/>
                    <a:gd name="connsiteY3" fmla="*/ 74141 h 210065"/>
                    <a:gd name="connsiteX4" fmla="*/ 142758 w 146666"/>
                    <a:gd name="connsiteY4" fmla="*/ 0 h 2100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46666" h="210065">
                      <a:moveTo>
                        <a:pt x="6833" y="210065"/>
                      </a:moveTo>
                      <a:cubicBezTo>
                        <a:pt x="10952" y="172995"/>
                        <a:pt x="0" y="130837"/>
                        <a:pt x="19190" y="98854"/>
                      </a:cubicBezTo>
                      <a:cubicBezTo>
                        <a:pt x="29996" y="80845"/>
                        <a:pt x="60472" y="91054"/>
                        <a:pt x="80974" y="86498"/>
                      </a:cubicBezTo>
                      <a:cubicBezTo>
                        <a:pt x="97552" y="82814"/>
                        <a:pt x="113925" y="78260"/>
                        <a:pt x="130401" y="74141"/>
                      </a:cubicBezTo>
                      <a:cubicBezTo>
                        <a:pt x="146666" y="25348"/>
                        <a:pt x="142758" y="50096"/>
                        <a:pt x="142758" y="0"/>
                      </a:cubicBezTo>
                    </a:path>
                  </a:pathLst>
                </a:custGeom>
                <a:ln w="38100">
                  <a:solidFill>
                    <a:schemeClr val="tx1"/>
                  </a:solidFill>
                  <a:prstDash val="sysDash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8" name="TextBox 7"/>
              <p:cNvSpPr txBox="1"/>
              <p:nvPr/>
            </p:nvSpPr>
            <p:spPr>
              <a:xfrm>
                <a:off x="7036526" y="4419600"/>
                <a:ext cx="1950662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200" i="1" dirty="0" smtClean="0"/>
                  <a:t>Map source: WA DOE</a:t>
                </a:r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2438400" y="762000"/>
                <a:ext cx="122437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Livingston Bay</a:t>
                </a:r>
                <a:endParaRPr lang="en-US" sz="1400" dirty="0"/>
              </a:p>
            </p:txBody>
          </p:sp>
          <p:sp>
            <p:nvSpPr>
              <p:cNvPr id="10" name="TextBox 9"/>
              <p:cNvSpPr txBox="1"/>
              <p:nvPr/>
            </p:nvSpPr>
            <p:spPr>
              <a:xfrm>
                <a:off x="2917302" y="1447800"/>
                <a:ext cx="2481192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Livingston Bay pocket estuary</a:t>
                </a:r>
              </a:p>
            </p:txBody>
          </p:sp>
          <p:sp>
            <p:nvSpPr>
              <p:cNvPr id="11" name="TextBox 10"/>
              <p:cNvSpPr txBox="1"/>
              <p:nvPr/>
            </p:nvSpPr>
            <p:spPr>
              <a:xfrm>
                <a:off x="3276600" y="1828800"/>
                <a:ext cx="187442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Iverson pocket estuary </a:t>
                </a:r>
              </a:p>
            </p:txBody>
          </p:sp>
          <p:cxnSp>
            <p:nvCxnSpPr>
              <p:cNvPr id="12" name="Straight Arrow Connector 11"/>
              <p:cNvCxnSpPr/>
              <p:nvPr/>
            </p:nvCxnSpPr>
            <p:spPr>
              <a:xfrm rot="10800000" flipV="1">
                <a:off x="2438400" y="1982688"/>
                <a:ext cx="838200" cy="303312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Straight Arrow Connector 12"/>
              <p:cNvCxnSpPr>
                <a:stCxn id="10" idx="1"/>
              </p:cNvCxnSpPr>
              <p:nvPr/>
            </p:nvCxnSpPr>
            <p:spPr>
              <a:xfrm rot="10800000">
                <a:off x="2057400" y="1371631"/>
                <a:ext cx="859902" cy="230059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" name="TextBox 13"/>
              <p:cNvSpPr txBox="1"/>
              <p:nvPr/>
            </p:nvSpPr>
            <p:spPr>
              <a:xfrm>
                <a:off x="2017512" y="4343400"/>
                <a:ext cx="1182888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Barnum Point</a:t>
                </a:r>
              </a:p>
            </p:txBody>
          </p:sp>
          <p:cxnSp>
            <p:nvCxnSpPr>
              <p:cNvPr id="15" name="Straight Arrow Connector 14"/>
              <p:cNvCxnSpPr>
                <a:stCxn id="14" idx="1"/>
              </p:cNvCxnSpPr>
              <p:nvPr/>
            </p:nvCxnSpPr>
            <p:spPr>
              <a:xfrm rot="10800000">
                <a:off x="1676400" y="4343403"/>
                <a:ext cx="341112" cy="153887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6" name="Picture 3" descr="C:\Documents and Settings\rfuller\My Documents\Port Susan\Properties\Barnum Pt\Imagery\Photos\20100330\IMGP0226.JPG"/>
              <p:cNvPicPr>
                <a:picLocks noChangeAspect="1" noChangeArrowheads="1"/>
              </p:cNvPicPr>
              <p:nvPr/>
            </p:nvPicPr>
            <p:blipFill>
              <a:blip r:embed="rId3" cstate="print">
                <a:lum bright="15000" contrast="10000"/>
              </a:blip>
              <a:srcRect/>
              <a:stretch>
                <a:fillRect/>
              </a:stretch>
            </p:blipFill>
            <p:spPr bwMode="auto">
              <a:xfrm>
                <a:off x="3924300" y="2209800"/>
                <a:ext cx="1714500" cy="2286000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</p:pic>
          <p:cxnSp>
            <p:nvCxnSpPr>
              <p:cNvPr id="17" name="Straight Connector 16"/>
              <p:cNvCxnSpPr>
                <a:stCxn id="14" idx="3"/>
              </p:cNvCxnSpPr>
              <p:nvPr/>
            </p:nvCxnSpPr>
            <p:spPr>
              <a:xfrm flipV="1">
                <a:off x="3200400" y="2639776"/>
                <a:ext cx="685800" cy="1857513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/>
              <p:cNvCxnSpPr>
                <a:stCxn id="14" idx="3"/>
              </p:cNvCxnSpPr>
              <p:nvPr/>
            </p:nvCxnSpPr>
            <p:spPr>
              <a:xfrm flipV="1">
                <a:off x="3200400" y="4495800"/>
                <a:ext cx="685800" cy="1489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4" name="TextBox 3"/>
            <p:cNvSpPr txBox="1"/>
            <p:nvPr/>
          </p:nvSpPr>
          <p:spPr>
            <a:xfrm>
              <a:off x="42106" y="4264223"/>
              <a:ext cx="2279150" cy="307777"/>
            </a:xfrm>
            <a:prstGeom prst="rect">
              <a:avLst/>
            </a:prstGeom>
            <a:solidFill>
              <a:schemeClr val="bg1">
                <a:alpha val="79000"/>
              </a:schemeClr>
            </a:solidFill>
          </p:spPr>
          <p:txBody>
            <a:bodyPr wrap="none" rtlCol="0">
              <a:spAutoFit/>
            </a:bodyPr>
            <a:lstStyle/>
            <a:p>
              <a:r>
                <a:rPr lang="en-US" sz="1400" dirty="0" smtClean="0"/>
                <a:t>Triangle Cove pocket estuary</a:t>
              </a:r>
            </a:p>
          </p:txBody>
        </p:sp>
        <p:cxnSp>
          <p:nvCxnSpPr>
            <p:cNvPr id="5" name="Straight Arrow Connector 4"/>
            <p:cNvCxnSpPr>
              <a:stCxn id="4" idx="2"/>
            </p:cNvCxnSpPr>
            <p:nvPr/>
          </p:nvCxnSpPr>
          <p:spPr>
            <a:xfrm rot="5400000">
              <a:off x="590841" y="4666960"/>
              <a:ext cx="685800" cy="49588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itle 2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Fit with ALEA Program Goals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04800" y="838200"/>
            <a:ext cx="8534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3200" dirty="0" smtClean="0">
                <a:solidFill>
                  <a:schemeClr val="bg1"/>
                </a:solidFill>
              </a:rPr>
              <a:t>Primary sediment source in 3-mile drift cell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1" y="762000"/>
            <a:ext cx="9157881" cy="6096000"/>
            <a:chOff x="-1" y="304800"/>
            <a:chExt cx="9157881" cy="6096000"/>
          </a:xfrm>
        </p:grpSpPr>
        <p:grpSp>
          <p:nvGrpSpPr>
            <p:cNvPr id="2" name="Group 1"/>
            <p:cNvGrpSpPr>
              <a:grpSpLocks noChangeAspect="1"/>
            </p:cNvGrpSpPr>
            <p:nvPr/>
          </p:nvGrpSpPr>
          <p:grpSpPr>
            <a:xfrm>
              <a:off x="-1" y="304800"/>
              <a:ext cx="9157881" cy="6096000"/>
              <a:chOff x="-1" y="304800"/>
              <a:chExt cx="9157881" cy="6096000"/>
            </a:xfrm>
          </p:grpSpPr>
          <p:pic>
            <p:nvPicPr>
              <p:cNvPr id="3" name="Picture 2"/>
              <p:cNvPicPr>
                <a:picLocks noChangeAspect="1" noChangeArrowheads="1"/>
              </p:cNvPicPr>
              <p:nvPr/>
            </p:nvPicPr>
            <p:blipFill>
              <a:blip r:embed="rId2" cstate="print"/>
              <a:srcRect t="4761"/>
              <a:stretch>
                <a:fillRect/>
              </a:stretch>
            </p:blipFill>
            <p:spPr bwMode="auto">
              <a:xfrm>
                <a:off x="-1" y="304800"/>
                <a:ext cx="9157881" cy="60960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" name="Picture 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6980788" y="4572000"/>
                <a:ext cx="2063064" cy="1371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5" name="TextBox 4"/>
              <p:cNvSpPr txBox="1"/>
              <p:nvPr/>
            </p:nvSpPr>
            <p:spPr>
              <a:xfrm>
                <a:off x="6149693" y="6019800"/>
                <a:ext cx="2788264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dirty="0" smtClean="0"/>
                  <a:t>From: Johannessen and Chase 2005</a:t>
                </a:r>
                <a:endParaRPr lang="en-US" sz="1400" dirty="0"/>
              </a:p>
            </p:txBody>
          </p:sp>
        </p:grpSp>
        <p:sp>
          <p:nvSpPr>
            <p:cNvPr id="6" name="TextBox 5"/>
            <p:cNvSpPr txBox="1"/>
            <p:nvPr/>
          </p:nvSpPr>
          <p:spPr>
            <a:xfrm>
              <a:off x="1143000" y="6062246"/>
              <a:ext cx="3733800" cy="338554"/>
            </a:xfrm>
            <a:prstGeom prst="rect">
              <a:avLst/>
            </a:prstGeom>
            <a:solidFill>
              <a:srgbClr val="FFFF66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 smtClean="0"/>
                <a:t>Barnum Point – Feeder Bluff Exceptional</a:t>
              </a:r>
              <a:endParaRPr lang="en-US" sz="1600" dirty="0"/>
            </a:p>
          </p:txBody>
        </p:sp>
        <p:cxnSp>
          <p:nvCxnSpPr>
            <p:cNvPr id="8" name="Straight Arrow Connector 7"/>
            <p:cNvCxnSpPr/>
            <p:nvPr/>
          </p:nvCxnSpPr>
          <p:spPr>
            <a:xfrm rot="16200000" flipV="1">
              <a:off x="2400300" y="5829300"/>
              <a:ext cx="457200" cy="76200"/>
            </a:xfrm>
            <a:prstGeom prst="straightConnector1">
              <a:avLst/>
            </a:prstGeom>
            <a:ln w="38100">
              <a:solidFill>
                <a:srgbClr val="FFFF6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rot="10800000">
              <a:off x="2286000" y="5867400"/>
              <a:ext cx="381000" cy="228600"/>
            </a:xfrm>
            <a:prstGeom prst="straightConnector1">
              <a:avLst/>
            </a:prstGeom>
            <a:ln w="38100">
              <a:solidFill>
                <a:srgbClr val="FFFF66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1. Fit with ALEA Program Goals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5181601" y="838200"/>
            <a:ext cx="3048000" cy="2667000"/>
            <a:chOff x="5181601" y="838200"/>
            <a:chExt cx="3048000" cy="2667000"/>
          </a:xfrm>
        </p:grpSpPr>
        <p:pic>
          <p:nvPicPr>
            <p:cNvPr id="2" name="Picture 3" descr="C:\Documents and Settings\rfuller\My Documents\Port Susan\Properties\Barnum Pt\Imagery\Iverson pocket estuary.jpg"/>
            <p:cNvPicPr>
              <a:picLocks noChangeAspect="1" noChangeArrowheads="1"/>
            </p:cNvPicPr>
            <p:nvPr/>
          </p:nvPicPr>
          <p:blipFill>
            <a:blip r:embed="rId3" cstate="print">
              <a:lum bright="-20000" contrast="30000"/>
            </a:blip>
            <a:srcRect/>
            <a:stretch>
              <a:fillRect/>
            </a:stretch>
          </p:blipFill>
          <p:spPr bwMode="auto">
            <a:xfrm>
              <a:off x="5181601" y="838200"/>
              <a:ext cx="3048000" cy="2667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</p:pic>
        <p:sp>
          <p:nvSpPr>
            <p:cNvPr id="3" name="TextBox 2"/>
            <p:cNvSpPr txBox="1"/>
            <p:nvPr/>
          </p:nvSpPr>
          <p:spPr>
            <a:xfrm>
              <a:off x="5791200" y="3074313"/>
              <a:ext cx="24384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200" dirty="0" smtClean="0">
                  <a:solidFill>
                    <a:srgbClr val="FFFF00"/>
                  </a:solidFill>
                </a:rPr>
                <a:t>Iverson Spit</a:t>
              </a:r>
              <a:endParaRPr lang="en-US" sz="22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609600" y="788313"/>
            <a:ext cx="3962400" cy="5938054"/>
            <a:chOff x="457200" y="788313"/>
            <a:chExt cx="3962400" cy="5938054"/>
          </a:xfrm>
        </p:grpSpPr>
        <p:pic>
          <p:nvPicPr>
            <p:cNvPr id="4" name="Picture 2" descr="C:\Documents and Settings\rfuller\My Documents\Port Susan\Properties\Barnum Pt\Imagery\Nelson pocket estuary.jpg"/>
            <p:cNvPicPr>
              <a:picLocks noChangeAspect="1" noChangeArrowheads="1"/>
            </p:cNvPicPr>
            <p:nvPr/>
          </p:nvPicPr>
          <p:blipFill>
            <a:blip r:embed="rId4" cstate="print">
              <a:lum bright="-5000" contrast="15000"/>
            </a:blip>
            <a:srcRect/>
            <a:stretch>
              <a:fillRect/>
            </a:stretch>
          </p:blipFill>
          <p:spPr bwMode="auto">
            <a:xfrm>
              <a:off x="457200" y="838200"/>
              <a:ext cx="3900137" cy="5888167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</p:pic>
        <p:sp>
          <p:nvSpPr>
            <p:cNvPr id="5" name="TextBox 4"/>
            <p:cNvSpPr txBox="1"/>
            <p:nvPr/>
          </p:nvSpPr>
          <p:spPr>
            <a:xfrm>
              <a:off x="457200" y="788313"/>
              <a:ext cx="39624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dirty="0" smtClean="0">
                  <a:solidFill>
                    <a:srgbClr val="FFFF00"/>
                  </a:solidFill>
                </a:rPr>
                <a:t>Livingston Bay pocket estuary</a:t>
              </a:r>
              <a:endParaRPr lang="en-US" sz="22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5181600" y="3657600"/>
            <a:ext cx="2827131" cy="3048000"/>
            <a:chOff x="5181600" y="3657600"/>
            <a:chExt cx="2827131" cy="3048000"/>
          </a:xfrm>
        </p:grpSpPr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5" cstate="print"/>
            <a:srcRect l="17876" t="5952" r="15803" b="11905"/>
            <a:stretch>
              <a:fillRect/>
            </a:stretch>
          </p:blipFill>
          <p:spPr bwMode="auto">
            <a:xfrm>
              <a:off x="5181601" y="3657600"/>
              <a:ext cx="2827130" cy="3048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5181600" y="3683913"/>
              <a:ext cx="281940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200" dirty="0" smtClean="0">
                  <a:solidFill>
                    <a:srgbClr val="FFFF00"/>
                  </a:solidFill>
                </a:rPr>
                <a:t>Triangle Cove</a:t>
              </a:r>
            </a:p>
          </p:txBody>
        </p:sp>
      </p:grpSp>
      <p:sp>
        <p:nvSpPr>
          <p:cNvPr id="14" name="Title 25"/>
          <p:cNvSpPr txBox="1">
            <a:spLocks/>
          </p:cNvSpPr>
          <p:nvPr/>
        </p:nvSpPr>
        <p:spPr>
          <a:xfrm>
            <a:off x="0" y="0"/>
            <a:ext cx="9144000" cy="711202"/>
          </a:xfrm>
          <a:prstGeom prst="rect">
            <a:avLst/>
          </a:prstGeom>
        </p:spPr>
        <p:txBody>
          <a:bodyPr anchor="ctr"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1.</a:t>
            </a:r>
            <a:r>
              <a:rPr kumimoji="0" lang="en-US" sz="3200" b="0" i="0" u="none" strike="noStrike" kern="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Fit with ALEA Program Goals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lvl="0"/>
            <a:r>
              <a:rPr lang="en-US" dirty="0" smtClean="0"/>
              <a:t>1. Fit with ALEA Program Goals – On-site Habitats</a:t>
            </a:r>
            <a:endParaRPr lang="en-US" dirty="0"/>
          </a:p>
        </p:txBody>
      </p:sp>
      <p:pic>
        <p:nvPicPr>
          <p:cNvPr id="4" name="Picture 3" descr="20091111_BarnumPt_IMG_1767.JPG"/>
          <p:cNvPicPr>
            <a:picLocks noChangeAspect="1"/>
          </p:cNvPicPr>
          <p:nvPr/>
        </p:nvPicPr>
        <p:blipFill>
          <a:blip r:embed="rId2" cstate="print"/>
          <a:srcRect l="3226" t="5233" b="13046"/>
          <a:stretch>
            <a:fillRect/>
          </a:stretch>
        </p:blipFill>
        <p:spPr>
          <a:xfrm>
            <a:off x="4572000" y="3962400"/>
            <a:ext cx="4572000" cy="28956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5" name="Picture 4" descr="Barnum-Stay_0170_20100513_AGibbons.JPG"/>
          <p:cNvPicPr>
            <a:picLocks noChangeAspect="1"/>
          </p:cNvPicPr>
          <p:nvPr/>
        </p:nvPicPr>
        <p:blipFill>
          <a:blip r:embed="rId3" cstate="print"/>
          <a:srcRect r="6250"/>
          <a:stretch>
            <a:fillRect/>
          </a:stretch>
        </p:blipFill>
        <p:spPr>
          <a:xfrm>
            <a:off x="4572000" y="762000"/>
            <a:ext cx="4572000" cy="3239069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pic>
        <p:nvPicPr>
          <p:cNvPr id="11" name="Picture 10" descr="IMGP0226_RFulle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762000"/>
            <a:ext cx="4572000" cy="6096000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5029200" y="6477000"/>
            <a:ext cx="41148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Marine riparian forest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43688" y="3609976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Steep forested bluffs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648200" y="1828800"/>
            <a:ext cx="22860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Tidelands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2743200" y="762000"/>
            <a:ext cx="1752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/>
              <a:t>Feeder bluffs</a:t>
            </a:r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1638</TotalTime>
  <Words>791</Words>
  <Application>Microsoft Office PowerPoint</Application>
  <PresentationFormat>On-screen Show (4:3)</PresentationFormat>
  <Paragraphs>177</Paragraphs>
  <Slides>23</Slides>
  <Notes>2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Default Design</vt:lpstr>
      <vt:lpstr>Barnum Point Acquisition – Phase I</vt:lpstr>
      <vt:lpstr>Regional Location</vt:lpstr>
      <vt:lpstr>Slide 3</vt:lpstr>
      <vt:lpstr>Project Parcels – Phase I and Future Phases</vt:lpstr>
      <vt:lpstr>1. Fit with ALEA Program Goals</vt:lpstr>
      <vt:lpstr>1. Fit with ALEA Program Goals</vt:lpstr>
      <vt:lpstr>1. Fit with ALEA Program Goals</vt:lpstr>
      <vt:lpstr>Slide 8</vt:lpstr>
      <vt:lpstr>1. Fit with ALEA Program Goals – On-site Habitats</vt:lpstr>
      <vt:lpstr>2. Project Need – Approved Plans</vt:lpstr>
      <vt:lpstr>2. Project Need – Studies &amp; Assessments</vt:lpstr>
      <vt:lpstr>2. Project Need – Nearby Protection/Enhancement</vt:lpstr>
      <vt:lpstr>2. Project Need – Species Benefits</vt:lpstr>
      <vt:lpstr>2. Project Need – Species Benefits</vt:lpstr>
      <vt:lpstr>2. Project Need – Action Agenda</vt:lpstr>
      <vt:lpstr>3. Site Suitability</vt:lpstr>
      <vt:lpstr>3. Site Suitability</vt:lpstr>
      <vt:lpstr>4. Urgency and Viability</vt:lpstr>
      <vt:lpstr>4. Urgency and Viability</vt:lpstr>
      <vt:lpstr>5. Community Involvement and Support</vt:lpstr>
      <vt:lpstr>5. Community Involvement and Support</vt:lpstr>
      <vt:lpstr>Project Financing Plan</vt:lpstr>
      <vt:lpstr>Questions</vt:lpstr>
    </vt:vector>
  </TitlesOfParts>
  <Company>The Nature Conservancy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 Melinda Milner</dc:creator>
  <cp:lastModifiedBy> Melinda Milner</cp:lastModifiedBy>
  <cp:revision>114</cp:revision>
  <dcterms:created xsi:type="dcterms:W3CDTF">2010-05-30T17:35:26Z</dcterms:created>
  <dcterms:modified xsi:type="dcterms:W3CDTF">2010-06-07T18:19:50Z</dcterms:modified>
</cp:coreProperties>
</file>