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9"/>
  </p:notesMasterIdLst>
  <p:sldIdLst>
    <p:sldId id="256" r:id="rId2"/>
    <p:sldId id="257" r:id="rId3"/>
    <p:sldId id="259" r:id="rId4"/>
    <p:sldId id="331" r:id="rId5"/>
    <p:sldId id="341" r:id="rId6"/>
    <p:sldId id="261" r:id="rId7"/>
    <p:sldId id="262" r:id="rId8"/>
    <p:sldId id="263" r:id="rId9"/>
    <p:sldId id="264" r:id="rId10"/>
    <p:sldId id="269" r:id="rId11"/>
    <p:sldId id="267" r:id="rId12"/>
    <p:sldId id="268" r:id="rId13"/>
    <p:sldId id="289" r:id="rId14"/>
    <p:sldId id="332" r:id="rId15"/>
    <p:sldId id="265" r:id="rId16"/>
    <p:sldId id="270" r:id="rId17"/>
    <p:sldId id="271" r:id="rId18"/>
    <p:sldId id="274" r:id="rId19"/>
    <p:sldId id="276" r:id="rId20"/>
    <p:sldId id="277" r:id="rId21"/>
    <p:sldId id="278" r:id="rId22"/>
    <p:sldId id="279" r:id="rId23"/>
    <p:sldId id="280" r:id="rId24"/>
    <p:sldId id="281" r:id="rId25"/>
    <p:sldId id="282" r:id="rId26"/>
    <p:sldId id="283" r:id="rId27"/>
    <p:sldId id="342" r:id="rId28"/>
    <p:sldId id="285" r:id="rId29"/>
    <p:sldId id="286" r:id="rId30"/>
    <p:sldId id="287" r:id="rId31"/>
    <p:sldId id="288" r:id="rId32"/>
    <p:sldId id="290" r:id="rId33"/>
    <p:sldId id="292" r:id="rId34"/>
    <p:sldId id="291" r:id="rId35"/>
    <p:sldId id="293" r:id="rId36"/>
    <p:sldId id="294" r:id="rId37"/>
    <p:sldId id="295" r:id="rId38"/>
    <p:sldId id="297" r:id="rId39"/>
    <p:sldId id="298" r:id="rId40"/>
    <p:sldId id="299" r:id="rId41"/>
    <p:sldId id="333" r:id="rId42"/>
    <p:sldId id="343" r:id="rId43"/>
    <p:sldId id="334" r:id="rId44"/>
    <p:sldId id="335" r:id="rId45"/>
    <p:sldId id="336" r:id="rId46"/>
    <p:sldId id="337" r:id="rId47"/>
    <p:sldId id="338" r:id="rId48"/>
    <p:sldId id="339" r:id="rId49"/>
    <p:sldId id="340" r:id="rId50"/>
    <p:sldId id="301" r:id="rId51"/>
    <p:sldId id="302" r:id="rId52"/>
    <p:sldId id="303" r:id="rId53"/>
    <p:sldId id="304" r:id="rId54"/>
    <p:sldId id="306" r:id="rId55"/>
    <p:sldId id="307" r:id="rId56"/>
    <p:sldId id="322" r:id="rId57"/>
    <p:sldId id="311" r:id="rId58"/>
    <p:sldId id="305" r:id="rId59"/>
    <p:sldId id="308" r:id="rId60"/>
    <p:sldId id="310" r:id="rId61"/>
    <p:sldId id="312" r:id="rId62"/>
    <p:sldId id="313" r:id="rId63"/>
    <p:sldId id="315" r:id="rId64"/>
    <p:sldId id="316" r:id="rId65"/>
    <p:sldId id="317" r:id="rId66"/>
    <p:sldId id="314" r:id="rId67"/>
    <p:sldId id="318" r:id="rId68"/>
    <p:sldId id="319" r:id="rId69"/>
    <p:sldId id="320" r:id="rId70"/>
    <p:sldId id="321" r:id="rId71"/>
    <p:sldId id="323" r:id="rId72"/>
    <p:sldId id="324" r:id="rId73"/>
    <p:sldId id="325" r:id="rId74"/>
    <p:sldId id="326" r:id="rId75"/>
    <p:sldId id="328" r:id="rId76"/>
    <p:sldId id="329" r:id="rId77"/>
    <p:sldId id="330" r:id="rId78"/>
  </p:sldIdLst>
  <p:sldSz cx="12192000" cy="6858000"/>
  <p:notesSz cx="6858000" cy="9144000"/>
  <p:photoAlbum/>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5312383-8789-4E9B-9B4F-8DBCBEF13C52}" v="2" dt="2023-11-21T18:35:07.27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1316" autoAdjust="0"/>
  </p:normalViewPr>
  <p:slideViewPr>
    <p:cSldViewPr snapToGrid="0">
      <p:cViewPr varScale="1">
        <p:scale>
          <a:sx n="76" d="100"/>
          <a:sy n="76" d="100"/>
        </p:scale>
        <p:origin x="282"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microsoft.com/office/2016/11/relationships/changesInfo" Target="changesInfos/changesInfo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notesMaster" Target="notesMasters/notesMaster1.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presProps" Target="presProps.xml"/><Relationship Id="rId85" Type="http://schemas.microsoft.com/office/2015/10/relationships/revisionInfo" Target="revisionInfo.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utler, Elizabeth (RCO)" userId="16d0e9ba-e946-443f-b97b-4f5dc3bf48b9" providerId="ADAL" clId="{55312383-8789-4E9B-9B4F-8DBCBEF13C52}"/>
    <pc:docChg chg="custSel modSld sldOrd">
      <pc:chgData name="Butler, Elizabeth (RCO)" userId="16d0e9ba-e946-443f-b97b-4f5dc3bf48b9" providerId="ADAL" clId="{55312383-8789-4E9B-9B4F-8DBCBEF13C52}" dt="2023-11-21T18:38:10.943" v="447" actId="114"/>
      <pc:docMkLst>
        <pc:docMk/>
      </pc:docMkLst>
      <pc:sldChg chg="modSp mod modNotesTx">
        <pc:chgData name="Butler, Elizabeth (RCO)" userId="16d0e9ba-e946-443f-b97b-4f5dc3bf48b9" providerId="ADAL" clId="{55312383-8789-4E9B-9B4F-8DBCBEF13C52}" dt="2023-11-21T18:38:10.943" v="447" actId="114"/>
        <pc:sldMkLst>
          <pc:docMk/>
          <pc:sldMk cId="2385576648" sldId="256"/>
        </pc:sldMkLst>
        <pc:spChg chg="mod">
          <ac:chgData name="Butler, Elizabeth (RCO)" userId="16d0e9ba-e946-443f-b97b-4f5dc3bf48b9" providerId="ADAL" clId="{55312383-8789-4E9B-9B4F-8DBCBEF13C52}" dt="2023-11-21T18:37:38.321" v="439" actId="207"/>
          <ac:spMkLst>
            <pc:docMk/>
            <pc:sldMk cId="2385576648" sldId="256"/>
            <ac:spMk id="2" creationId="{ECE82577-0A18-0FA5-F3FF-5A2DEB314BC7}"/>
          </ac:spMkLst>
        </pc:spChg>
        <pc:spChg chg="mod">
          <ac:chgData name="Butler, Elizabeth (RCO)" userId="16d0e9ba-e946-443f-b97b-4f5dc3bf48b9" providerId="ADAL" clId="{55312383-8789-4E9B-9B4F-8DBCBEF13C52}" dt="2023-11-21T18:38:10.943" v="447" actId="114"/>
          <ac:spMkLst>
            <pc:docMk/>
            <pc:sldMk cId="2385576648" sldId="256"/>
            <ac:spMk id="3" creationId="{8B79C729-FB4E-048A-6922-1AEFAD107554}"/>
          </ac:spMkLst>
        </pc:spChg>
        <pc:picChg chg="mod">
          <ac:chgData name="Butler, Elizabeth (RCO)" userId="16d0e9ba-e946-443f-b97b-4f5dc3bf48b9" providerId="ADAL" clId="{55312383-8789-4E9B-9B4F-8DBCBEF13C52}" dt="2023-11-21T18:37:49.008" v="442" actId="108"/>
          <ac:picMkLst>
            <pc:docMk/>
            <pc:sldMk cId="2385576648" sldId="256"/>
            <ac:picMk id="6" creationId="{1E64103B-5723-BE64-3F41-2285357CBC69}"/>
          </ac:picMkLst>
        </pc:picChg>
      </pc:sldChg>
      <pc:sldChg chg="modSp mod">
        <pc:chgData name="Butler, Elizabeth (RCO)" userId="16d0e9ba-e946-443f-b97b-4f5dc3bf48b9" providerId="ADAL" clId="{55312383-8789-4E9B-9B4F-8DBCBEF13C52}" dt="2023-11-21T18:30:59.370" v="277"/>
        <pc:sldMkLst>
          <pc:docMk/>
          <pc:sldMk cId="2190189146" sldId="267"/>
        </pc:sldMkLst>
        <pc:spChg chg="mod">
          <ac:chgData name="Butler, Elizabeth (RCO)" userId="16d0e9ba-e946-443f-b97b-4f5dc3bf48b9" providerId="ADAL" clId="{55312383-8789-4E9B-9B4F-8DBCBEF13C52}" dt="2023-11-21T18:30:59.370" v="277"/>
          <ac:spMkLst>
            <pc:docMk/>
            <pc:sldMk cId="2190189146" sldId="267"/>
            <ac:spMk id="4" creationId="{A852078E-5D8A-A50B-E105-44142563C127}"/>
          </ac:spMkLst>
        </pc:spChg>
      </pc:sldChg>
      <pc:sldChg chg="modSp mod">
        <pc:chgData name="Butler, Elizabeth (RCO)" userId="16d0e9ba-e946-443f-b97b-4f5dc3bf48b9" providerId="ADAL" clId="{55312383-8789-4E9B-9B4F-8DBCBEF13C52}" dt="2023-11-21T18:30:43.527" v="276" actId="20577"/>
        <pc:sldMkLst>
          <pc:docMk/>
          <pc:sldMk cId="2405024001" sldId="268"/>
        </pc:sldMkLst>
        <pc:spChg chg="mod">
          <ac:chgData name="Butler, Elizabeth (RCO)" userId="16d0e9ba-e946-443f-b97b-4f5dc3bf48b9" providerId="ADAL" clId="{55312383-8789-4E9B-9B4F-8DBCBEF13C52}" dt="2023-11-21T18:30:43.527" v="276" actId="20577"/>
          <ac:spMkLst>
            <pc:docMk/>
            <pc:sldMk cId="2405024001" sldId="268"/>
            <ac:spMk id="4" creationId="{4600AB2F-33EA-2EAF-9AFD-DA5FFD75CFD0}"/>
          </ac:spMkLst>
        </pc:spChg>
      </pc:sldChg>
      <pc:sldChg chg="modSp mod">
        <pc:chgData name="Butler, Elizabeth (RCO)" userId="16d0e9ba-e946-443f-b97b-4f5dc3bf48b9" providerId="ADAL" clId="{55312383-8789-4E9B-9B4F-8DBCBEF13C52}" dt="2023-11-21T18:30:00.048" v="272" actId="20577"/>
        <pc:sldMkLst>
          <pc:docMk/>
          <pc:sldMk cId="894422207" sldId="331"/>
        </pc:sldMkLst>
        <pc:spChg chg="mod">
          <ac:chgData name="Butler, Elizabeth (RCO)" userId="16d0e9ba-e946-443f-b97b-4f5dc3bf48b9" providerId="ADAL" clId="{55312383-8789-4E9B-9B4F-8DBCBEF13C52}" dt="2023-11-21T18:30:00.048" v="272" actId="20577"/>
          <ac:spMkLst>
            <pc:docMk/>
            <pc:sldMk cId="894422207" sldId="331"/>
            <ac:spMk id="6" creationId="{77411062-D5C0-352D-A2F8-8A76A678D432}"/>
          </ac:spMkLst>
        </pc:spChg>
      </pc:sldChg>
      <pc:sldChg chg="ord">
        <pc:chgData name="Butler, Elizabeth (RCO)" userId="16d0e9ba-e946-443f-b97b-4f5dc3bf48b9" providerId="ADAL" clId="{55312383-8789-4E9B-9B4F-8DBCBEF13C52}" dt="2023-11-21T18:31:41.583" v="279"/>
        <pc:sldMkLst>
          <pc:docMk/>
          <pc:sldMk cId="1422326795" sldId="332"/>
        </pc:sldMkLst>
      </pc:sldChg>
      <pc:sldChg chg="ord">
        <pc:chgData name="Butler, Elizabeth (RCO)" userId="16d0e9ba-e946-443f-b97b-4f5dc3bf48b9" providerId="ADAL" clId="{55312383-8789-4E9B-9B4F-8DBCBEF13C52}" dt="2023-11-21T18:32:43.389" v="281"/>
        <pc:sldMkLst>
          <pc:docMk/>
          <pc:sldMk cId="98620906" sldId="342"/>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ACD0982-D2D9-4D9E-B39A-7698BB214822}" type="datetimeFigureOut">
              <a:rPr lang="en-US" smtClean="0"/>
              <a:t>11/21/2023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B805592-0FFA-44B1-9DA8-5E35F595DC9C}" type="slidenum">
              <a:rPr lang="en-US" smtClean="0"/>
              <a:t>‹#›</a:t>
            </a:fld>
            <a:endParaRPr lang="en-US"/>
          </a:p>
        </p:txBody>
      </p:sp>
    </p:spTree>
    <p:extLst>
      <p:ext uri="{BB962C8B-B14F-4D97-AF65-F5344CB8AC3E}">
        <p14:creationId xmlns:p14="http://schemas.microsoft.com/office/powerpoint/2010/main" val="27007601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As-Builts of the estuary are uploaded to Prism. A full draft of the as-builts will be ready by mid-October.</a:t>
            </a:r>
            <a:endParaRPr lang="en-US" dirty="0">
              <a:sym typeface="Wingdings" panose="05000000000000000000" pitchFamily="2" charset="2"/>
            </a:endParaRPr>
          </a:p>
          <a:p>
            <a:r>
              <a:rPr lang="en-US" dirty="0"/>
              <a:t>0.17 mile of stream treated</a:t>
            </a:r>
          </a:p>
          <a:p>
            <a:r>
              <a:rPr lang="en-US" dirty="0"/>
              <a:t>1.4 acre pocket estuary restored (17,000 CY fill removed)</a:t>
            </a:r>
          </a:p>
          <a:p>
            <a:r>
              <a:rPr lang="en-US" dirty="0"/>
              <a:t>1 culvert removed</a:t>
            </a:r>
          </a:p>
          <a:p>
            <a:r>
              <a:rPr lang="en-US" dirty="0"/>
              <a:t>5 span railroad bridge constructed</a:t>
            </a:r>
          </a:p>
          <a:p>
            <a:r>
              <a:rPr lang="en-US" dirty="0"/>
              <a:t>6.3 acres opened to fish passage</a:t>
            </a:r>
          </a:p>
          <a:p>
            <a:r>
              <a:rPr lang="en-US" dirty="0"/>
              <a:t>0.8 acre estuary planted</a:t>
            </a:r>
          </a:p>
          <a:p>
            <a:r>
              <a:rPr lang="en-US" dirty="0"/>
              <a:t>Pathways approx. 9’ wide (narrows to 6’ under bridge): 75 ft of concrete path, 995 feet asphalt path, 45 ft boardwalk, 890 ft crushed rock = total 2,030 ft ADA 1 electric light</a:t>
            </a:r>
          </a:p>
          <a:p>
            <a:r>
              <a:rPr lang="en-US" dirty="0"/>
              <a:t>5 benches</a:t>
            </a:r>
          </a:p>
          <a:p>
            <a:r>
              <a:rPr lang="en-US" dirty="0"/>
              <a:t>5 new and 4 existing picnic benches = 9 total</a:t>
            </a:r>
          </a:p>
          <a:p>
            <a:r>
              <a:rPr lang="en-US" dirty="0"/>
              <a:t>1 portable restroom enclosure + landslide barrier wall</a:t>
            </a:r>
          </a:p>
          <a:p>
            <a:r>
              <a:rPr lang="en-US" dirty="0"/>
              <a:t>1 picnic shelter</a:t>
            </a:r>
          </a:p>
          <a:p>
            <a:r>
              <a:rPr lang="en-US" dirty="0"/>
              <a:t>6 signs (four environmental education, 1 funder acknowledgment, 1 Ribbon Cutting commemoration)</a:t>
            </a:r>
          </a:p>
          <a:p>
            <a:r>
              <a:rPr lang="en-US" dirty="0"/>
              <a:t>240 ft shoreline riparian planting</a:t>
            </a:r>
          </a:p>
          <a:p>
            <a:r>
              <a:rPr lang="en-US" dirty="0"/>
              <a:t>0.17 stream habitat enhancements</a:t>
            </a:r>
          </a:p>
          <a:p>
            <a:r>
              <a:rPr lang="en-US" dirty="0"/>
              <a:t>53 channel structure placement</a:t>
            </a:r>
          </a:p>
          <a:p>
            <a:r>
              <a:rPr lang="en-US" dirty="0"/>
              <a:t>0.2 mi riparian planting</a:t>
            </a:r>
          </a:p>
          <a:p>
            <a:r>
              <a:rPr lang="en-US" dirty="0"/>
              <a:t>1.2 acres riparian planting</a:t>
            </a:r>
          </a:p>
          <a:p>
            <a:r>
              <a:rPr lang="en-US" dirty="0"/>
              <a:t>ADA Roadway/Driveway was strengthened with spiral nails before construction started (Fed Railway Agency funded that work)</a:t>
            </a:r>
          </a:p>
          <a:p>
            <a:endParaRPr lang="en-US" dirty="0"/>
          </a:p>
        </p:txBody>
      </p:sp>
      <p:sp>
        <p:nvSpPr>
          <p:cNvPr id="4" name="Slide Number Placeholder 3"/>
          <p:cNvSpPr>
            <a:spLocks noGrp="1"/>
          </p:cNvSpPr>
          <p:nvPr>
            <p:ph type="sldNum" sz="quarter" idx="5"/>
          </p:nvPr>
        </p:nvSpPr>
        <p:spPr/>
        <p:txBody>
          <a:bodyPr/>
          <a:lstStyle/>
          <a:p>
            <a:fld id="{FB805592-0FFA-44B1-9DA8-5E35F595DC9C}" type="slidenum">
              <a:rPr lang="en-US" smtClean="0"/>
              <a:t>1</a:t>
            </a:fld>
            <a:endParaRPr lang="en-US"/>
          </a:p>
        </p:txBody>
      </p:sp>
    </p:spTree>
    <p:extLst>
      <p:ext uri="{BB962C8B-B14F-4D97-AF65-F5344CB8AC3E}">
        <p14:creationId xmlns:p14="http://schemas.microsoft.com/office/powerpoint/2010/main" val="6245909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many benches total?</a:t>
            </a:r>
          </a:p>
        </p:txBody>
      </p:sp>
      <p:sp>
        <p:nvSpPr>
          <p:cNvPr id="4" name="Slide Number Placeholder 3"/>
          <p:cNvSpPr>
            <a:spLocks noGrp="1"/>
          </p:cNvSpPr>
          <p:nvPr>
            <p:ph type="sldNum" sz="quarter" idx="5"/>
          </p:nvPr>
        </p:nvSpPr>
        <p:spPr/>
        <p:txBody>
          <a:bodyPr/>
          <a:lstStyle/>
          <a:p>
            <a:fld id="{FB805592-0FFA-44B1-9DA8-5E35F595DC9C}" type="slidenum">
              <a:rPr lang="en-US" smtClean="0"/>
              <a:t>8</a:t>
            </a:fld>
            <a:endParaRPr lang="en-US"/>
          </a:p>
        </p:txBody>
      </p:sp>
    </p:spTree>
    <p:extLst>
      <p:ext uri="{BB962C8B-B14F-4D97-AF65-F5344CB8AC3E}">
        <p14:creationId xmlns:p14="http://schemas.microsoft.com/office/powerpoint/2010/main" val="32247895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many picnic benches total?</a:t>
            </a:r>
          </a:p>
        </p:txBody>
      </p:sp>
      <p:sp>
        <p:nvSpPr>
          <p:cNvPr id="4" name="Slide Number Placeholder 3"/>
          <p:cNvSpPr>
            <a:spLocks noGrp="1"/>
          </p:cNvSpPr>
          <p:nvPr>
            <p:ph type="sldNum" sz="quarter" idx="5"/>
          </p:nvPr>
        </p:nvSpPr>
        <p:spPr/>
        <p:txBody>
          <a:bodyPr/>
          <a:lstStyle/>
          <a:p>
            <a:fld id="{FB805592-0FFA-44B1-9DA8-5E35F595DC9C}" type="slidenum">
              <a:rPr lang="en-US" smtClean="0"/>
              <a:t>9</a:t>
            </a:fld>
            <a:endParaRPr lang="en-US"/>
          </a:p>
        </p:txBody>
      </p:sp>
    </p:spTree>
    <p:extLst>
      <p:ext uri="{BB962C8B-B14F-4D97-AF65-F5344CB8AC3E}">
        <p14:creationId xmlns:p14="http://schemas.microsoft.com/office/powerpoint/2010/main" val="24637070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Photos of the funding sign is coming soon.</a:t>
            </a:r>
          </a:p>
        </p:txBody>
      </p:sp>
      <p:sp>
        <p:nvSpPr>
          <p:cNvPr id="4" name="Slide Number Placeholder 3"/>
          <p:cNvSpPr>
            <a:spLocks noGrp="1"/>
          </p:cNvSpPr>
          <p:nvPr>
            <p:ph type="sldNum" sz="quarter" idx="5"/>
          </p:nvPr>
        </p:nvSpPr>
        <p:spPr/>
        <p:txBody>
          <a:bodyPr/>
          <a:lstStyle/>
          <a:p>
            <a:fld id="{FB805592-0FFA-44B1-9DA8-5E35F595DC9C}" type="slidenum">
              <a:rPr lang="en-US" smtClean="0"/>
              <a:t>26</a:t>
            </a:fld>
            <a:endParaRPr lang="en-US"/>
          </a:p>
        </p:txBody>
      </p:sp>
    </p:spTree>
    <p:extLst>
      <p:ext uri="{BB962C8B-B14F-4D97-AF65-F5344CB8AC3E}">
        <p14:creationId xmlns:p14="http://schemas.microsoft.com/office/powerpoint/2010/main" val="481471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PROPOSAL INDICATED THERE WOULD BE 53 STRUCTURES… some individual logs, anchored and unanchored, and logjams anchored and unanchored. Looks to be less? </a:t>
            </a:r>
            <a:r>
              <a:rPr lang="en-US"/>
              <a:t>PLEASE CLARIFY and ADD PHOTOS IF WE ARE MISSING THESE ENHANCEMENTS IN THIS PPT.</a:t>
            </a:r>
          </a:p>
        </p:txBody>
      </p:sp>
      <p:sp>
        <p:nvSpPr>
          <p:cNvPr id="4" name="Slide Number Placeholder 3"/>
          <p:cNvSpPr>
            <a:spLocks noGrp="1"/>
          </p:cNvSpPr>
          <p:nvPr>
            <p:ph type="sldNum" sz="quarter" idx="5"/>
          </p:nvPr>
        </p:nvSpPr>
        <p:spPr/>
        <p:txBody>
          <a:bodyPr/>
          <a:lstStyle/>
          <a:p>
            <a:fld id="{FB805592-0FFA-44B1-9DA8-5E35F595DC9C}" type="slidenum">
              <a:rPr lang="en-US" smtClean="0"/>
              <a:t>37</a:t>
            </a:fld>
            <a:endParaRPr lang="en-US"/>
          </a:p>
        </p:txBody>
      </p:sp>
    </p:spTree>
    <p:extLst>
      <p:ext uri="{BB962C8B-B14F-4D97-AF65-F5344CB8AC3E}">
        <p14:creationId xmlns:p14="http://schemas.microsoft.com/office/powerpoint/2010/main" val="4972117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revised width (7’) exceeds ADA minimum requirements for path width. </a:t>
            </a:r>
          </a:p>
        </p:txBody>
      </p:sp>
      <p:sp>
        <p:nvSpPr>
          <p:cNvPr id="4" name="Slide Number Placeholder 3"/>
          <p:cNvSpPr>
            <a:spLocks noGrp="1"/>
          </p:cNvSpPr>
          <p:nvPr>
            <p:ph type="sldNum" sz="quarter" idx="5"/>
          </p:nvPr>
        </p:nvSpPr>
        <p:spPr/>
        <p:txBody>
          <a:bodyPr/>
          <a:lstStyle/>
          <a:p>
            <a:fld id="{FB805592-0FFA-44B1-9DA8-5E35F595DC9C}" type="slidenum">
              <a:rPr lang="en-US" smtClean="0"/>
              <a:t>51</a:t>
            </a:fld>
            <a:endParaRPr lang="en-US"/>
          </a:p>
        </p:txBody>
      </p:sp>
    </p:spTree>
    <p:extLst>
      <p:ext uri="{BB962C8B-B14F-4D97-AF65-F5344CB8AC3E}">
        <p14:creationId xmlns:p14="http://schemas.microsoft.com/office/powerpoint/2010/main" val="39607874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Elizabeth, I edited this note and want to clarify here that this access mat is not intended to be a water access mat. When the tide is very high, the mat may be covered with water but the mat is intended to give access further out to the beach and not the water. </a:t>
            </a:r>
          </a:p>
        </p:txBody>
      </p:sp>
      <p:sp>
        <p:nvSpPr>
          <p:cNvPr id="4" name="Slide Number Placeholder 3"/>
          <p:cNvSpPr>
            <a:spLocks noGrp="1"/>
          </p:cNvSpPr>
          <p:nvPr>
            <p:ph type="sldNum" sz="quarter" idx="5"/>
          </p:nvPr>
        </p:nvSpPr>
        <p:spPr/>
        <p:txBody>
          <a:bodyPr/>
          <a:lstStyle/>
          <a:p>
            <a:fld id="{FB805592-0FFA-44B1-9DA8-5E35F595DC9C}" type="slidenum">
              <a:rPr lang="en-US" smtClean="0"/>
              <a:t>54</a:t>
            </a:fld>
            <a:endParaRPr lang="en-US"/>
          </a:p>
        </p:txBody>
      </p:sp>
    </p:spTree>
    <p:extLst>
      <p:ext uri="{BB962C8B-B14F-4D97-AF65-F5344CB8AC3E}">
        <p14:creationId xmlns:p14="http://schemas.microsoft.com/office/powerpoint/2010/main" val="8079437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71ECD1-8561-1A60-42D7-E6217707B26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D1DDA3C-07F3-F74B-2B8F-E3038DDD04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FE83DC3-1F40-E3D5-DCA2-8E39D488D262}"/>
              </a:ext>
            </a:extLst>
          </p:cNvPr>
          <p:cNvSpPr>
            <a:spLocks noGrp="1"/>
          </p:cNvSpPr>
          <p:nvPr>
            <p:ph type="dt" sz="half" idx="10"/>
          </p:nvPr>
        </p:nvSpPr>
        <p:spPr/>
        <p:txBody>
          <a:bodyPr/>
          <a:lstStyle/>
          <a:p>
            <a:fld id="{E73788EF-FB4B-4331-82CA-7CB9CC2426FA}" type="datetimeFigureOut">
              <a:rPr lang="en-US" smtClean="0"/>
              <a:t>11/21/2023</a:t>
            </a:fld>
            <a:endParaRPr lang="en-US" dirty="0"/>
          </a:p>
        </p:txBody>
      </p:sp>
      <p:sp>
        <p:nvSpPr>
          <p:cNvPr id="5" name="Footer Placeholder 4">
            <a:extLst>
              <a:ext uri="{FF2B5EF4-FFF2-40B4-BE49-F238E27FC236}">
                <a16:creationId xmlns:a16="http://schemas.microsoft.com/office/drawing/2014/main" id="{43CDDD79-CA70-B4BE-F6BE-6DB1FDD23BB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5193668-1157-1848-E932-A7550F55CBD1}"/>
              </a:ext>
            </a:extLst>
          </p:cNvPr>
          <p:cNvSpPr>
            <a:spLocks noGrp="1"/>
          </p:cNvSpPr>
          <p:nvPr>
            <p:ph type="sldNum" sz="quarter" idx="12"/>
          </p:nvPr>
        </p:nvSpPr>
        <p:spPr/>
        <p:txBody>
          <a:bodyPr/>
          <a:lstStyle/>
          <a:p>
            <a:fld id="{59D21DAE-F55A-450D-89DB-2EF87F90E128}" type="slidenum">
              <a:rPr lang="en-US" smtClean="0"/>
              <a:t>‹#›</a:t>
            </a:fld>
            <a:endParaRPr lang="en-US" dirty="0"/>
          </a:p>
        </p:txBody>
      </p:sp>
    </p:spTree>
    <p:extLst>
      <p:ext uri="{BB962C8B-B14F-4D97-AF65-F5344CB8AC3E}">
        <p14:creationId xmlns:p14="http://schemas.microsoft.com/office/powerpoint/2010/main" val="32152091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5604C-FE7D-270C-0229-6D1375225B8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B4BCF88-DBB2-8069-9F81-7A8EC2D0188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61E059-92B6-2953-FCC5-ED478FE22A5E}"/>
              </a:ext>
            </a:extLst>
          </p:cNvPr>
          <p:cNvSpPr>
            <a:spLocks noGrp="1"/>
          </p:cNvSpPr>
          <p:nvPr>
            <p:ph type="dt" sz="half" idx="10"/>
          </p:nvPr>
        </p:nvSpPr>
        <p:spPr/>
        <p:txBody>
          <a:bodyPr/>
          <a:lstStyle/>
          <a:p>
            <a:fld id="{E73788EF-FB4B-4331-82CA-7CB9CC2426FA}" type="datetimeFigureOut">
              <a:rPr lang="en-US" smtClean="0"/>
              <a:t>11/21/2023</a:t>
            </a:fld>
            <a:endParaRPr lang="en-US" dirty="0"/>
          </a:p>
        </p:txBody>
      </p:sp>
      <p:sp>
        <p:nvSpPr>
          <p:cNvPr id="5" name="Footer Placeholder 4">
            <a:extLst>
              <a:ext uri="{FF2B5EF4-FFF2-40B4-BE49-F238E27FC236}">
                <a16:creationId xmlns:a16="http://schemas.microsoft.com/office/drawing/2014/main" id="{9E940E45-99C7-07D0-3B23-1B152ADCD36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755668F-8822-67AF-03B6-CE595C758278}"/>
              </a:ext>
            </a:extLst>
          </p:cNvPr>
          <p:cNvSpPr>
            <a:spLocks noGrp="1"/>
          </p:cNvSpPr>
          <p:nvPr>
            <p:ph type="sldNum" sz="quarter" idx="12"/>
          </p:nvPr>
        </p:nvSpPr>
        <p:spPr/>
        <p:txBody>
          <a:bodyPr/>
          <a:lstStyle/>
          <a:p>
            <a:fld id="{59D21DAE-F55A-450D-89DB-2EF87F90E128}" type="slidenum">
              <a:rPr lang="en-US" smtClean="0"/>
              <a:t>‹#›</a:t>
            </a:fld>
            <a:endParaRPr lang="en-US" dirty="0"/>
          </a:p>
        </p:txBody>
      </p:sp>
    </p:spTree>
    <p:extLst>
      <p:ext uri="{BB962C8B-B14F-4D97-AF65-F5344CB8AC3E}">
        <p14:creationId xmlns:p14="http://schemas.microsoft.com/office/powerpoint/2010/main" val="562780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E5E5881-8141-0848-B63E-AFA0F6D84D0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628DB91-BA42-A4A1-E2EF-8BCC1AD0C5C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E79069-A1E2-95E0-98D3-A4B639DD6913}"/>
              </a:ext>
            </a:extLst>
          </p:cNvPr>
          <p:cNvSpPr>
            <a:spLocks noGrp="1"/>
          </p:cNvSpPr>
          <p:nvPr>
            <p:ph type="dt" sz="half" idx="10"/>
          </p:nvPr>
        </p:nvSpPr>
        <p:spPr/>
        <p:txBody>
          <a:bodyPr/>
          <a:lstStyle/>
          <a:p>
            <a:fld id="{E73788EF-FB4B-4331-82CA-7CB9CC2426FA}" type="datetimeFigureOut">
              <a:rPr lang="en-US" smtClean="0"/>
              <a:t>11/21/2023</a:t>
            </a:fld>
            <a:endParaRPr lang="en-US" dirty="0"/>
          </a:p>
        </p:txBody>
      </p:sp>
      <p:sp>
        <p:nvSpPr>
          <p:cNvPr id="5" name="Footer Placeholder 4">
            <a:extLst>
              <a:ext uri="{FF2B5EF4-FFF2-40B4-BE49-F238E27FC236}">
                <a16:creationId xmlns:a16="http://schemas.microsoft.com/office/drawing/2014/main" id="{4DF5D3CC-E8B7-71D8-7B64-C0BF6CD927D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F86FB73-CE01-B904-66BE-438B8EAAEAE9}"/>
              </a:ext>
            </a:extLst>
          </p:cNvPr>
          <p:cNvSpPr>
            <a:spLocks noGrp="1"/>
          </p:cNvSpPr>
          <p:nvPr>
            <p:ph type="sldNum" sz="quarter" idx="12"/>
          </p:nvPr>
        </p:nvSpPr>
        <p:spPr/>
        <p:txBody>
          <a:bodyPr/>
          <a:lstStyle/>
          <a:p>
            <a:fld id="{59D21DAE-F55A-450D-89DB-2EF87F90E128}" type="slidenum">
              <a:rPr lang="en-US" smtClean="0"/>
              <a:t>‹#›</a:t>
            </a:fld>
            <a:endParaRPr lang="en-US" dirty="0"/>
          </a:p>
        </p:txBody>
      </p:sp>
    </p:spTree>
    <p:extLst>
      <p:ext uri="{BB962C8B-B14F-4D97-AF65-F5344CB8AC3E}">
        <p14:creationId xmlns:p14="http://schemas.microsoft.com/office/powerpoint/2010/main" val="41173419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7021C-DEB8-49B3-10B6-9A6DD57475A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F9D99B9-4924-074C-F838-1EDB508D6B3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CB57EB-89CE-7CE5-D988-9E5FF26F5CCB}"/>
              </a:ext>
            </a:extLst>
          </p:cNvPr>
          <p:cNvSpPr>
            <a:spLocks noGrp="1"/>
          </p:cNvSpPr>
          <p:nvPr>
            <p:ph type="dt" sz="half" idx="10"/>
          </p:nvPr>
        </p:nvSpPr>
        <p:spPr/>
        <p:txBody>
          <a:bodyPr/>
          <a:lstStyle/>
          <a:p>
            <a:fld id="{E73788EF-FB4B-4331-82CA-7CB9CC2426FA}" type="datetimeFigureOut">
              <a:rPr lang="en-US" smtClean="0"/>
              <a:t>11/21/2023</a:t>
            </a:fld>
            <a:endParaRPr lang="en-US" dirty="0"/>
          </a:p>
        </p:txBody>
      </p:sp>
      <p:sp>
        <p:nvSpPr>
          <p:cNvPr id="5" name="Footer Placeholder 4">
            <a:extLst>
              <a:ext uri="{FF2B5EF4-FFF2-40B4-BE49-F238E27FC236}">
                <a16:creationId xmlns:a16="http://schemas.microsoft.com/office/drawing/2014/main" id="{7A48D6DE-41AF-A04A-C6F8-0C7A98C08CB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F0C9DDE-0019-79BA-07D6-D40ED68EBC07}"/>
              </a:ext>
            </a:extLst>
          </p:cNvPr>
          <p:cNvSpPr>
            <a:spLocks noGrp="1"/>
          </p:cNvSpPr>
          <p:nvPr>
            <p:ph type="sldNum" sz="quarter" idx="12"/>
          </p:nvPr>
        </p:nvSpPr>
        <p:spPr/>
        <p:txBody>
          <a:bodyPr/>
          <a:lstStyle/>
          <a:p>
            <a:fld id="{59D21DAE-F55A-450D-89DB-2EF87F90E128}" type="slidenum">
              <a:rPr lang="en-US" smtClean="0"/>
              <a:t>‹#›</a:t>
            </a:fld>
            <a:endParaRPr lang="en-US" dirty="0"/>
          </a:p>
        </p:txBody>
      </p:sp>
    </p:spTree>
    <p:extLst>
      <p:ext uri="{BB962C8B-B14F-4D97-AF65-F5344CB8AC3E}">
        <p14:creationId xmlns:p14="http://schemas.microsoft.com/office/powerpoint/2010/main" val="24240958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89F4B-070D-DE6E-818A-7B5679A06C5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CBABD41-876F-FF49-E283-35EDAEE7C6B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7A30F39-1158-A64E-7E33-9E60380010E1}"/>
              </a:ext>
            </a:extLst>
          </p:cNvPr>
          <p:cNvSpPr>
            <a:spLocks noGrp="1"/>
          </p:cNvSpPr>
          <p:nvPr>
            <p:ph type="dt" sz="half" idx="10"/>
          </p:nvPr>
        </p:nvSpPr>
        <p:spPr/>
        <p:txBody>
          <a:bodyPr/>
          <a:lstStyle/>
          <a:p>
            <a:fld id="{E73788EF-FB4B-4331-82CA-7CB9CC2426FA}" type="datetimeFigureOut">
              <a:rPr lang="en-US" smtClean="0"/>
              <a:t>11/21/2023</a:t>
            </a:fld>
            <a:endParaRPr lang="en-US" dirty="0"/>
          </a:p>
        </p:txBody>
      </p:sp>
      <p:sp>
        <p:nvSpPr>
          <p:cNvPr id="5" name="Footer Placeholder 4">
            <a:extLst>
              <a:ext uri="{FF2B5EF4-FFF2-40B4-BE49-F238E27FC236}">
                <a16:creationId xmlns:a16="http://schemas.microsoft.com/office/drawing/2014/main" id="{72165B74-DFEB-5A81-C384-F980B9D9174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858DFE6-5F43-E1DC-10AA-B437FDEE72FB}"/>
              </a:ext>
            </a:extLst>
          </p:cNvPr>
          <p:cNvSpPr>
            <a:spLocks noGrp="1"/>
          </p:cNvSpPr>
          <p:nvPr>
            <p:ph type="sldNum" sz="quarter" idx="12"/>
          </p:nvPr>
        </p:nvSpPr>
        <p:spPr/>
        <p:txBody>
          <a:bodyPr/>
          <a:lstStyle/>
          <a:p>
            <a:fld id="{59D21DAE-F55A-450D-89DB-2EF87F90E128}" type="slidenum">
              <a:rPr lang="en-US" smtClean="0"/>
              <a:t>‹#›</a:t>
            </a:fld>
            <a:endParaRPr lang="en-US" dirty="0"/>
          </a:p>
        </p:txBody>
      </p:sp>
    </p:spTree>
    <p:extLst>
      <p:ext uri="{BB962C8B-B14F-4D97-AF65-F5344CB8AC3E}">
        <p14:creationId xmlns:p14="http://schemas.microsoft.com/office/powerpoint/2010/main" val="6996304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39697F-5780-CD51-AC3D-B908F02F50A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BA05ECC-45FE-9893-7C95-30E192D0357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2C4D184-009D-5215-0AB5-AF7909553AA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A3E6930-2D87-5CFB-5F81-34436F8C1D84}"/>
              </a:ext>
            </a:extLst>
          </p:cNvPr>
          <p:cNvSpPr>
            <a:spLocks noGrp="1"/>
          </p:cNvSpPr>
          <p:nvPr>
            <p:ph type="dt" sz="half" idx="10"/>
          </p:nvPr>
        </p:nvSpPr>
        <p:spPr/>
        <p:txBody>
          <a:bodyPr/>
          <a:lstStyle/>
          <a:p>
            <a:fld id="{E73788EF-FB4B-4331-82CA-7CB9CC2426FA}" type="datetimeFigureOut">
              <a:rPr lang="en-US" smtClean="0"/>
              <a:t>11/21/2023</a:t>
            </a:fld>
            <a:endParaRPr lang="en-US" dirty="0"/>
          </a:p>
        </p:txBody>
      </p:sp>
      <p:sp>
        <p:nvSpPr>
          <p:cNvPr id="6" name="Footer Placeholder 5">
            <a:extLst>
              <a:ext uri="{FF2B5EF4-FFF2-40B4-BE49-F238E27FC236}">
                <a16:creationId xmlns:a16="http://schemas.microsoft.com/office/drawing/2014/main" id="{8352AD86-98EA-6F1D-5023-ADCBDCD64E4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4291882-5457-3BCB-8BC9-ED1C74F779DB}"/>
              </a:ext>
            </a:extLst>
          </p:cNvPr>
          <p:cNvSpPr>
            <a:spLocks noGrp="1"/>
          </p:cNvSpPr>
          <p:nvPr>
            <p:ph type="sldNum" sz="quarter" idx="12"/>
          </p:nvPr>
        </p:nvSpPr>
        <p:spPr/>
        <p:txBody>
          <a:bodyPr/>
          <a:lstStyle/>
          <a:p>
            <a:fld id="{59D21DAE-F55A-450D-89DB-2EF87F90E128}" type="slidenum">
              <a:rPr lang="en-US" smtClean="0"/>
              <a:t>‹#›</a:t>
            </a:fld>
            <a:endParaRPr lang="en-US" dirty="0"/>
          </a:p>
        </p:txBody>
      </p:sp>
    </p:spTree>
    <p:extLst>
      <p:ext uri="{BB962C8B-B14F-4D97-AF65-F5344CB8AC3E}">
        <p14:creationId xmlns:p14="http://schemas.microsoft.com/office/powerpoint/2010/main" val="4125965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12F39-7241-1735-7C60-8AD8E2B73C3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F9849C1-BC06-9C90-41E8-2364DD18520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2EC017C-2D5A-D1A0-32D8-E5562329087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CAE2DA2-8C49-AEE1-FE25-29456C47C98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8410C6A-F474-468B-B1F5-6D406CAE978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7CF4033-5F0C-FAFB-FED1-58604312B53D}"/>
              </a:ext>
            </a:extLst>
          </p:cNvPr>
          <p:cNvSpPr>
            <a:spLocks noGrp="1"/>
          </p:cNvSpPr>
          <p:nvPr>
            <p:ph type="dt" sz="half" idx="10"/>
          </p:nvPr>
        </p:nvSpPr>
        <p:spPr/>
        <p:txBody>
          <a:bodyPr/>
          <a:lstStyle/>
          <a:p>
            <a:fld id="{E73788EF-FB4B-4331-82CA-7CB9CC2426FA}" type="datetimeFigureOut">
              <a:rPr lang="en-US" smtClean="0"/>
              <a:t>11/21/2023</a:t>
            </a:fld>
            <a:endParaRPr lang="en-US" dirty="0"/>
          </a:p>
        </p:txBody>
      </p:sp>
      <p:sp>
        <p:nvSpPr>
          <p:cNvPr id="8" name="Footer Placeholder 7">
            <a:extLst>
              <a:ext uri="{FF2B5EF4-FFF2-40B4-BE49-F238E27FC236}">
                <a16:creationId xmlns:a16="http://schemas.microsoft.com/office/drawing/2014/main" id="{72E88AE6-BF54-DA05-5F6E-3492F306DB63}"/>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4C18F930-F85C-D88C-2208-641CC49F71DB}"/>
              </a:ext>
            </a:extLst>
          </p:cNvPr>
          <p:cNvSpPr>
            <a:spLocks noGrp="1"/>
          </p:cNvSpPr>
          <p:nvPr>
            <p:ph type="sldNum" sz="quarter" idx="12"/>
          </p:nvPr>
        </p:nvSpPr>
        <p:spPr/>
        <p:txBody>
          <a:bodyPr/>
          <a:lstStyle/>
          <a:p>
            <a:fld id="{59D21DAE-F55A-450D-89DB-2EF87F90E128}" type="slidenum">
              <a:rPr lang="en-US" smtClean="0"/>
              <a:t>‹#›</a:t>
            </a:fld>
            <a:endParaRPr lang="en-US" dirty="0"/>
          </a:p>
        </p:txBody>
      </p:sp>
    </p:spTree>
    <p:extLst>
      <p:ext uri="{BB962C8B-B14F-4D97-AF65-F5344CB8AC3E}">
        <p14:creationId xmlns:p14="http://schemas.microsoft.com/office/powerpoint/2010/main" val="1033331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4BBAF-212A-FE6C-155C-28A68D8E584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230248E-AC7C-B9C5-B912-AA6CA418CB81}"/>
              </a:ext>
            </a:extLst>
          </p:cNvPr>
          <p:cNvSpPr>
            <a:spLocks noGrp="1"/>
          </p:cNvSpPr>
          <p:nvPr>
            <p:ph type="dt" sz="half" idx="10"/>
          </p:nvPr>
        </p:nvSpPr>
        <p:spPr/>
        <p:txBody>
          <a:bodyPr/>
          <a:lstStyle/>
          <a:p>
            <a:fld id="{E73788EF-FB4B-4331-82CA-7CB9CC2426FA}" type="datetimeFigureOut">
              <a:rPr lang="en-US" smtClean="0"/>
              <a:t>11/21/2023</a:t>
            </a:fld>
            <a:endParaRPr lang="en-US" dirty="0"/>
          </a:p>
        </p:txBody>
      </p:sp>
      <p:sp>
        <p:nvSpPr>
          <p:cNvPr id="4" name="Footer Placeholder 3">
            <a:extLst>
              <a:ext uri="{FF2B5EF4-FFF2-40B4-BE49-F238E27FC236}">
                <a16:creationId xmlns:a16="http://schemas.microsoft.com/office/drawing/2014/main" id="{52CD0EED-BDF6-A537-DB50-223282346F14}"/>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7ACA5C7-1B00-E499-E502-3FF6E9B01D32}"/>
              </a:ext>
            </a:extLst>
          </p:cNvPr>
          <p:cNvSpPr>
            <a:spLocks noGrp="1"/>
          </p:cNvSpPr>
          <p:nvPr>
            <p:ph type="sldNum" sz="quarter" idx="12"/>
          </p:nvPr>
        </p:nvSpPr>
        <p:spPr/>
        <p:txBody>
          <a:bodyPr/>
          <a:lstStyle/>
          <a:p>
            <a:fld id="{59D21DAE-F55A-450D-89DB-2EF87F90E128}" type="slidenum">
              <a:rPr lang="en-US" smtClean="0"/>
              <a:t>‹#›</a:t>
            </a:fld>
            <a:endParaRPr lang="en-US" dirty="0"/>
          </a:p>
        </p:txBody>
      </p:sp>
    </p:spTree>
    <p:extLst>
      <p:ext uri="{BB962C8B-B14F-4D97-AF65-F5344CB8AC3E}">
        <p14:creationId xmlns:p14="http://schemas.microsoft.com/office/powerpoint/2010/main" val="6264667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2816091-25BA-5284-F185-34D25653B6A5}"/>
              </a:ext>
            </a:extLst>
          </p:cNvPr>
          <p:cNvSpPr>
            <a:spLocks noGrp="1"/>
          </p:cNvSpPr>
          <p:nvPr>
            <p:ph type="dt" sz="half" idx="10"/>
          </p:nvPr>
        </p:nvSpPr>
        <p:spPr/>
        <p:txBody>
          <a:bodyPr/>
          <a:lstStyle/>
          <a:p>
            <a:fld id="{E73788EF-FB4B-4331-82CA-7CB9CC2426FA}" type="datetimeFigureOut">
              <a:rPr lang="en-US" smtClean="0"/>
              <a:t>11/21/2023</a:t>
            </a:fld>
            <a:endParaRPr lang="en-US" dirty="0"/>
          </a:p>
        </p:txBody>
      </p:sp>
      <p:sp>
        <p:nvSpPr>
          <p:cNvPr id="3" name="Footer Placeholder 2">
            <a:extLst>
              <a:ext uri="{FF2B5EF4-FFF2-40B4-BE49-F238E27FC236}">
                <a16:creationId xmlns:a16="http://schemas.microsoft.com/office/drawing/2014/main" id="{BCFCA37A-50D9-43D6-B8E5-AB71EA2110D2}"/>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74B66FF4-29FC-8F28-BDE8-081DBC3479F2}"/>
              </a:ext>
            </a:extLst>
          </p:cNvPr>
          <p:cNvSpPr>
            <a:spLocks noGrp="1"/>
          </p:cNvSpPr>
          <p:nvPr>
            <p:ph type="sldNum" sz="quarter" idx="12"/>
          </p:nvPr>
        </p:nvSpPr>
        <p:spPr/>
        <p:txBody>
          <a:bodyPr/>
          <a:lstStyle/>
          <a:p>
            <a:fld id="{59D21DAE-F55A-450D-89DB-2EF87F90E128}" type="slidenum">
              <a:rPr lang="en-US" smtClean="0"/>
              <a:t>‹#›</a:t>
            </a:fld>
            <a:endParaRPr lang="en-US" dirty="0"/>
          </a:p>
        </p:txBody>
      </p:sp>
    </p:spTree>
    <p:extLst>
      <p:ext uri="{BB962C8B-B14F-4D97-AF65-F5344CB8AC3E}">
        <p14:creationId xmlns:p14="http://schemas.microsoft.com/office/powerpoint/2010/main" val="30095451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8D91A5-99F8-D9B2-0781-2A5D63BE245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A90A9E0-FADB-22C6-1566-5420E838260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AB75C8E-A1AF-20C5-ACC4-1C6843239A3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9A1A749-0038-B0D3-78B5-E70BC7FFE835}"/>
              </a:ext>
            </a:extLst>
          </p:cNvPr>
          <p:cNvSpPr>
            <a:spLocks noGrp="1"/>
          </p:cNvSpPr>
          <p:nvPr>
            <p:ph type="dt" sz="half" idx="10"/>
          </p:nvPr>
        </p:nvSpPr>
        <p:spPr/>
        <p:txBody>
          <a:bodyPr/>
          <a:lstStyle/>
          <a:p>
            <a:fld id="{E73788EF-FB4B-4331-82CA-7CB9CC2426FA}" type="datetimeFigureOut">
              <a:rPr lang="en-US" smtClean="0"/>
              <a:t>11/21/2023</a:t>
            </a:fld>
            <a:endParaRPr lang="en-US" dirty="0"/>
          </a:p>
        </p:txBody>
      </p:sp>
      <p:sp>
        <p:nvSpPr>
          <p:cNvPr id="6" name="Footer Placeholder 5">
            <a:extLst>
              <a:ext uri="{FF2B5EF4-FFF2-40B4-BE49-F238E27FC236}">
                <a16:creationId xmlns:a16="http://schemas.microsoft.com/office/drawing/2014/main" id="{B8547428-31CF-8E0F-27EE-8E2D73C74914}"/>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9C2F5FB-7F84-68B4-9EF0-A02E18D9DD56}"/>
              </a:ext>
            </a:extLst>
          </p:cNvPr>
          <p:cNvSpPr>
            <a:spLocks noGrp="1"/>
          </p:cNvSpPr>
          <p:nvPr>
            <p:ph type="sldNum" sz="quarter" idx="12"/>
          </p:nvPr>
        </p:nvSpPr>
        <p:spPr/>
        <p:txBody>
          <a:bodyPr/>
          <a:lstStyle/>
          <a:p>
            <a:fld id="{59D21DAE-F55A-450D-89DB-2EF87F90E128}" type="slidenum">
              <a:rPr lang="en-US" smtClean="0"/>
              <a:t>‹#›</a:t>
            </a:fld>
            <a:endParaRPr lang="en-US" dirty="0"/>
          </a:p>
        </p:txBody>
      </p:sp>
    </p:spTree>
    <p:extLst>
      <p:ext uri="{BB962C8B-B14F-4D97-AF65-F5344CB8AC3E}">
        <p14:creationId xmlns:p14="http://schemas.microsoft.com/office/powerpoint/2010/main" val="10129774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62C3BE-7FCC-211B-16D1-A5B73D9D0C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80F9B57-E70D-C7BA-B179-BFD4E7C675B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4E61E6AE-A625-424B-55F5-2A63892AEA3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745498F-B5B0-628F-683B-F1CD2E721ED6}"/>
              </a:ext>
            </a:extLst>
          </p:cNvPr>
          <p:cNvSpPr>
            <a:spLocks noGrp="1"/>
          </p:cNvSpPr>
          <p:nvPr>
            <p:ph type="dt" sz="half" idx="10"/>
          </p:nvPr>
        </p:nvSpPr>
        <p:spPr/>
        <p:txBody>
          <a:bodyPr/>
          <a:lstStyle/>
          <a:p>
            <a:fld id="{E73788EF-FB4B-4331-82CA-7CB9CC2426FA}" type="datetimeFigureOut">
              <a:rPr lang="en-US" smtClean="0"/>
              <a:t>11/21/2023</a:t>
            </a:fld>
            <a:endParaRPr lang="en-US" dirty="0"/>
          </a:p>
        </p:txBody>
      </p:sp>
      <p:sp>
        <p:nvSpPr>
          <p:cNvPr id="6" name="Footer Placeholder 5">
            <a:extLst>
              <a:ext uri="{FF2B5EF4-FFF2-40B4-BE49-F238E27FC236}">
                <a16:creationId xmlns:a16="http://schemas.microsoft.com/office/drawing/2014/main" id="{1AF04046-B8AC-0DB7-8F94-8BC9D36068E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2B17FBD-8112-3537-4F6F-D5C4AC020880}"/>
              </a:ext>
            </a:extLst>
          </p:cNvPr>
          <p:cNvSpPr>
            <a:spLocks noGrp="1"/>
          </p:cNvSpPr>
          <p:nvPr>
            <p:ph type="sldNum" sz="quarter" idx="12"/>
          </p:nvPr>
        </p:nvSpPr>
        <p:spPr/>
        <p:txBody>
          <a:bodyPr/>
          <a:lstStyle/>
          <a:p>
            <a:fld id="{59D21DAE-F55A-450D-89DB-2EF87F90E128}" type="slidenum">
              <a:rPr lang="en-US" smtClean="0"/>
              <a:t>‹#›</a:t>
            </a:fld>
            <a:endParaRPr lang="en-US" dirty="0"/>
          </a:p>
        </p:txBody>
      </p:sp>
    </p:spTree>
    <p:extLst>
      <p:ext uri="{BB962C8B-B14F-4D97-AF65-F5344CB8AC3E}">
        <p14:creationId xmlns:p14="http://schemas.microsoft.com/office/powerpoint/2010/main" val="2273063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C9C182-34FF-693B-7CD4-3C9C3A3BFF9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D0F2436-64AA-D864-B7BF-DA0B3F5A21E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C9BFFF-6F5C-48BE-F108-753D9507BAF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3788EF-FB4B-4331-82CA-7CB9CC2426FA}" type="datetimeFigureOut">
              <a:rPr lang="en-US" smtClean="0"/>
              <a:t>11/21/2023</a:t>
            </a:fld>
            <a:endParaRPr lang="en-US" dirty="0"/>
          </a:p>
        </p:txBody>
      </p:sp>
      <p:sp>
        <p:nvSpPr>
          <p:cNvPr id="5" name="Footer Placeholder 4">
            <a:extLst>
              <a:ext uri="{FF2B5EF4-FFF2-40B4-BE49-F238E27FC236}">
                <a16:creationId xmlns:a16="http://schemas.microsoft.com/office/drawing/2014/main" id="{F95490C6-F2AD-5D81-67BA-A3571ACCBC7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B0816D46-D106-56F7-F1B8-D7264B2CB41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D21DAE-F55A-450D-89DB-2EF87F90E128}" type="slidenum">
              <a:rPr lang="en-US" smtClean="0"/>
              <a:t>‹#›</a:t>
            </a:fld>
            <a:endParaRPr lang="en-US" dirty="0"/>
          </a:p>
        </p:txBody>
      </p:sp>
    </p:spTree>
    <p:extLst>
      <p:ext uri="{BB962C8B-B14F-4D97-AF65-F5344CB8AC3E}">
        <p14:creationId xmlns:p14="http://schemas.microsoft.com/office/powerpoint/2010/main" val="1848196830"/>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27.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42.jpeg"/></Relationships>
</file>

<file path=ppt/slides/_rels/slide3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ree, outdoor, ground, road&#10;&#10;Description automatically generated">
            <a:extLst>
              <a:ext uri="{FF2B5EF4-FFF2-40B4-BE49-F238E27FC236}">
                <a16:creationId xmlns:a16="http://schemas.microsoft.com/office/drawing/2014/main" id="{1E64103B-5723-BE64-3F41-2285357CBC6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a:solidFill>
            <a:schemeClr val="tx1">
              <a:alpha val="76000"/>
            </a:schemeClr>
          </a:solidFill>
        </p:spPr>
      </p:pic>
      <p:sp>
        <p:nvSpPr>
          <p:cNvPr id="2" name="Title 1">
            <a:extLst>
              <a:ext uri="{FF2B5EF4-FFF2-40B4-BE49-F238E27FC236}">
                <a16:creationId xmlns:a16="http://schemas.microsoft.com/office/drawing/2014/main" id="{ECE82577-0A18-0FA5-F3FF-5A2DEB314BC7}"/>
              </a:ext>
            </a:extLst>
          </p:cNvPr>
          <p:cNvSpPr>
            <a:spLocks noGrp="1"/>
          </p:cNvSpPr>
          <p:nvPr>
            <p:ph type="ctrTitle"/>
          </p:nvPr>
        </p:nvSpPr>
        <p:spPr>
          <a:xfrm>
            <a:off x="542223" y="4654484"/>
            <a:ext cx="8258878" cy="596766"/>
          </a:xfrm>
          <a:solidFill>
            <a:schemeClr val="tx1">
              <a:alpha val="76000"/>
            </a:schemeClr>
          </a:solidFill>
        </p:spPr>
        <p:txBody>
          <a:bodyPr>
            <a:normAutofit/>
          </a:bodyPr>
          <a:lstStyle/>
          <a:p>
            <a:pPr algn="l"/>
            <a:r>
              <a:rPr lang="en-US" sz="2800" b="1" dirty="0">
                <a:solidFill>
                  <a:schemeClr val="bg1"/>
                </a:solidFill>
              </a:rPr>
              <a:t>Meadowdale Beach Park &amp; Estuary Restoration (18-1259)</a:t>
            </a:r>
          </a:p>
        </p:txBody>
      </p:sp>
      <p:sp>
        <p:nvSpPr>
          <p:cNvPr id="3" name="Subtitle 2">
            <a:extLst>
              <a:ext uri="{FF2B5EF4-FFF2-40B4-BE49-F238E27FC236}">
                <a16:creationId xmlns:a16="http://schemas.microsoft.com/office/drawing/2014/main" id="{8B79C729-FB4E-048A-6922-1AEFAD107554}"/>
              </a:ext>
            </a:extLst>
          </p:cNvPr>
          <p:cNvSpPr>
            <a:spLocks noGrp="1"/>
          </p:cNvSpPr>
          <p:nvPr>
            <p:ph type="subTitle" idx="1"/>
          </p:nvPr>
        </p:nvSpPr>
        <p:spPr>
          <a:xfrm>
            <a:off x="542222" y="5359400"/>
            <a:ext cx="11107555" cy="1414379"/>
          </a:xfrm>
          <a:solidFill>
            <a:schemeClr val="tx1">
              <a:alpha val="76000"/>
            </a:schemeClr>
          </a:solidFill>
        </p:spPr>
        <p:txBody>
          <a:bodyPr vert="horz" lIns="91440" tIns="45720" rIns="91440" bIns="45720" rtlCol="0" anchor="b">
            <a:normAutofit fontScale="92500" lnSpcReduction="10000"/>
          </a:bodyPr>
          <a:lstStyle/>
          <a:p>
            <a:pPr algn="l">
              <a:spcBef>
                <a:spcPct val="0"/>
              </a:spcBef>
            </a:pPr>
            <a:r>
              <a:rPr lang="en-US" sz="2800" b="1" dirty="0">
                <a:solidFill>
                  <a:schemeClr val="bg1"/>
                </a:solidFill>
                <a:latin typeface="+mj-lt"/>
                <a:ea typeface="+mj-ea"/>
                <a:cs typeface="+mj-cs"/>
              </a:rPr>
              <a:t>Site Visit August 4, 2023 </a:t>
            </a:r>
          </a:p>
          <a:p>
            <a:pPr algn="l">
              <a:spcBef>
                <a:spcPct val="0"/>
              </a:spcBef>
            </a:pPr>
            <a:r>
              <a:rPr lang="en-US" sz="2100" b="1" i="1" dirty="0">
                <a:solidFill>
                  <a:schemeClr val="bg1"/>
                </a:solidFill>
                <a:latin typeface="+mj-lt"/>
                <a:ea typeface="+mj-ea"/>
                <a:cs typeface="+mj-cs"/>
              </a:rPr>
              <a:t>(with additional photos from Sept/Oct 2023 added by </a:t>
            </a:r>
            <a:r>
              <a:rPr lang="en-US" sz="2100" b="1" i="1" dirty="0" err="1">
                <a:solidFill>
                  <a:schemeClr val="bg1"/>
                </a:solidFill>
                <a:latin typeface="+mj-lt"/>
                <a:ea typeface="+mj-ea"/>
                <a:cs typeface="+mj-cs"/>
              </a:rPr>
              <a:t>SnoCo</a:t>
            </a:r>
            <a:r>
              <a:rPr lang="en-US" sz="2100" b="1" i="1" dirty="0">
                <a:solidFill>
                  <a:schemeClr val="bg1"/>
                </a:solidFill>
                <a:latin typeface="+mj-lt"/>
                <a:ea typeface="+mj-ea"/>
                <a:cs typeface="+mj-cs"/>
              </a:rPr>
              <a:t> staff when construction was complete)</a:t>
            </a:r>
          </a:p>
          <a:p>
            <a:pPr algn="l">
              <a:spcBef>
                <a:spcPct val="0"/>
              </a:spcBef>
            </a:pPr>
            <a:r>
              <a:rPr lang="en-US" sz="2800" b="1" dirty="0">
                <a:solidFill>
                  <a:schemeClr val="bg1"/>
                </a:solidFill>
                <a:latin typeface="+mj-lt"/>
                <a:ea typeface="+mj-ea"/>
                <a:cs typeface="+mj-cs"/>
              </a:rPr>
              <a:t>Butler, Elizabeth (RCO)</a:t>
            </a:r>
          </a:p>
          <a:p>
            <a:pPr algn="l">
              <a:spcBef>
                <a:spcPct val="0"/>
              </a:spcBef>
            </a:pPr>
            <a:r>
              <a:rPr lang="en-US" sz="2800" b="1" dirty="0">
                <a:solidFill>
                  <a:schemeClr val="bg1"/>
                </a:solidFill>
                <a:latin typeface="+mj-lt"/>
                <a:ea typeface="+mj-ea"/>
                <a:cs typeface="+mj-cs"/>
              </a:rPr>
              <a:t>Rachel Dotson &amp; Rob Marchand (Snohomish County Parks)</a:t>
            </a:r>
          </a:p>
        </p:txBody>
      </p:sp>
    </p:spTree>
    <p:extLst>
      <p:ext uri="{BB962C8B-B14F-4D97-AF65-F5344CB8AC3E}">
        <p14:creationId xmlns:p14="http://schemas.microsoft.com/office/powerpoint/2010/main" val="23855766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20230804_173353884_iOS">
            <a:extLst>
              <a:ext uri="{FF2B5EF4-FFF2-40B4-BE49-F238E27FC236}">
                <a16:creationId xmlns:a16="http://schemas.microsoft.com/office/drawing/2014/main" id="{C0268B00-6376-C6FE-C31C-F133876DCDF6}"/>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3048000" y="0"/>
            <a:ext cx="9144000" cy="6858000"/>
          </a:xfrm>
          <a:prstGeom prst="rect">
            <a:avLst/>
          </a:prstGeom>
        </p:spPr>
      </p:pic>
      <p:sp>
        <p:nvSpPr>
          <p:cNvPr id="4" name="TextBox 3">
            <a:extLst>
              <a:ext uri="{FF2B5EF4-FFF2-40B4-BE49-F238E27FC236}">
                <a16:creationId xmlns:a16="http://schemas.microsoft.com/office/drawing/2014/main" id="{A9C4FE85-1989-9AD2-3D55-ADEC8C9EE7B7}"/>
              </a:ext>
            </a:extLst>
          </p:cNvPr>
          <p:cNvSpPr txBox="1"/>
          <p:nvPr/>
        </p:nvSpPr>
        <p:spPr>
          <a:xfrm>
            <a:off x="316523" y="458545"/>
            <a:ext cx="2579077" cy="923330"/>
          </a:xfrm>
          <a:prstGeom prst="rect">
            <a:avLst/>
          </a:prstGeom>
          <a:noFill/>
        </p:spPr>
        <p:txBody>
          <a:bodyPr wrap="square" rtlCol="0">
            <a:spAutoFit/>
          </a:bodyPr>
          <a:lstStyle/>
          <a:p>
            <a:r>
              <a:rPr lang="en-US" dirty="0"/>
              <a:t>Concrete picnic tables installed around the lawn.</a:t>
            </a:r>
          </a:p>
        </p:txBody>
      </p:sp>
    </p:spTree>
    <p:extLst>
      <p:ext uri="{BB962C8B-B14F-4D97-AF65-F5344CB8AC3E}">
        <p14:creationId xmlns:p14="http://schemas.microsoft.com/office/powerpoint/2010/main" val="24865904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20230804_173305155_iOS">
            <a:extLst>
              <a:ext uri="{FF2B5EF4-FFF2-40B4-BE49-F238E27FC236}">
                <a16:creationId xmlns:a16="http://schemas.microsoft.com/office/drawing/2014/main" id="{D65EFE03-F5D5-2581-731D-B81E8B601ECA}"/>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3048000" y="0"/>
            <a:ext cx="9144000" cy="6858000"/>
          </a:xfrm>
          <a:prstGeom prst="rect">
            <a:avLst/>
          </a:prstGeom>
        </p:spPr>
      </p:pic>
      <p:sp>
        <p:nvSpPr>
          <p:cNvPr id="4" name="TextBox 3">
            <a:extLst>
              <a:ext uri="{FF2B5EF4-FFF2-40B4-BE49-F238E27FC236}">
                <a16:creationId xmlns:a16="http://schemas.microsoft.com/office/drawing/2014/main" id="{A852078E-5D8A-A50B-E105-44142563C127}"/>
              </a:ext>
            </a:extLst>
          </p:cNvPr>
          <p:cNvSpPr txBox="1"/>
          <p:nvPr/>
        </p:nvSpPr>
        <p:spPr>
          <a:xfrm>
            <a:off x="316523" y="458545"/>
            <a:ext cx="2579077" cy="1200329"/>
          </a:xfrm>
          <a:prstGeom prst="rect">
            <a:avLst/>
          </a:prstGeom>
          <a:noFill/>
        </p:spPr>
        <p:txBody>
          <a:bodyPr wrap="square" rtlCol="0">
            <a:spAutoFit/>
          </a:bodyPr>
          <a:lstStyle/>
          <a:p>
            <a:r>
              <a:rPr lang="en-US" dirty="0"/>
              <a:t>Landslide Hazard Barrier Wall to keep new infrastructure safe during a landslide.</a:t>
            </a:r>
          </a:p>
        </p:txBody>
      </p:sp>
      <p:cxnSp>
        <p:nvCxnSpPr>
          <p:cNvPr id="5" name="Straight Arrow Connector 4">
            <a:extLst>
              <a:ext uri="{FF2B5EF4-FFF2-40B4-BE49-F238E27FC236}">
                <a16:creationId xmlns:a16="http://schemas.microsoft.com/office/drawing/2014/main" id="{B8FCDE61-518D-C5B6-04B7-6F007C98D074}"/>
              </a:ext>
            </a:extLst>
          </p:cNvPr>
          <p:cNvCxnSpPr>
            <a:cxnSpLocks/>
          </p:cNvCxnSpPr>
          <p:nvPr/>
        </p:nvCxnSpPr>
        <p:spPr>
          <a:xfrm>
            <a:off x="2804984" y="1359243"/>
            <a:ext cx="3175686" cy="2360141"/>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901891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20230804_173343166_iOS">
            <a:extLst>
              <a:ext uri="{FF2B5EF4-FFF2-40B4-BE49-F238E27FC236}">
                <a16:creationId xmlns:a16="http://schemas.microsoft.com/office/drawing/2014/main" id="{B47EF43B-2708-9459-3D32-A40FB34760E4}"/>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3048000" y="0"/>
            <a:ext cx="9144000" cy="6858000"/>
          </a:xfrm>
          <a:prstGeom prst="rect">
            <a:avLst/>
          </a:prstGeom>
        </p:spPr>
      </p:pic>
      <p:sp>
        <p:nvSpPr>
          <p:cNvPr id="4" name="TextBox 3">
            <a:extLst>
              <a:ext uri="{FF2B5EF4-FFF2-40B4-BE49-F238E27FC236}">
                <a16:creationId xmlns:a16="http://schemas.microsoft.com/office/drawing/2014/main" id="{4600AB2F-33EA-2EAF-9AFD-DA5FFD75CFD0}"/>
              </a:ext>
            </a:extLst>
          </p:cNvPr>
          <p:cNvSpPr txBox="1"/>
          <p:nvPr/>
        </p:nvSpPr>
        <p:spPr>
          <a:xfrm>
            <a:off x="316523" y="458545"/>
            <a:ext cx="2579077" cy="1200329"/>
          </a:xfrm>
          <a:prstGeom prst="rect">
            <a:avLst/>
          </a:prstGeom>
          <a:noFill/>
        </p:spPr>
        <p:txBody>
          <a:bodyPr wrap="square" rtlCol="0">
            <a:spAutoFit/>
          </a:bodyPr>
          <a:lstStyle/>
          <a:p>
            <a:r>
              <a:rPr lang="en-US" dirty="0"/>
              <a:t>Landslide Hazard Barrier Wall to keep new infrastructure safe during a landslide.</a:t>
            </a:r>
          </a:p>
        </p:txBody>
      </p:sp>
      <p:cxnSp>
        <p:nvCxnSpPr>
          <p:cNvPr id="5" name="Straight Arrow Connector 4">
            <a:extLst>
              <a:ext uri="{FF2B5EF4-FFF2-40B4-BE49-F238E27FC236}">
                <a16:creationId xmlns:a16="http://schemas.microsoft.com/office/drawing/2014/main" id="{C4D412FA-B697-BC06-5ECA-913234A3624E}"/>
              </a:ext>
            </a:extLst>
          </p:cNvPr>
          <p:cNvCxnSpPr>
            <a:cxnSpLocks/>
          </p:cNvCxnSpPr>
          <p:nvPr/>
        </p:nvCxnSpPr>
        <p:spPr>
          <a:xfrm>
            <a:off x="2804984" y="1359243"/>
            <a:ext cx="6017740" cy="1705233"/>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050240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20230804_174404970_iOS">
            <a:extLst>
              <a:ext uri="{FF2B5EF4-FFF2-40B4-BE49-F238E27FC236}">
                <a16:creationId xmlns:a16="http://schemas.microsoft.com/office/drawing/2014/main" id="{7094343F-DF67-1E7A-BDA7-E26B8E743CC0}"/>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3048000" y="0"/>
            <a:ext cx="9144000" cy="6858000"/>
          </a:xfrm>
          <a:prstGeom prst="rect">
            <a:avLst/>
          </a:prstGeom>
        </p:spPr>
      </p:pic>
      <p:sp>
        <p:nvSpPr>
          <p:cNvPr id="4" name="TextBox 3">
            <a:extLst>
              <a:ext uri="{FF2B5EF4-FFF2-40B4-BE49-F238E27FC236}">
                <a16:creationId xmlns:a16="http://schemas.microsoft.com/office/drawing/2014/main" id="{E74D2EA1-A892-8E96-6545-4E3D46C04FA1}"/>
              </a:ext>
            </a:extLst>
          </p:cNvPr>
          <p:cNvSpPr txBox="1"/>
          <p:nvPr/>
        </p:nvSpPr>
        <p:spPr>
          <a:xfrm>
            <a:off x="316523" y="458545"/>
            <a:ext cx="2579077" cy="1477328"/>
          </a:xfrm>
          <a:prstGeom prst="rect">
            <a:avLst/>
          </a:prstGeom>
          <a:noFill/>
        </p:spPr>
        <p:txBody>
          <a:bodyPr wrap="square" rtlCol="0">
            <a:spAutoFit/>
          </a:bodyPr>
          <a:lstStyle/>
          <a:p>
            <a:r>
              <a:rPr lang="en-US" dirty="0"/>
              <a:t>Bench seating incorporated into the retaining wall surrounding the Restroom Enclosure.</a:t>
            </a:r>
          </a:p>
        </p:txBody>
      </p:sp>
    </p:spTree>
    <p:extLst>
      <p:ext uri="{BB962C8B-B14F-4D97-AF65-F5344CB8AC3E}">
        <p14:creationId xmlns:p14="http://schemas.microsoft.com/office/powerpoint/2010/main" val="25539324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0A5BFB0-5FC4-702F-586E-6508F66F83E5}"/>
              </a:ext>
            </a:extLst>
          </p:cNvPr>
          <p:cNvSpPr txBox="1"/>
          <p:nvPr/>
        </p:nvSpPr>
        <p:spPr>
          <a:xfrm>
            <a:off x="316523" y="458545"/>
            <a:ext cx="2579077" cy="646331"/>
          </a:xfrm>
          <a:prstGeom prst="rect">
            <a:avLst/>
          </a:prstGeom>
          <a:noFill/>
        </p:spPr>
        <p:txBody>
          <a:bodyPr wrap="square" rtlCol="0">
            <a:spAutoFit/>
          </a:bodyPr>
          <a:lstStyle/>
          <a:p>
            <a:r>
              <a:rPr lang="en-US" dirty="0"/>
              <a:t>The new lawn area is establishing well.</a:t>
            </a:r>
          </a:p>
        </p:txBody>
      </p:sp>
      <p:pic>
        <p:nvPicPr>
          <p:cNvPr id="3" name="Picture 2" descr="A picture containing grass, tree, outdoor&#10;&#10;Description automatically generated">
            <a:extLst>
              <a:ext uri="{FF2B5EF4-FFF2-40B4-BE49-F238E27FC236}">
                <a16:creationId xmlns:a16="http://schemas.microsoft.com/office/drawing/2014/main" id="{CED50362-928B-CB9E-6C89-19CAA0070EC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048000" y="0"/>
            <a:ext cx="9144000" cy="6858000"/>
          </a:xfrm>
          <a:prstGeom prst="rect">
            <a:avLst/>
          </a:prstGeom>
        </p:spPr>
      </p:pic>
    </p:spTree>
    <p:extLst>
      <p:ext uri="{BB962C8B-B14F-4D97-AF65-F5344CB8AC3E}">
        <p14:creationId xmlns:p14="http://schemas.microsoft.com/office/powerpoint/2010/main" val="14223267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20230804_173201449_iOS">
            <a:extLst>
              <a:ext uri="{FF2B5EF4-FFF2-40B4-BE49-F238E27FC236}">
                <a16:creationId xmlns:a16="http://schemas.microsoft.com/office/drawing/2014/main" id="{964B0223-0013-C2B9-B5BE-446C4482120E}"/>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3048000" y="0"/>
            <a:ext cx="9144000" cy="6858000"/>
          </a:xfrm>
          <a:prstGeom prst="rect">
            <a:avLst/>
          </a:prstGeom>
        </p:spPr>
      </p:pic>
      <p:sp>
        <p:nvSpPr>
          <p:cNvPr id="7" name="TextBox 6">
            <a:extLst>
              <a:ext uri="{FF2B5EF4-FFF2-40B4-BE49-F238E27FC236}">
                <a16:creationId xmlns:a16="http://schemas.microsoft.com/office/drawing/2014/main" id="{7C14D0E4-37C4-6544-5040-EC6522DA6977}"/>
              </a:ext>
            </a:extLst>
          </p:cNvPr>
          <p:cNvSpPr txBox="1"/>
          <p:nvPr/>
        </p:nvSpPr>
        <p:spPr>
          <a:xfrm>
            <a:off x="316523" y="458545"/>
            <a:ext cx="2579077" cy="1200329"/>
          </a:xfrm>
          <a:prstGeom prst="rect">
            <a:avLst/>
          </a:prstGeom>
          <a:noFill/>
        </p:spPr>
        <p:txBody>
          <a:bodyPr wrap="square" rtlCol="0">
            <a:spAutoFit/>
          </a:bodyPr>
          <a:lstStyle/>
          <a:p>
            <a:r>
              <a:rPr lang="en-US" dirty="0"/>
              <a:t>This crushed gravel path winds along the lower park and new lawn area and is ADA accessible.</a:t>
            </a:r>
          </a:p>
        </p:txBody>
      </p:sp>
    </p:spTree>
    <p:extLst>
      <p:ext uri="{BB962C8B-B14F-4D97-AF65-F5344CB8AC3E}">
        <p14:creationId xmlns:p14="http://schemas.microsoft.com/office/powerpoint/2010/main" val="24162219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20230804_173424888_iOS">
            <a:extLst>
              <a:ext uri="{FF2B5EF4-FFF2-40B4-BE49-F238E27FC236}">
                <a16:creationId xmlns:a16="http://schemas.microsoft.com/office/drawing/2014/main" id="{A42190D6-4F87-DB59-B45C-0572B1687C1E}"/>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3048000" y="0"/>
            <a:ext cx="9144000" cy="6858000"/>
          </a:xfrm>
          <a:prstGeom prst="rect">
            <a:avLst/>
          </a:prstGeom>
        </p:spPr>
      </p:pic>
      <p:pic>
        <p:nvPicPr>
          <p:cNvPr id="4" name="Picture 3" descr="20230804_173625710_iOS">
            <a:extLst>
              <a:ext uri="{FF2B5EF4-FFF2-40B4-BE49-F238E27FC236}">
                <a16:creationId xmlns:a16="http://schemas.microsoft.com/office/drawing/2014/main" id="{9C3DA514-59FB-B13F-F984-B5D6871A1853}"/>
              </a:ext>
            </a:extLst>
          </p:cNvPr>
          <p:cNvPicPr>
            <a:picLocks noGrp="1" noChangeAspect="1"/>
          </p:cNvPicPr>
          <p:nvPr isPhoto="1"/>
        </p:nvPicPr>
        <p:blipFill>
          <a:blip r:embed="rId3" cstate="screen">
            <a:lum/>
            <a:extLst>
              <a:ext uri="{28A0092B-C50C-407E-A947-70E740481C1C}">
                <a14:useLocalDpi xmlns:a14="http://schemas.microsoft.com/office/drawing/2010/main"/>
              </a:ext>
            </a:extLst>
          </a:blip>
          <a:stretch>
            <a:fillRect/>
          </a:stretch>
        </p:blipFill>
        <p:spPr>
          <a:xfrm>
            <a:off x="204591" y="1315233"/>
            <a:ext cx="4233797" cy="3175348"/>
          </a:xfrm>
          <a:prstGeom prst="rect">
            <a:avLst/>
          </a:prstGeom>
        </p:spPr>
      </p:pic>
      <p:sp>
        <p:nvSpPr>
          <p:cNvPr id="5" name="TextBox 4">
            <a:extLst>
              <a:ext uri="{FF2B5EF4-FFF2-40B4-BE49-F238E27FC236}">
                <a16:creationId xmlns:a16="http://schemas.microsoft.com/office/drawing/2014/main" id="{093F0EC2-97AA-23B9-C669-2CBAA93F4C2A}"/>
              </a:ext>
            </a:extLst>
          </p:cNvPr>
          <p:cNvSpPr txBox="1"/>
          <p:nvPr/>
        </p:nvSpPr>
        <p:spPr>
          <a:xfrm>
            <a:off x="316523" y="458545"/>
            <a:ext cx="2579077" cy="646331"/>
          </a:xfrm>
          <a:prstGeom prst="rect">
            <a:avLst/>
          </a:prstGeom>
          <a:noFill/>
        </p:spPr>
        <p:txBody>
          <a:bodyPr wrap="square" rtlCol="0">
            <a:spAutoFit/>
          </a:bodyPr>
          <a:lstStyle/>
          <a:p>
            <a:r>
              <a:rPr lang="en-US" dirty="0"/>
              <a:t>Construction progress on the picnic shelter.</a:t>
            </a:r>
          </a:p>
        </p:txBody>
      </p:sp>
    </p:spTree>
    <p:extLst>
      <p:ext uri="{BB962C8B-B14F-4D97-AF65-F5344CB8AC3E}">
        <p14:creationId xmlns:p14="http://schemas.microsoft.com/office/powerpoint/2010/main" val="26007773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0A5BFB0-5FC4-702F-586E-6508F66F83E5}"/>
              </a:ext>
            </a:extLst>
          </p:cNvPr>
          <p:cNvSpPr txBox="1"/>
          <p:nvPr/>
        </p:nvSpPr>
        <p:spPr>
          <a:xfrm>
            <a:off x="316523" y="458545"/>
            <a:ext cx="2579077" cy="3416320"/>
          </a:xfrm>
          <a:prstGeom prst="rect">
            <a:avLst/>
          </a:prstGeom>
          <a:noFill/>
        </p:spPr>
        <p:txBody>
          <a:bodyPr wrap="square" rtlCol="0">
            <a:spAutoFit/>
          </a:bodyPr>
          <a:lstStyle/>
          <a:p>
            <a:r>
              <a:rPr lang="en-US" dirty="0"/>
              <a:t>The new picnic shelter was designed to compliment the architectural style of the restroom enclosure and the existing house in the lower park.</a:t>
            </a:r>
          </a:p>
          <a:p>
            <a:endParaRPr lang="en-US" dirty="0"/>
          </a:p>
          <a:p>
            <a:r>
              <a:rPr lang="en-US" dirty="0"/>
              <a:t>Picnic tables will be added by Parks staff prior to the Ribbon Cutting event.</a:t>
            </a:r>
          </a:p>
        </p:txBody>
      </p:sp>
      <p:pic>
        <p:nvPicPr>
          <p:cNvPr id="3" name="Picture 2" descr="A picture containing grass, tree, outdoor, sky&#10;&#10;Description automatically generated">
            <a:extLst>
              <a:ext uri="{FF2B5EF4-FFF2-40B4-BE49-F238E27FC236}">
                <a16:creationId xmlns:a16="http://schemas.microsoft.com/office/drawing/2014/main" id="{4A499F01-FCCD-61EA-CC6C-2D7006DA5B5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048000" y="0"/>
            <a:ext cx="9144000" cy="6858000"/>
          </a:xfrm>
          <a:prstGeom prst="rect">
            <a:avLst/>
          </a:prstGeom>
        </p:spPr>
      </p:pic>
    </p:spTree>
    <p:extLst>
      <p:ext uri="{BB962C8B-B14F-4D97-AF65-F5344CB8AC3E}">
        <p14:creationId xmlns:p14="http://schemas.microsoft.com/office/powerpoint/2010/main" val="23811207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20230804_173642065_iOS">
            <a:extLst>
              <a:ext uri="{FF2B5EF4-FFF2-40B4-BE49-F238E27FC236}">
                <a16:creationId xmlns:a16="http://schemas.microsoft.com/office/drawing/2014/main" id="{DBF76B0E-846D-78AB-3261-FF3705A763BB}"/>
              </a:ext>
            </a:extLst>
          </p:cNvPr>
          <p:cNvPicPr>
            <a:picLocks noGrp="1" noChangeAspect="1"/>
          </p:cNvPicPr>
          <p:nvPr isPhoto="1"/>
        </p:nvPicPr>
        <p:blipFill rotWithShape="1">
          <a:blip r:embed="rId2" cstate="screen">
            <a:lum/>
            <a:extLst>
              <a:ext uri="{28A0092B-C50C-407E-A947-70E740481C1C}">
                <a14:useLocalDpi xmlns:a14="http://schemas.microsoft.com/office/drawing/2010/main"/>
              </a:ext>
            </a:extLst>
          </a:blip>
          <a:srcRect/>
          <a:stretch/>
        </p:blipFill>
        <p:spPr>
          <a:xfrm rot="5400000">
            <a:off x="8047972" y="-319411"/>
            <a:ext cx="3269293" cy="4459266"/>
          </a:xfrm>
          <a:prstGeom prst="rect">
            <a:avLst/>
          </a:prstGeom>
        </p:spPr>
      </p:pic>
      <p:pic>
        <p:nvPicPr>
          <p:cNvPr id="4" name="Picture 3" descr="20230804_173652377_iOS">
            <a:extLst>
              <a:ext uri="{FF2B5EF4-FFF2-40B4-BE49-F238E27FC236}">
                <a16:creationId xmlns:a16="http://schemas.microsoft.com/office/drawing/2014/main" id="{6892AD73-6D18-C26A-CC6C-49E95F27ADA7}"/>
              </a:ext>
            </a:extLst>
          </p:cNvPr>
          <p:cNvPicPr>
            <a:picLocks noGrp="1" noChangeAspect="1"/>
          </p:cNvPicPr>
          <p:nvPr isPhoto="1"/>
        </p:nvPicPr>
        <p:blipFill rotWithShape="1">
          <a:blip r:embed="rId3" cstate="screen">
            <a:lum/>
            <a:extLst>
              <a:ext uri="{28A0092B-C50C-407E-A947-70E740481C1C}">
                <a14:useLocalDpi xmlns:a14="http://schemas.microsoft.com/office/drawing/2010/main"/>
              </a:ext>
            </a:extLst>
          </a:blip>
          <a:srcRect/>
          <a:stretch/>
        </p:blipFill>
        <p:spPr>
          <a:xfrm>
            <a:off x="316522" y="1891430"/>
            <a:ext cx="6898469" cy="4697864"/>
          </a:xfrm>
          <a:prstGeom prst="rect">
            <a:avLst/>
          </a:prstGeom>
        </p:spPr>
      </p:pic>
      <p:sp>
        <p:nvSpPr>
          <p:cNvPr id="5" name="TextBox 4">
            <a:extLst>
              <a:ext uri="{FF2B5EF4-FFF2-40B4-BE49-F238E27FC236}">
                <a16:creationId xmlns:a16="http://schemas.microsoft.com/office/drawing/2014/main" id="{F9D6960D-0910-D576-5939-BE1547945D10}"/>
              </a:ext>
            </a:extLst>
          </p:cNvPr>
          <p:cNvSpPr txBox="1"/>
          <p:nvPr/>
        </p:nvSpPr>
        <p:spPr>
          <a:xfrm>
            <a:off x="316523" y="458545"/>
            <a:ext cx="3158197" cy="1200329"/>
          </a:xfrm>
          <a:prstGeom prst="rect">
            <a:avLst/>
          </a:prstGeom>
          <a:noFill/>
        </p:spPr>
        <p:txBody>
          <a:bodyPr wrap="square" rtlCol="0">
            <a:spAutoFit/>
          </a:bodyPr>
          <a:lstStyle/>
          <a:p>
            <a:r>
              <a:rPr lang="en-US" dirty="0"/>
              <a:t>More benches on the edge of the lawn, and a water fountain and </a:t>
            </a:r>
            <a:r>
              <a:rPr lang="en-US" dirty="0" err="1"/>
              <a:t>footwash</a:t>
            </a:r>
            <a:r>
              <a:rPr lang="en-US" dirty="0"/>
              <a:t> station on the way to the beach.</a:t>
            </a:r>
          </a:p>
        </p:txBody>
      </p:sp>
    </p:spTree>
    <p:extLst>
      <p:ext uri="{BB962C8B-B14F-4D97-AF65-F5344CB8AC3E}">
        <p14:creationId xmlns:p14="http://schemas.microsoft.com/office/powerpoint/2010/main" val="32165293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20230804_173749901_iOS">
            <a:extLst>
              <a:ext uri="{FF2B5EF4-FFF2-40B4-BE49-F238E27FC236}">
                <a16:creationId xmlns:a16="http://schemas.microsoft.com/office/drawing/2014/main" id="{32A9EF8C-B947-5A92-FBDA-AD120254A202}"/>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0" y="1227137"/>
            <a:ext cx="12192000" cy="5630863"/>
          </a:xfrm>
          <a:prstGeom prst="rect">
            <a:avLst/>
          </a:prstGeom>
        </p:spPr>
      </p:pic>
      <p:sp>
        <p:nvSpPr>
          <p:cNvPr id="4" name="TextBox 3">
            <a:extLst>
              <a:ext uri="{FF2B5EF4-FFF2-40B4-BE49-F238E27FC236}">
                <a16:creationId xmlns:a16="http://schemas.microsoft.com/office/drawing/2014/main" id="{69A61758-3A65-F1BF-33C6-A5D1EEA72673}"/>
              </a:ext>
            </a:extLst>
          </p:cNvPr>
          <p:cNvSpPr txBox="1"/>
          <p:nvPr/>
        </p:nvSpPr>
        <p:spPr>
          <a:xfrm>
            <a:off x="316523" y="458545"/>
            <a:ext cx="4724400" cy="646331"/>
          </a:xfrm>
          <a:prstGeom prst="rect">
            <a:avLst/>
          </a:prstGeom>
          <a:noFill/>
        </p:spPr>
        <p:txBody>
          <a:bodyPr wrap="square" rtlCol="0">
            <a:spAutoFit/>
          </a:bodyPr>
          <a:lstStyle/>
          <a:p>
            <a:r>
              <a:rPr lang="en-US" dirty="0"/>
              <a:t>And here we have the pocket estuary inside the path to the BNSF bridge and ADA beach access.</a:t>
            </a:r>
          </a:p>
        </p:txBody>
      </p:sp>
    </p:spTree>
    <p:extLst>
      <p:ext uri="{BB962C8B-B14F-4D97-AF65-F5344CB8AC3E}">
        <p14:creationId xmlns:p14="http://schemas.microsoft.com/office/powerpoint/2010/main" val="19118133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0230804_171426582_iOS">
            <a:extLst>
              <a:ext uri="{FF2B5EF4-FFF2-40B4-BE49-F238E27FC236}">
                <a16:creationId xmlns:a16="http://schemas.microsoft.com/office/drawing/2014/main" id="{9E097C30-0079-4C2E-913F-A289D17BF1DB}"/>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3048000" y="0"/>
            <a:ext cx="9144000" cy="6858000"/>
          </a:xfrm>
          <a:prstGeom prst="rect">
            <a:avLst/>
          </a:prstGeom>
        </p:spPr>
      </p:pic>
      <p:pic>
        <p:nvPicPr>
          <p:cNvPr id="3" name="Picture 2" descr="20230804_171346589_iOS">
            <a:extLst>
              <a:ext uri="{FF2B5EF4-FFF2-40B4-BE49-F238E27FC236}">
                <a16:creationId xmlns:a16="http://schemas.microsoft.com/office/drawing/2014/main" id="{D7793445-51FD-5AA3-B8A2-5ED48CBEE8F9}"/>
              </a:ext>
            </a:extLst>
          </p:cNvPr>
          <p:cNvPicPr>
            <a:picLocks noGrp="1" noChangeAspect="1"/>
          </p:cNvPicPr>
          <p:nvPr isPhoto="1"/>
        </p:nvPicPr>
        <p:blipFill rotWithShape="1">
          <a:blip r:embed="rId3" cstate="screen">
            <a:lum/>
            <a:extLst>
              <a:ext uri="{28A0092B-C50C-407E-A947-70E740481C1C}">
                <a14:useLocalDpi xmlns:a14="http://schemas.microsoft.com/office/drawing/2010/main"/>
              </a:ext>
            </a:extLst>
          </a:blip>
          <a:srcRect/>
          <a:stretch/>
        </p:blipFill>
        <p:spPr>
          <a:xfrm>
            <a:off x="412154" y="2671415"/>
            <a:ext cx="3317631" cy="4009293"/>
          </a:xfrm>
          <a:prstGeom prst="rect">
            <a:avLst/>
          </a:prstGeom>
        </p:spPr>
      </p:pic>
      <p:sp>
        <p:nvSpPr>
          <p:cNvPr id="5" name="TextBox 4">
            <a:extLst>
              <a:ext uri="{FF2B5EF4-FFF2-40B4-BE49-F238E27FC236}">
                <a16:creationId xmlns:a16="http://schemas.microsoft.com/office/drawing/2014/main" id="{31610631-3767-287A-984D-06E70B70559E}"/>
              </a:ext>
            </a:extLst>
          </p:cNvPr>
          <p:cNvSpPr txBox="1"/>
          <p:nvPr/>
        </p:nvSpPr>
        <p:spPr>
          <a:xfrm>
            <a:off x="316523" y="458545"/>
            <a:ext cx="2579077" cy="2308324"/>
          </a:xfrm>
          <a:prstGeom prst="rect">
            <a:avLst/>
          </a:prstGeom>
          <a:noFill/>
        </p:spPr>
        <p:txBody>
          <a:bodyPr wrap="square" rtlCol="0">
            <a:spAutoFit/>
          </a:bodyPr>
          <a:lstStyle/>
          <a:p>
            <a:r>
              <a:rPr lang="en-US" dirty="0"/>
              <a:t>The road off of 75</a:t>
            </a:r>
            <a:r>
              <a:rPr lang="en-US" baseline="30000" dirty="0"/>
              <a:t>th</a:t>
            </a:r>
            <a:r>
              <a:rPr lang="en-US" dirty="0"/>
              <a:t> Pl W is available to those needing ADA access to the lower park as an alternative to hiking the trail (the phone number to call for the passcode is posted at the gate).</a:t>
            </a:r>
          </a:p>
        </p:txBody>
      </p:sp>
      <p:sp>
        <p:nvSpPr>
          <p:cNvPr id="7" name="TextBox 6">
            <a:extLst>
              <a:ext uri="{FF2B5EF4-FFF2-40B4-BE49-F238E27FC236}">
                <a16:creationId xmlns:a16="http://schemas.microsoft.com/office/drawing/2014/main" id="{77D4E31B-F58C-DB8E-64C0-32C4EACDC995}"/>
              </a:ext>
            </a:extLst>
          </p:cNvPr>
          <p:cNvSpPr txBox="1"/>
          <p:nvPr/>
        </p:nvSpPr>
        <p:spPr>
          <a:xfrm>
            <a:off x="8462217" y="5480379"/>
            <a:ext cx="3153506" cy="923330"/>
          </a:xfrm>
          <a:prstGeom prst="rect">
            <a:avLst/>
          </a:prstGeom>
          <a:solidFill>
            <a:schemeClr val="tx1">
              <a:alpha val="66000"/>
            </a:schemeClr>
          </a:solidFill>
        </p:spPr>
        <p:txBody>
          <a:bodyPr wrap="square">
            <a:spAutoFit/>
          </a:bodyPr>
          <a:lstStyle/>
          <a:p>
            <a:r>
              <a:rPr lang="en-US" i="1" dirty="0">
                <a:solidFill>
                  <a:schemeClr val="bg1"/>
                </a:solidFill>
              </a:rPr>
              <a:t>Inspired community members created a series of cairns atop each of the guardrail posts.</a:t>
            </a:r>
          </a:p>
        </p:txBody>
      </p:sp>
    </p:spTree>
    <p:extLst>
      <p:ext uri="{BB962C8B-B14F-4D97-AF65-F5344CB8AC3E}">
        <p14:creationId xmlns:p14="http://schemas.microsoft.com/office/powerpoint/2010/main" val="16527959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20230804_173825558_iOS">
            <a:extLst>
              <a:ext uri="{FF2B5EF4-FFF2-40B4-BE49-F238E27FC236}">
                <a16:creationId xmlns:a16="http://schemas.microsoft.com/office/drawing/2014/main" id="{7B29D200-B7EB-1D7E-796F-68070B0318D2}"/>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3048000" y="0"/>
            <a:ext cx="9144000" cy="6858000"/>
          </a:xfrm>
          <a:prstGeom prst="rect">
            <a:avLst/>
          </a:prstGeom>
        </p:spPr>
      </p:pic>
      <p:sp>
        <p:nvSpPr>
          <p:cNvPr id="4" name="TextBox 3">
            <a:extLst>
              <a:ext uri="{FF2B5EF4-FFF2-40B4-BE49-F238E27FC236}">
                <a16:creationId xmlns:a16="http://schemas.microsoft.com/office/drawing/2014/main" id="{0022E760-1C40-7A91-2BAD-7EDCBA9B8CB4}"/>
              </a:ext>
            </a:extLst>
          </p:cNvPr>
          <p:cNvSpPr txBox="1"/>
          <p:nvPr/>
        </p:nvSpPr>
        <p:spPr>
          <a:xfrm>
            <a:off x="316523" y="458545"/>
            <a:ext cx="2579077" cy="2585323"/>
          </a:xfrm>
          <a:prstGeom prst="rect">
            <a:avLst/>
          </a:prstGeom>
          <a:noFill/>
        </p:spPr>
        <p:txBody>
          <a:bodyPr wrap="square" rtlCol="0">
            <a:spAutoFit/>
          </a:bodyPr>
          <a:lstStyle/>
          <a:p>
            <a:r>
              <a:rPr lang="en-US" dirty="0"/>
              <a:t>The riparian plantings are staying hydrated with sprinklers until established. </a:t>
            </a:r>
          </a:p>
          <a:p>
            <a:endParaRPr lang="en-US" dirty="0"/>
          </a:p>
          <a:p>
            <a:r>
              <a:rPr lang="en-US" dirty="0"/>
              <a:t>Before we head down to the beach, we’ll turn right towards the Lund’s Gulch Creek.</a:t>
            </a:r>
          </a:p>
        </p:txBody>
      </p:sp>
    </p:spTree>
    <p:extLst>
      <p:ext uri="{BB962C8B-B14F-4D97-AF65-F5344CB8AC3E}">
        <p14:creationId xmlns:p14="http://schemas.microsoft.com/office/powerpoint/2010/main" val="17351724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20230804_173919977_iOS">
            <a:extLst>
              <a:ext uri="{FF2B5EF4-FFF2-40B4-BE49-F238E27FC236}">
                <a16:creationId xmlns:a16="http://schemas.microsoft.com/office/drawing/2014/main" id="{85438D3D-63C2-3F18-2D32-17A01527D1FD}"/>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3048000" y="0"/>
            <a:ext cx="9144000" cy="6858000"/>
          </a:xfrm>
          <a:prstGeom prst="rect">
            <a:avLst/>
          </a:prstGeom>
        </p:spPr>
      </p:pic>
      <p:sp>
        <p:nvSpPr>
          <p:cNvPr id="4" name="TextBox 3">
            <a:extLst>
              <a:ext uri="{FF2B5EF4-FFF2-40B4-BE49-F238E27FC236}">
                <a16:creationId xmlns:a16="http://schemas.microsoft.com/office/drawing/2014/main" id="{6E486CD1-B6EE-4A73-A482-09E0649F5359}"/>
              </a:ext>
            </a:extLst>
          </p:cNvPr>
          <p:cNvSpPr txBox="1"/>
          <p:nvPr/>
        </p:nvSpPr>
        <p:spPr>
          <a:xfrm>
            <a:off x="316523" y="458545"/>
            <a:ext cx="2579077" cy="1477328"/>
          </a:xfrm>
          <a:prstGeom prst="rect">
            <a:avLst/>
          </a:prstGeom>
          <a:noFill/>
        </p:spPr>
        <p:txBody>
          <a:bodyPr wrap="square" rtlCol="0">
            <a:spAutoFit/>
          </a:bodyPr>
          <a:lstStyle/>
          <a:p>
            <a:r>
              <a:rPr lang="en-US" dirty="0"/>
              <a:t>Looking back towards the lawn, future picnic shelter, and path to the beach -- over the bridge that crosses the creek.</a:t>
            </a:r>
          </a:p>
        </p:txBody>
      </p:sp>
    </p:spTree>
    <p:extLst>
      <p:ext uri="{BB962C8B-B14F-4D97-AF65-F5344CB8AC3E}">
        <p14:creationId xmlns:p14="http://schemas.microsoft.com/office/powerpoint/2010/main" val="34516732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20230804_173924805_iOS">
            <a:extLst>
              <a:ext uri="{FF2B5EF4-FFF2-40B4-BE49-F238E27FC236}">
                <a16:creationId xmlns:a16="http://schemas.microsoft.com/office/drawing/2014/main" id="{D84ACED2-8AC1-42AC-B8A3-1A0863ADD225}"/>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3048000" y="0"/>
            <a:ext cx="9144000" cy="6858000"/>
          </a:xfrm>
          <a:prstGeom prst="rect">
            <a:avLst/>
          </a:prstGeom>
        </p:spPr>
      </p:pic>
      <p:sp>
        <p:nvSpPr>
          <p:cNvPr id="4" name="TextBox 3">
            <a:extLst>
              <a:ext uri="{FF2B5EF4-FFF2-40B4-BE49-F238E27FC236}">
                <a16:creationId xmlns:a16="http://schemas.microsoft.com/office/drawing/2014/main" id="{E99683A2-D377-D71E-690A-4FBF3F6BA697}"/>
              </a:ext>
            </a:extLst>
          </p:cNvPr>
          <p:cNvSpPr txBox="1"/>
          <p:nvPr/>
        </p:nvSpPr>
        <p:spPr>
          <a:xfrm>
            <a:off x="316523" y="458545"/>
            <a:ext cx="2579077" cy="1200329"/>
          </a:xfrm>
          <a:prstGeom prst="rect">
            <a:avLst/>
          </a:prstGeom>
          <a:noFill/>
        </p:spPr>
        <p:txBody>
          <a:bodyPr wrap="square" rtlCol="0">
            <a:spAutoFit/>
          </a:bodyPr>
          <a:lstStyle/>
          <a:p>
            <a:r>
              <a:rPr lang="en-US" dirty="0"/>
              <a:t>Looking towards trail that runs along the north side of the park on the other side of the creek.</a:t>
            </a:r>
          </a:p>
        </p:txBody>
      </p:sp>
    </p:spTree>
    <p:extLst>
      <p:ext uri="{BB962C8B-B14F-4D97-AF65-F5344CB8AC3E}">
        <p14:creationId xmlns:p14="http://schemas.microsoft.com/office/powerpoint/2010/main" val="32404175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20230804_173930928_iOS">
            <a:extLst>
              <a:ext uri="{FF2B5EF4-FFF2-40B4-BE49-F238E27FC236}">
                <a16:creationId xmlns:a16="http://schemas.microsoft.com/office/drawing/2014/main" id="{E083416B-6720-FB0F-78A4-9E74BDEF4142}"/>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3048000" y="0"/>
            <a:ext cx="9144000" cy="6858000"/>
          </a:xfrm>
          <a:prstGeom prst="rect">
            <a:avLst/>
          </a:prstGeom>
        </p:spPr>
      </p:pic>
      <p:sp>
        <p:nvSpPr>
          <p:cNvPr id="4" name="TextBox 3">
            <a:extLst>
              <a:ext uri="{FF2B5EF4-FFF2-40B4-BE49-F238E27FC236}">
                <a16:creationId xmlns:a16="http://schemas.microsoft.com/office/drawing/2014/main" id="{AE656185-F8DB-D79F-2208-65761A3FD413}"/>
              </a:ext>
            </a:extLst>
          </p:cNvPr>
          <p:cNvSpPr txBox="1"/>
          <p:nvPr/>
        </p:nvSpPr>
        <p:spPr>
          <a:xfrm>
            <a:off x="316523" y="458545"/>
            <a:ext cx="2579077" cy="923330"/>
          </a:xfrm>
          <a:prstGeom prst="rect">
            <a:avLst/>
          </a:prstGeom>
          <a:noFill/>
        </p:spPr>
        <p:txBody>
          <a:bodyPr wrap="square" rtlCol="0">
            <a:spAutoFit/>
          </a:bodyPr>
          <a:lstStyle/>
          <a:p>
            <a:r>
              <a:rPr lang="en-US" dirty="0"/>
              <a:t>View looking west from the bridge – note the train crossing the bridge.</a:t>
            </a:r>
          </a:p>
        </p:txBody>
      </p:sp>
    </p:spTree>
    <p:extLst>
      <p:ext uri="{BB962C8B-B14F-4D97-AF65-F5344CB8AC3E}">
        <p14:creationId xmlns:p14="http://schemas.microsoft.com/office/powerpoint/2010/main" val="9902196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20230804_173936583_iOS">
            <a:extLst>
              <a:ext uri="{FF2B5EF4-FFF2-40B4-BE49-F238E27FC236}">
                <a16:creationId xmlns:a16="http://schemas.microsoft.com/office/drawing/2014/main" id="{5AC6AFB4-7FA5-A534-7FB1-4E667F3C7169}"/>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3048000" y="0"/>
            <a:ext cx="9144000" cy="6858000"/>
          </a:xfrm>
          <a:prstGeom prst="rect">
            <a:avLst/>
          </a:prstGeom>
        </p:spPr>
      </p:pic>
      <p:sp>
        <p:nvSpPr>
          <p:cNvPr id="4" name="TextBox 3">
            <a:extLst>
              <a:ext uri="{FF2B5EF4-FFF2-40B4-BE49-F238E27FC236}">
                <a16:creationId xmlns:a16="http://schemas.microsoft.com/office/drawing/2014/main" id="{915CD54D-1D1E-E0FB-7D1F-BF919E23BAFC}"/>
              </a:ext>
            </a:extLst>
          </p:cNvPr>
          <p:cNvSpPr txBox="1"/>
          <p:nvPr/>
        </p:nvSpPr>
        <p:spPr>
          <a:xfrm>
            <a:off x="316523" y="458545"/>
            <a:ext cx="2579077" cy="923330"/>
          </a:xfrm>
          <a:prstGeom prst="rect">
            <a:avLst/>
          </a:prstGeom>
          <a:noFill/>
        </p:spPr>
        <p:txBody>
          <a:bodyPr wrap="square" rtlCol="0">
            <a:spAutoFit/>
          </a:bodyPr>
          <a:lstStyle/>
          <a:p>
            <a:r>
              <a:rPr lang="en-US" dirty="0"/>
              <a:t>View looking west from the bridge – note the train crossing the bridge.</a:t>
            </a:r>
          </a:p>
        </p:txBody>
      </p:sp>
    </p:spTree>
    <p:extLst>
      <p:ext uri="{BB962C8B-B14F-4D97-AF65-F5344CB8AC3E}">
        <p14:creationId xmlns:p14="http://schemas.microsoft.com/office/powerpoint/2010/main" val="12094429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20230804_173945493_iOS">
            <a:extLst>
              <a:ext uri="{FF2B5EF4-FFF2-40B4-BE49-F238E27FC236}">
                <a16:creationId xmlns:a16="http://schemas.microsoft.com/office/drawing/2014/main" id="{D79725BB-2ECF-43AB-8486-B654676CB300}"/>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3048000" y="0"/>
            <a:ext cx="9144000" cy="6858000"/>
          </a:xfrm>
          <a:prstGeom prst="rect">
            <a:avLst/>
          </a:prstGeom>
        </p:spPr>
      </p:pic>
      <p:sp>
        <p:nvSpPr>
          <p:cNvPr id="4" name="TextBox 3">
            <a:extLst>
              <a:ext uri="{FF2B5EF4-FFF2-40B4-BE49-F238E27FC236}">
                <a16:creationId xmlns:a16="http://schemas.microsoft.com/office/drawing/2014/main" id="{7909AB9A-AC4C-4CEA-8FFF-D8E79380951A}"/>
              </a:ext>
            </a:extLst>
          </p:cNvPr>
          <p:cNvSpPr txBox="1"/>
          <p:nvPr/>
        </p:nvSpPr>
        <p:spPr>
          <a:xfrm>
            <a:off x="316523" y="458545"/>
            <a:ext cx="2579077" cy="1477328"/>
          </a:xfrm>
          <a:prstGeom prst="rect">
            <a:avLst/>
          </a:prstGeom>
          <a:noFill/>
        </p:spPr>
        <p:txBody>
          <a:bodyPr wrap="square" rtlCol="0">
            <a:spAutoFit/>
          </a:bodyPr>
          <a:lstStyle/>
          <a:p>
            <a:r>
              <a:rPr lang="en-US" dirty="0"/>
              <a:t>View looking east and upstream from the bridge. (Rocks on left protect the bridge footings.)</a:t>
            </a:r>
          </a:p>
        </p:txBody>
      </p:sp>
    </p:spTree>
    <p:extLst>
      <p:ext uri="{BB962C8B-B14F-4D97-AF65-F5344CB8AC3E}">
        <p14:creationId xmlns:p14="http://schemas.microsoft.com/office/powerpoint/2010/main" val="14763117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20230804_173955509_iOS">
            <a:extLst>
              <a:ext uri="{FF2B5EF4-FFF2-40B4-BE49-F238E27FC236}">
                <a16:creationId xmlns:a16="http://schemas.microsoft.com/office/drawing/2014/main" id="{8B1C5C11-C61C-F62C-3133-D51726F12B35}"/>
              </a:ext>
            </a:extLst>
          </p:cNvPr>
          <p:cNvPicPr>
            <a:picLocks noGrp="1" noChangeAspect="1"/>
          </p:cNvPicPr>
          <p:nvPr isPhoto="1"/>
        </p:nvPicPr>
        <p:blipFill>
          <a:blip r:embed="rId3" cstate="screen">
            <a:lum/>
            <a:extLst>
              <a:ext uri="{28A0092B-C50C-407E-A947-70E740481C1C}">
                <a14:useLocalDpi xmlns:a14="http://schemas.microsoft.com/office/drawing/2010/main"/>
              </a:ext>
            </a:extLst>
          </a:blip>
          <a:stretch>
            <a:fillRect/>
          </a:stretch>
        </p:blipFill>
        <p:spPr>
          <a:xfrm rot="5400000">
            <a:off x="6201507" y="855785"/>
            <a:ext cx="6846278" cy="5134708"/>
          </a:xfrm>
          <a:prstGeom prst="rect">
            <a:avLst/>
          </a:prstGeom>
        </p:spPr>
      </p:pic>
      <p:pic>
        <p:nvPicPr>
          <p:cNvPr id="4" name="Picture 3" descr="20230804_174113342_iOS">
            <a:extLst>
              <a:ext uri="{FF2B5EF4-FFF2-40B4-BE49-F238E27FC236}">
                <a16:creationId xmlns:a16="http://schemas.microsoft.com/office/drawing/2014/main" id="{3698DA33-DE03-CB4F-D956-911A6D3E3E48}"/>
              </a:ext>
            </a:extLst>
          </p:cNvPr>
          <p:cNvPicPr>
            <a:picLocks noGrp="1" noChangeAspect="1"/>
          </p:cNvPicPr>
          <p:nvPr isPhoto="1"/>
        </p:nvPicPr>
        <p:blipFill>
          <a:blip r:embed="rId4" cstate="screen">
            <a:lum/>
            <a:extLst>
              <a:ext uri="{28A0092B-C50C-407E-A947-70E740481C1C}">
                <a14:useLocalDpi xmlns:a14="http://schemas.microsoft.com/office/drawing/2010/main"/>
              </a:ext>
            </a:extLst>
          </a:blip>
          <a:stretch>
            <a:fillRect/>
          </a:stretch>
        </p:blipFill>
        <p:spPr>
          <a:xfrm>
            <a:off x="527538" y="2063261"/>
            <a:ext cx="6033477" cy="4525108"/>
          </a:xfrm>
          <a:prstGeom prst="rect">
            <a:avLst/>
          </a:prstGeom>
        </p:spPr>
      </p:pic>
      <p:sp>
        <p:nvSpPr>
          <p:cNvPr id="5" name="TextBox 4">
            <a:extLst>
              <a:ext uri="{FF2B5EF4-FFF2-40B4-BE49-F238E27FC236}">
                <a16:creationId xmlns:a16="http://schemas.microsoft.com/office/drawing/2014/main" id="{421D3C97-D28F-44D1-073C-98C4C94D871A}"/>
              </a:ext>
            </a:extLst>
          </p:cNvPr>
          <p:cNvSpPr txBox="1"/>
          <p:nvPr/>
        </p:nvSpPr>
        <p:spPr>
          <a:xfrm>
            <a:off x="316523" y="458545"/>
            <a:ext cx="3001108" cy="1477328"/>
          </a:xfrm>
          <a:prstGeom prst="rect">
            <a:avLst/>
          </a:prstGeom>
          <a:noFill/>
        </p:spPr>
        <p:txBody>
          <a:bodyPr wrap="square" rtlCol="0">
            <a:spAutoFit/>
          </a:bodyPr>
          <a:lstStyle/>
          <a:p>
            <a:r>
              <a:rPr lang="en-US" dirty="0"/>
              <a:t>Ecosystem Signage.</a:t>
            </a:r>
          </a:p>
          <a:p>
            <a:endParaRPr lang="en-US" dirty="0"/>
          </a:p>
          <a:p>
            <a:r>
              <a:rPr lang="en-US" dirty="0"/>
              <a:t>The sign with project funders will be installed in the bridge post, shown on the right.</a:t>
            </a:r>
          </a:p>
        </p:txBody>
      </p:sp>
    </p:spTree>
    <p:extLst>
      <p:ext uri="{BB962C8B-B14F-4D97-AF65-F5344CB8AC3E}">
        <p14:creationId xmlns:p14="http://schemas.microsoft.com/office/powerpoint/2010/main" val="12052661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99683A2-D377-D71E-690A-4FBF3F6BA697}"/>
              </a:ext>
            </a:extLst>
          </p:cNvPr>
          <p:cNvSpPr txBox="1"/>
          <p:nvPr/>
        </p:nvSpPr>
        <p:spPr>
          <a:xfrm>
            <a:off x="316523" y="458545"/>
            <a:ext cx="2579077" cy="2308324"/>
          </a:xfrm>
          <a:prstGeom prst="rect">
            <a:avLst/>
          </a:prstGeom>
          <a:noFill/>
        </p:spPr>
        <p:txBody>
          <a:bodyPr wrap="square" rtlCol="0">
            <a:spAutoFit/>
          </a:bodyPr>
          <a:lstStyle/>
          <a:p>
            <a:r>
              <a:rPr lang="en-US" dirty="0"/>
              <a:t>The funding acknowledgement sign is mounted to the pillar of the pedestrian bridge. It was purposefully placed here so visitors will see it as they enter the new lower park area.</a:t>
            </a:r>
          </a:p>
        </p:txBody>
      </p:sp>
      <p:pic>
        <p:nvPicPr>
          <p:cNvPr id="5" name="Picture 4" descr="A picture containing text, outdoor, ground, wooden&#10;&#10;Description automatically generated">
            <a:extLst>
              <a:ext uri="{FF2B5EF4-FFF2-40B4-BE49-F238E27FC236}">
                <a16:creationId xmlns:a16="http://schemas.microsoft.com/office/drawing/2014/main" id="{5F76FEE7-1241-5796-1EA4-98817F692D84}"/>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524250" y="0"/>
            <a:ext cx="5143500" cy="6858000"/>
          </a:xfrm>
          <a:prstGeom prst="rect">
            <a:avLst/>
          </a:prstGeom>
        </p:spPr>
      </p:pic>
    </p:spTree>
    <p:extLst>
      <p:ext uri="{BB962C8B-B14F-4D97-AF65-F5344CB8AC3E}">
        <p14:creationId xmlns:p14="http://schemas.microsoft.com/office/powerpoint/2010/main" val="986209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20230804_174133432_iOS">
            <a:extLst>
              <a:ext uri="{FF2B5EF4-FFF2-40B4-BE49-F238E27FC236}">
                <a16:creationId xmlns:a16="http://schemas.microsoft.com/office/drawing/2014/main" id="{16384174-F91E-000C-0F0F-762D01D3C6B9}"/>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3048000" y="0"/>
            <a:ext cx="9144000" cy="6858000"/>
          </a:xfrm>
          <a:prstGeom prst="rect">
            <a:avLst/>
          </a:prstGeom>
        </p:spPr>
      </p:pic>
      <p:sp>
        <p:nvSpPr>
          <p:cNvPr id="4" name="TextBox 3">
            <a:extLst>
              <a:ext uri="{FF2B5EF4-FFF2-40B4-BE49-F238E27FC236}">
                <a16:creationId xmlns:a16="http://schemas.microsoft.com/office/drawing/2014/main" id="{FA1F45CD-224A-9BA4-6F5C-247C2547EC8E}"/>
              </a:ext>
            </a:extLst>
          </p:cNvPr>
          <p:cNvSpPr txBox="1"/>
          <p:nvPr/>
        </p:nvSpPr>
        <p:spPr>
          <a:xfrm>
            <a:off x="316523" y="458545"/>
            <a:ext cx="2579077" cy="1754326"/>
          </a:xfrm>
          <a:prstGeom prst="rect">
            <a:avLst/>
          </a:prstGeom>
          <a:noFill/>
        </p:spPr>
        <p:txBody>
          <a:bodyPr wrap="square" rtlCol="0">
            <a:spAutoFit/>
          </a:bodyPr>
          <a:lstStyle/>
          <a:p>
            <a:r>
              <a:rPr lang="en-US" dirty="0"/>
              <a:t>Follow the northern trail to its end for a view over the creek mouth, pocket estuary, bridge, beach, and Puget Sound along with 2 picnic tables.</a:t>
            </a:r>
          </a:p>
        </p:txBody>
      </p:sp>
    </p:spTree>
    <p:extLst>
      <p:ext uri="{BB962C8B-B14F-4D97-AF65-F5344CB8AC3E}">
        <p14:creationId xmlns:p14="http://schemas.microsoft.com/office/powerpoint/2010/main" val="38671207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20230804_174236523_iOS">
            <a:extLst>
              <a:ext uri="{FF2B5EF4-FFF2-40B4-BE49-F238E27FC236}">
                <a16:creationId xmlns:a16="http://schemas.microsoft.com/office/drawing/2014/main" id="{7EADA387-A265-0398-3A46-91F9BC877F82}"/>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3048000" y="0"/>
            <a:ext cx="9144000" cy="6858000"/>
          </a:xfrm>
          <a:prstGeom prst="rect">
            <a:avLst/>
          </a:prstGeom>
        </p:spPr>
      </p:pic>
      <p:sp>
        <p:nvSpPr>
          <p:cNvPr id="4" name="TextBox 3">
            <a:extLst>
              <a:ext uri="{FF2B5EF4-FFF2-40B4-BE49-F238E27FC236}">
                <a16:creationId xmlns:a16="http://schemas.microsoft.com/office/drawing/2014/main" id="{E20F37C1-BD42-0DA3-6045-ABF8B5A46D80}"/>
              </a:ext>
            </a:extLst>
          </p:cNvPr>
          <p:cNvSpPr txBox="1"/>
          <p:nvPr/>
        </p:nvSpPr>
        <p:spPr>
          <a:xfrm>
            <a:off x="316523" y="458545"/>
            <a:ext cx="2579077" cy="1200329"/>
          </a:xfrm>
          <a:prstGeom prst="rect">
            <a:avLst/>
          </a:prstGeom>
          <a:noFill/>
        </p:spPr>
        <p:txBody>
          <a:bodyPr wrap="square" rtlCol="0">
            <a:spAutoFit/>
          </a:bodyPr>
          <a:lstStyle/>
          <a:p>
            <a:r>
              <a:rPr lang="en-US" dirty="0"/>
              <a:t>View looking south over the pedestrian bridge – towards the lawn and picnic shelter.</a:t>
            </a:r>
          </a:p>
        </p:txBody>
      </p:sp>
    </p:spTree>
    <p:extLst>
      <p:ext uri="{BB962C8B-B14F-4D97-AF65-F5344CB8AC3E}">
        <p14:creationId xmlns:p14="http://schemas.microsoft.com/office/powerpoint/2010/main" val="40830305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A45B4DA-FBDE-87BE-2B6C-405FBEE713D6}"/>
              </a:ext>
            </a:extLst>
          </p:cNvPr>
          <p:cNvSpPr txBox="1"/>
          <p:nvPr/>
        </p:nvSpPr>
        <p:spPr>
          <a:xfrm>
            <a:off x="316523" y="458545"/>
            <a:ext cx="2579077" cy="2031325"/>
          </a:xfrm>
          <a:prstGeom prst="rect">
            <a:avLst/>
          </a:prstGeom>
          <a:noFill/>
        </p:spPr>
        <p:txBody>
          <a:bodyPr wrap="square" rtlCol="0">
            <a:spAutoFit/>
          </a:bodyPr>
          <a:lstStyle/>
          <a:p>
            <a:r>
              <a:rPr lang="en-US" dirty="0" err="1"/>
              <a:t>Sanicans</a:t>
            </a:r>
            <a:r>
              <a:rPr lang="en-US" dirty="0"/>
              <a:t> will sit within the three walled screening structure comprised of decorative metal plates. Staff at Snohomish County Parks designed the cutouts.</a:t>
            </a:r>
          </a:p>
        </p:txBody>
      </p:sp>
      <p:pic>
        <p:nvPicPr>
          <p:cNvPr id="5" name="Picture 4" descr="A picture containing outdoor, building, ground, porch&#10;&#10;Description automatically generated">
            <a:extLst>
              <a:ext uri="{FF2B5EF4-FFF2-40B4-BE49-F238E27FC236}">
                <a16:creationId xmlns:a16="http://schemas.microsoft.com/office/drawing/2014/main" id="{60BB328C-E6DE-D1EF-52F2-A26586D0BED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048000" y="0"/>
            <a:ext cx="9144000" cy="6858000"/>
          </a:xfrm>
          <a:prstGeom prst="rect">
            <a:avLst/>
          </a:prstGeom>
        </p:spPr>
      </p:pic>
    </p:spTree>
    <p:extLst>
      <p:ext uri="{BB962C8B-B14F-4D97-AF65-F5344CB8AC3E}">
        <p14:creationId xmlns:p14="http://schemas.microsoft.com/office/powerpoint/2010/main" val="3305038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20230804_174311957_iOS">
            <a:extLst>
              <a:ext uri="{FF2B5EF4-FFF2-40B4-BE49-F238E27FC236}">
                <a16:creationId xmlns:a16="http://schemas.microsoft.com/office/drawing/2014/main" id="{742C83F5-1BD1-002D-0AB1-252AEE7AFCF1}"/>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3048000" y="0"/>
            <a:ext cx="9144000" cy="6858000"/>
          </a:xfrm>
          <a:prstGeom prst="rect">
            <a:avLst/>
          </a:prstGeom>
        </p:spPr>
      </p:pic>
      <p:sp>
        <p:nvSpPr>
          <p:cNvPr id="4" name="TextBox 3">
            <a:extLst>
              <a:ext uri="{FF2B5EF4-FFF2-40B4-BE49-F238E27FC236}">
                <a16:creationId xmlns:a16="http://schemas.microsoft.com/office/drawing/2014/main" id="{1791CDC6-6C04-B775-22E6-67DE4FD1255E}"/>
              </a:ext>
            </a:extLst>
          </p:cNvPr>
          <p:cNvSpPr txBox="1"/>
          <p:nvPr/>
        </p:nvSpPr>
        <p:spPr>
          <a:xfrm>
            <a:off x="316523" y="458545"/>
            <a:ext cx="2579077" cy="923330"/>
          </a:xfrm>
          <a:prstGeom prst="rect">
            <a:avLst/>
          </a:prstGeom>
          <a:noFill/>
        </p:spPr>
        <p:txBody>
          <a:bodyPr wrap="square" rtlCol="0">
            <a:spAutoFit/>
          </a:bodyPr>
          <a:lstStyle/>
          <a:p>
            <a:r>
              <a:rPr lang="en-US" dirty="0"/>
              <a:t>Now we’ll walk down around the pocket estuary to the beach.</a:t>
            </a:r>
          </a:p>
        </p:txBody>
      </p:sp>
    </p:spTree>
    <p:extLst>
      <p:ext uri="{BB962C8B-B14F-4D97-AF65-F5344CB8AC3E}">
        <p14:creationId xmlns:p14="http://schemas.microsoft.com/office/powerpoint/2010/main" val="35412892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20230804_174340424_iOS">
            <a:extLst>
              <a:ext uri="{FF2B5EF4-FFF2-40B4-BE49-F238E27FC236}">
                <a16:creationId xmlns:a16="http://schemas.microsoft.com/office/drawing/2014/main" id="{D22A2AC2-EFA0-8E8D-1BBF-2F523430E0FF}"/>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3048000" y="0"/>
            <a:ext cx="9144000" cy="6858000"/>
          </a:xfrm>
          <a:prstGeom prst="rect">
            <a:avLst/>
          </a:prstGeom>
        </p:spPr>
      </p:pic>
      <p:sp>
        <p:nvSpPr>
          <p:cNvPr id="4" name="TextBox 3">
            <a:extLst>
              <a:ext uri="{FF2B5EF4-FFF2-40B4-BE49-F238E27FC236}">
                <a16:creationId xmlns:a16="http://schemas.microsoft.com/office/drawing/2014/main" id="{B46B06B2-1DAB-9D93-2F4B-F9901CF1CF99}"/>
              </a:ext>
            </a:extLst>
          </p:cNvPr>
          <p:cNvSpPr txBox="1"/>
          <p:nvPr/>
        </p:nvSpPr>
        <p:spPr>
          <a:xfrm>
            <a:off x="316523" y="458545"/>
            <a:ext cx="2579077" cy="646331"/>
          </a:xfrm>
          <a:prstGeom prst="rect">
            <a:avLst/>
          </a:prstGeom>
          <a:noFill/>
        </p:spPr>
        <p:txBody>
          <a:bodyPr wrap="square" rtlCol="0">
            <a:spAutoFit/>
          </a:bodyPr>
          <a:lstStyle/>
          <a:p>
            <a:r>
              <a:rPr lang="en-US" dirty="0"/>
              <a:t>Stormwater outfall from upper park area.</a:t>
            </a:r>
          </a:p>
        </p:txBody>
      </p:sp>
      <p:cxnSp>
        <p:nvCxnSpPr>
          <p:cNvPr id="6" name="Straight Arrow Connector 5">
            <a:extLst>
              <a:ext uri="{FF2B5EF4-FFF2-40B4-BE49-F238E27FC236}">
                <a16:creationId xmlns:a16="http://schemas.microsoft.com/office/drawing/2014/main" id="{31ED319E-8A20-5661-70CD-C79D8B66523E}"/>
              </a:ext>
            </a:extLst>
          </p:cNvPr>
          <p:cNvCxnSpPr>
            <a:cxnSpLocks/>
          </p:cNvCxnSpPr>
          <p:nvPr/>
        </p:nvCxnSpPr>
        <p:spPr>
          <a:xfrm>
            <a:off x="2804984" y="1359243"/>
            <a:ext cx="3572370" cy="2544542"/>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929059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20230804_174548796_iOS">
            <a:extLst>
              <a:ext uri="{FF2B5EF4-FFF2-40B4-BE49-F238E27FC236}">
                <a16:creationId xmlns:a16="http://schemas.microsoft.com/office/drawing/2014/main" id="{5F0D8B1E-52AA-20EA-D2CC-69311AA3EAF3}"/>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0" y="1700213"/>
            <a:ext cx="12192000" cy="5157787"/>
          </a:xfrm>
          <a:prstGeom prst="rect">
            <a:avLst/>
          </a:prstGeom>
        </p:spPr>
      </p:pic>
      <p:sp>
        <p:nvSpPr>
          <p:cNvPr id="4" name="TextBox 3">
            <a:extLst>
              <a:ext uri="{FF2B5EF4-FFF2-40B4-BE49-F238E27FC236}">
                <a16:creationId xmlns:a16="http://schemas.microsoft.com/office/drawing/2014/main" id="{6A565F8C-1385-E8FF-5ABA-AD41EE84B2CC}"/>
              </a:ext>
            </a:extLst>
          </p:cNvPr>
          <p:cNvSpPr txBox="1"/>
          <p:nvPr/>
        </p:nvSpPr>
        <p:spPr>
          <a:xfrm>
            <a:off x="316523" y="458545"/>
            <a:ext cx="3513199" cy="1200329"/>
          </a:xfrm>
          <a:prstGeom prst="rect">
            <a:avLst/>
          </a:prstGeom>
          <a:noFill/>
        </p:spPr>
        <p:txBody>
          <a:bodyPr wrap="square" rtlCol="0">
            <a:spAutoFit/>
          </a:bodyPr>
          <a:lstStyle/>
          <a:p>
            <a:r>
              <a:rPr lang="en-US" dirty="0"/>
              <a:t>Two more picnic tables, an educational sign, and a bench on the path to the beach with views out onto the pocket estuary.</a:t>
            </a:r>
          </a:p>
        </p:txBody>
      </p:sp>
    </p:spTree>
    <p:extLst>
      <p:ext uri="{BB962C8B-B14F-4D97-AF65-F5344CB8AC3E}">
        <p14:creationId xmlns:p14="http://schemas.microsoft.com/office/powerpoint/2010/main" val="22291071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20230804_174627700_iOS">
            <a:extLst>
              <a:ext uri="{FF2B5EF4-FFF2-40B4-BE49-F238E27FC236}">
                <a16:creationId xmlns:a16="http://schemas.microsoft.com/office/drawing/2014/main" id="{D09B8FC6-B3BB-80C0-601B-C567DAAAD2F1}"/>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3048000" y="0"/>
            <a:ext cx="9144000" cy="6858000"/>
          </a:xfrm>
          <a:prstGeom prst="rect">
            <a:avLst/>
          </a:prstGeom>
        </p:spPr>
      </p:pic>
      <p:sp>
        <p:nvSpPr>
          <p:cNvPr id="4" name="TextBox 3">
            <a:extLst>
              <a:ext uri="{FF2B5EF4-FFF2-40B4-BE49-F238E27FC236}">
                <a16:creationId xmlns:a16="http://schemas.microsoft.com/office/drawing/2014/main" id="{9917BD2C-3798-7C35-CA71-EFA2190505B5}"/>
              </a:ext>
            </a:extLst>
          </p:cNvPr>
          <p:cNvSpPr txBox="1"/>
          <p:nvPr/>
        </p:nvSpPr>
        <p:spPr>
          <a:xfrm>
            <a:off x="316523" y="458545"/>
            <a:ext cx="2579077" cy="1200329"/>
          </a:xfrm>
          <a:prstGeom prst="rect">
            <a:avLst/>
          </a:prstGeom>
          <a:noFill/>
        </p:spPr>
        <p:txBody>
          <a:bodyPr wrap="square" rtlCol="0">
            <a:spAutoFit/>
          </a:bodyPr>
          <a:lstStyle/>
          <a:p>
            <a:r>
              <a:rPr lang="en-US" dirty="0"/>
              <a:t>Picnic tables on the path to the beach with views out onto the pocket estuary.</a:t>
            </a:r>
          </a:p>
        </p:txBody>
      </p:sp>
    </p:spTree>
    <p:extLst>
      <p:ext uri="{BB962C8B-B14F-4D97-AF65-F5344CB8AC3E}">
        <p14:creationId xmlns:p14="http://schemas.microsoft.com/office/powerpoint/2010/main" val="6014017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20230804_174615115_iOS">
            <a:extLst>
              <a:ext uri="{FF2B5EF4-FFF2-40B4-BE49-F238E27FC236}">
                <a16:creationId xmlns:a16="http://schemas.microsoft.com/office/drawing/2014/main" id="{D3E2C198-4D12-24F4-240B-CD03F8247CB5}"/>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3048000" y="0"/>
            <a:ext cx="9144000" cy="6858000"/>
          </a:xfrm>
          <a:prstGeom prst="rect">
            <a:avLst/>
          </a:prstGeom>
        </p:spPr>
      </p:pic>
      <p:sp>
        <p:nvSpPr>
          <p:cNvPr id="4" name="TextBox 3">
            <a:extLst>
              <a:ext uri="{FF2B5EF4-FFF2-40B4-BE49-F238E27FC236}">
                <a16:creationId xmlns:a16="http://schemas.microsoft.com/office/drawing/2014/main" id="{138B427A-A201-754A-390D-F86687B1E234}"/>
              </a:ext>
            </a:extLst>
          </p:cNvPr>
          <p:cNvSpPr txBox="1"/>
          <p:nvPr/>
        </p:nvSpPr>
        <p:spPr>
          <a:xfrm>
            <a:off x="316523" y="458545"/>
            <a:ext cx="2579077" cy="646331"/>
          </a:xfrm>
          <a:prstGeom prst="rect">
            <a:avLst/>
          </a:prstGeom>
          <a:noFill/>
        </p:spPr>
        <p:txBody>
          <a:bodyPr wrap="square" rtlCol="0">
            <a:spAutoFit/>
          </a:bodyPr>
          <a:lstStyle/>
          <a:p>
            <a:r>
              <a:rPr lang="en-US" dirty="0"/>
              <a:t>Educational ecosystem sign.</a:t>
            </a:r>
          </a:p>
        </p:txBody>
      </p:sp>
    </p:spTree>
    <p:extLst>
      <p:ext uri="{BB962C8B-B14F-4D97-AF65-F5344CB8AC3E}">
        <p14:creationId xmlns:p14="http://schemas.microsoft.com/office/powerpoint/2010/main" val="12705595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20230804_174704903_iOS">
            <a:extLst>
              <a:ext uri="{FF2B5EF4-FFF2-40B4-BE49-F238E27FC236}">
                <a16:creationId xmlns:a16="http://schemas.microsoft.com/office/drawing/2014/main" id="{94C9D013-0C9D-0B65-4925-517F19415996}"/>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3048000" y="0"/>
            <a:ext cx="9144000" cy="6858000"/>
          </a:xfrm>
          <a:prstGeom prst="rect">
            <a:avLst/>
          </a:prstGeom>
        </p:spPr>
      </p:pic>
      <p:sp>
        <p:nvSpPr>
          <p:cNvPr id="4" name="TextBox 3">
            <a:extLst>
              <a:ext uri="{FF2B5EF4-FFF2-40B4-BE49-F238E27FC236}">
                <a16:creationId xmlns:a16="http://schemas.microsoft.com/office/drawing/2014/main" id="{E8850C95-8825-8E54-FA63-E86E7C99FD18}"/>
              </a:ext>
            </a:extLst>
          </p:cNvPr>
          <p:cNvSpPr txBox="1"/>
          <p:nvPr/>
        </p:nvSpPr>
        <p:spPr>
          <a:xfrm>
            <a:off x="316523" y="458545"/>
            <a:ext cx="2579077" cy="1754326"/>
          </a:xfrm>
          <a:prstGeom prst="rect">
            <a:avLst/>
          </a:prstGeom>
          <a:noFill/>
        </p:spPr>
        <p:txBody>
          <a:bodyPr wrap="square" rtlCol="0">
            <a:spAutoFit/>
          </a:bodyPr>
          <a:lstStyle/>
          <a:p>
            <a:r>
              <a:rPr lang="en-US" dirty="0"/>
              <a:t>A foot wash station with a stone for seating.</a:t>
            </a:r>
          </a:p>
          <a:p>
            <a:endParaRPr lang="en-US" dirty="0"/>
          </a:p>
          <a:p>
            <a:r>
              <a:rPr lang="en-US" dirty="0"/>
              <a:t>Riparian plantings seem to be doing well in the August heat.</a:t>
            </a:r>
          </a:p>
        </p:txBody>
      </p:sp>
    </p:spTree>
    <p:extLst>
      <p:ext uri="{BB962C8B-B14F-4D97-AF65-F5344CB8AC3E}">
        <p14:creationId xmlns:p14="http://schemas.microsoft.com/office/powerpoint/2010/main" val="25576898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20230804_174744393_iOS">
            <a:extLst>
              <a:ext uri="{FF2B5EF4-FFF2-40B4-BE49-F238E27FC236}">
                <a16:creationId xmlns:a16="http://schemas.microsoft.com/office/drawing/2014/main" id="{EE934FEA-D5D6-63E3-ECD4-6C10FB4255A0}"/>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3048000" y="0"/>
            <a:ext cx="9144000" cy="6858000"/>
          </a:xfrm>
          <a:prstGeom prst="rect">
            <a:avLst/>
          </a:prstGeom>
        </p:spPr>
      </p:pic>
      <p:sp>
        <p:nvSpPr>
          <p:cNvPr id="4" name="TextBox 3">
            <a:extLst>
              <a:ext uri="{FF2B5EF4-FFF2-40B4-BE49-F238E27FC236}">
                <a16:creationId xmlns:a16="http://schemas.microsoft.com/office/drawing/2014/main" id="{0EB1343D-FD99-7FA7-190B-A810A9F774CE}"/>
              </a:ext>
            </a:extLst>
          </p:cNvPr>
          <p:cNvSpPr txBox="1"/>
          <p:nvPr/>
        </p:nvSpPr>
        <p:spPr>
          <a:xfrm>
            <a:off x="316523" y="458545"/>
            <a:ext cx="2579077" cy="1754326"/>
          </a:xfrm>
          <a:prstGeom prst="rect">
            <a:avLst/>
          </a:prstGeom>
          <a:noFill/>
        </p:spPr>
        <p:txBody>
          <a:bodyPr wrap="square" rtlCol="0">
            <a:spAutoFit/>
          </a:bodyPr>
          <a:lstStyle/>
          <a:p>
            <a:r>
              <a:rPr lang="en-US" dirty="0"/>
              <a:t>Rootwads placed in estuary to create habitat.</a:t>
            </a:r>
          </a:p>
          <a:p>
            <a:endParaRPr lang="en-US" dirty="0"/>
          </a:p>
          <a:p>
            <a:r>
              <a:rPr lang="en-US" dirty="0"/>
              <a:t>Estuarine emergent plants are helping establish the marsh.</a:t>
            </a:r>
          </a:p>
        </p:txBody>
      </p:sp>
    </p:spTree>
    <p:extLst>
      <p:ext uri="{BB962C8B-B14F-4D97-AF65-F5344CB8AC3E}">
        <p14:creationId xmlns:p14="http://schemas.microsoft.com/office/powerpoint/2010/main" val="41036539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0230804_174846599_iOS">
            <a:extLst>
              <a:ext uri="{FF2B5EF4-FFF2-40B4-BE49-F238E27FC236}">
                <a16:creationId xmlns:a16="http://schemas.microsoft.com/office/drawing/2014/main" id="{035E0E1B-D2EE-ADD6-1EB7-F11F2C513A65}"/>
              </a:ext>
            </a:extLst>
          </p:cNvPr>
          <p:cNvPicPr>
            <a:picLocks noGrp="1" noChangeAspect="1"/>
          </p:cNvPicPr>
          <p:nvPr isPhoto="1"/>
        </p:nvPicPr>
        <p:blipFill>
          <a:blip r:embed="rId3" cstate="screen">
            <a:lum/>
            <a:extLst>
              <a:ext uri="{28A0092B-C50C-407E-A947-70E740481C1C}">
                <a14:useLocalDpi xmlns:a14="http://schemas.microsoft.com/office/drawing/2010/main"/>
              </a:ext>
            </a:extLst>
          </a:blip>
          <a:stretch>
            <a:fillRect/>
          </a:stretch>
        </p:blipFill>
        <p:spPr>
          <a:xfrm>
            <a:off x="0" y="2098565"/>
            <a:ext cx="12192000" cy="4754563"/>
          </a:xfrm>
          <a:prstGeom prst="rect">
            <a:avLst/>
          </a:prstGeom>
        </p:spPr>
      </p:pic>
      <p:pic>
        <p:nvPicPr>
          <p:cNvPr id="3" name="Picture 2" descr="20230804_174805279_iOS">
            <a:extLst>
              <a:ext uri="{FF2B5EF4-FFF2-40B4-BE49-F238E27FC236}">
                <a16:creationId xmlns:a16="http://schemas.microsoft.com/office/drawing/2014/main" id="{7911F060-F6C6-6C80-85F9-B334096CD728}"/>
              </a:ext>
            </a:extLst>
          </p:cNvPr>
          <p:cNvPicPr>
            <a:picLocks noGrp="1" noChangeAspect="1"/>
          </p:cNvPicPr>
          <p:nvPr isPhoto="1"/>
        </p:nvPicPr>
        <p:blipFill>
          <a:blip r:embed="rId4" cstate="screen">
            <a:lum/>
            <a:extLst>
              <a:ext uri="{28A0092B-C50C-407E-A947-70E740481C1C}">
                <a14:useLocalDpi xmlns:a14="http://schemas.microsoft.com/office/drawing/2010/main"/>
              </a:ext>
            </a:extLst>
          </a:blip>
          <a:stretch>
            <a:fillRect/>
          </a:stretch>
        </p:blipFill>
        <p:spPr>
          <a:xfrm rot="5400000">
            <a:off x="2150302" y="2091845"/>
            <a:ext cx="4008329" cy="3006247"/>
          </a:xfrm>
          <a:prstGeom prst="rect">
            <a:avLst/>
          </a:prstGeom>
        </p:spPr>
      </p:pic>
      <p:sp>
        <p:nvSpPr>
          <p:cNvPr id="5" name="TextBox 4">
            <a:extLst>
              <a:ext uri="{FF2B5EF4-FFF2-40B4-BE49-F238E27FC236}">
                <a16:creationId xmlns:a16="http://schemas.microsoft.com/office/drawing/2014/main" id="{93C910E6-972A-BB3E-14D5-59050EE225D6}"/>
              </a:ext>
            </a:extLst>
          </p:cNvPr>
          <p:cNvSpPr txBox="1"/>
          <p:nvPr/>
        </p:nvSpPr>
        <p:spPr>
          <a:xfrm>
            <a:off x="316523" y="458545"/>
            <a:ext cx="2840036" cy="1477328"/>
          </a:xfrm>
          <a:prstGeom prst="rect">
            <a:avLst/>
          </a:prstGeom>
          <a:noFill/>
        </p:spPr>
        <p:txBody>
          <a:bodyPr wrap="square" rtlCol="0">
            <a:spAutoFit/>
          </a:bodyPr>
          <a:lstStyle/>
          <a:p>
            <a:r>
              <a:rPr lang="en-US" dirty="0"/>
              <a:t>High tides and stream flows have begun to further shape the habitat.</a:t>
            </a:r>
          </a:p>
          <a:p>
            <a:endParaRPr lang="en-US" dirty="0"/>
          </a:p>
          <a:p>
            <a:r>
              <a:rPr lang="en-US" dirty="0"/>
              <a:t>The sole electric light.</a:t>
            </a:r>
          </a:p>
        </p:txBody>
      </p:sp>
    </p:spTree>
    <p:extLst>
      <p:ext uri="{BB962C8B-B14F-4D97-AF65-F5344CB8AC3E}">
        <p14:creationId xmlns:p14="http://schemas.microsoft.com/office/powerpoint/2010/main" val="109721380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20230804_174906116_iOS">
            <a:extLst>
              <a:ext uri="{FF2B5EF4-FFF2-40B4-BE49-F238E27FC236}">
                <a16:creationId xmlns:a16="http://schemas.microsoft.com/office/drawing/2014/main" id="{0A0A6E24-CFD6-B05D-AE2C-8353D69B822F}"/>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3048000" y="0"/>
            <a:ext cx="9144000" cy="6858000"/>
          </a:xfrm>
          <a:prstGeom prst="rect">
            <a:avLst/>
          </a:prstGeom>
        </p:spPr>
      </p:pic>
      <p:sp>
        <p:nvSpPr>
          <p:cNvPr id="4" name="TextBox 3">
            <a:extLst>
              <a:ext uri="{FF2B5EF4-FFF2-40B4-BE49-F238E27FC236}">
                <a16:creationId xmlns:a16="http://schemas.microsoft.com/office/drawing/2014/main" id="{06D7CFB1-0A00-8209-26DD-1A27DBFC9BA1}"/>
              </a:ext>
            </a:extLst>
          </p:cNvPr>
          <p:cNvSpPr txBox="1"/>
          <p:nvPr/>
        </p:nvSpPr>
        <p:spPr>
          <a:xfrm>
            <a:off x="316523" y="458545"/>
            <a:ext cx="2579077" cy="1200329"/>
          </a:xfrm>
          <a:prstGeom prst="rect">
            <a:avLst/>
          </a:prstGeom>
          <a:noFill/>
        </p:spPr>
        <p:txBody>
          <a:bodyPr wrap="square" rtlCol="0">
            <a:spAutoFit/>
          </a:bodyPr>
          <a:lstStyle/>
          <a:p>
            <a:r>
              <a:rPr lang="en-US" dirty="0"/>
              <a:t>Looking east towards the lawn and picnic shelter, across the pocket estuary.</a:t>
            </a:r>
          </a:p>
        </p:txBody>
      </p:sp>
    </p:spTree>
    <p:extLst>
      <p:ext uri="{BB962C8B-B14F-4D97-AF65-F5344CB8AC3E}">
        <p14:creationId xmlns:p14="http://schemas.microsoft.com/office/powerpoint/2010/main" val="116323427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20230804_174908072_iOS">
            <a:extLst>
              <a:ext uri="{FF2B5EF4-FFF2-40B4-BE49-F238E27FC236}">
                <a16:creationId xmlns:a16="http://schemas.microsoft.com/office/drawing/2014/main" id="{EB269DB6-5DFD-6CD8-DE0E-E57EC7238A93}"/>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3048000" y="0"/>
            <a:ext cx="9144000" cy="6858000"/>
          </a:xfrm>
          <a:prstGeom prst="rect">
            <a:avLst/>
          </a:prstGeom>
        </p:spPr>
      </p:pic>
      <p:sp>
        <p:nvSpPr>
          <p:cNvPr id="4" name="TextBox 3">
            <a:extLst>
              <a:ext uri="{FF2B5EF4-FFF2-40B4-BE49-F238E27FC236}">
                <a16:creationId xmlns:a16="http://schemas.microsoft.com/office/drawing/2014/main" id="{B209A8DB-D170-7EA6-B5AB-1D65752437F9}"/>
              </a:ext>
            </a:extLst>
          </p:cNvPr>
          <p:cNvSpPr txBox="1"/>
          <p:nvPr/>
        </p:nvSpPr>
        <p:spPr>
          <a:xfrm>
            <a:off x="316523" y="458545"/>
            <a:ext cx="2579077" cy="1200329"/>
          </a:xfrm>
          <a:prstGeom prst="rect">
            <a:avLst/>
          </a:prstGeom>
          <a:noFill/>
        </p:spPr>
        <p:txBody>
          <a:bodyPr wrap="square" rtlCol="0">
            <a:spAutoFit/>
          </a:bodyPr>
          <a:lstStyle/>
          <a:p>
            <a:r>
              <a:rPr lang="en-US" dirty="0"/>
              <a:t>Looking east towards the lawn and picnic shelter, across the pocket estuary.</a:t>
            </a:r>
          </a:p>
        </p:txBody>
      </p:sp>
    </p:spTree>
    <p:extLst>
      <p:ext uri="{BB962C8B-B14F-4D97-AF65-F5344CB8AC3E}">
        <p14:creationId xmlns:p14="http://schemas.microsoft.com/office/powerpoint/2010/main" val="29323593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outdoor, tree, building, house&#10;&#10;Description automatically generated">
            <a:extLst>
              <a:ext uri="{FF2B5EF4-FFF2-40B4-BE49-F238E27FC236}">
                <a16:creationId xmlns:a16="http://schemas.microsoft.com/office/drawing/2014/main" id="{DF11E921-6D62-CB6E-D375-3760A9383CD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048000" y="0"/>
            <a:ext cx="9144000" cy="6858000"/>
          </a:xfrm>
          <a:prstGeom prst="rect">
            <a:avLst/>
          </a:prstGeom>
        </p:spPr>
      </p:pic>
      <p:sp>
        <p:nvSpPr>
          <p:cNvPr id="6" name="TextBox 5">
            <a:extLst>
              <a:ext uri="{FF2B5EF4-FFF2-40B4-BE49-F238E27FC236}">
                <a16:creationId xmlns:a16="http://schemas.microsoft.com/office/drawing/2014/main" id="{77411062-D5C0-352D-A2F8-8A76A678D432}"/>
              </a:ext>
            </a:extLst>
          </p:cNvPr>
          <p:cNvSpPr txBox="1"/>
          <p:nvPr/>
        </p:nvSpPr>
        <p:spPr>
          <a:xfrm>
            <a:off x="316523" y="458545"/>
            <a:ext cx="2579077" cy="2585323"/>
          </a:xfrm>
          <a:prstGeom prst="rect">
            <a:avLst/>
          </a:prstGeom>
          <a:noFill/>
        </p:spPr>
        <p:txBody>
          <a:bodyPr wrap="square" rtlCol="0">
            <a:spAutoFit/>
          </a:bodyPr>
          <a:lstStyle/>
          <a:p>
            <a:r>
              <a:rPr lang="en-US" dirty="0"/>
              <a:t>Adaptive management:</a:t>
            </a:r>
          </a:p>
          <a:p>
            <a:endParaRPr lang="en-US" dirty="0"/>
          </a:p>
          <a:p>
            <a:r>
              <a:rPr lang="en-US" dirty="0"/>
              <a:t>Some of the cutout pieces are long and could potentially be bent to deform the screens. The vulnerable pieces will be welded to a crossbar on the inside of the panel.</a:t>
            </a:r>
          </a:p>
        </p:txBody>
      </p:sp>
    </p:spTree>
    <p:extLst>
      <p:ext uri="{BB962C8B-B14F-4D97-AF65-F5344CB8AC3E}">
        <p14:creationId xmlns:p14="http://schemas.microsoft.com/office/powerpoint/2010/main" val="8944222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20230804_174909672_iOS">
            <a:extLst>
              <a:ext uri="{FF2B5EF4-FFF2-40B4-BE49-F238E27FC236}">
                <a16:creationId xmlns:a16="http://schemas.microsoft.com/office/drawing/2014/main" id="{5CF37A44-0B85-A092-A443-A3DD7F8E8420}"/>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3048000" y="0"/>
            <a:ext cx="9144000" cy="6858000"/>
          </a:xfrm>
          <a:prstGeom prst="rect">
            <a:avLst/>
          </a:prstGeom>
        </p:spPr>
      </p:pic>
      <p:sp>
        <p:nvSpPr>
          <p:cNvPr id="4" name="TextBox 3">
            <a:extLst>
              <a:ext uri="{FF2B5EF4-FFF2-40B4-BE49-F238E27FC236}">
                <a16:creationId xmlns:a16="http://schemas.microsoft.com/office/drawing/2014/main" id="{B59B2793-62EA-73BF-0617-05008FAB74DF}"/>
              </a:ext>
            </a:extLst>
          </p:cNvPr>
          <p:cNvSpPr txBox="1"/>
          <p:nvPr/>
        </p:nvSpPr>
        <p:spPr>
          <a:xfrm>
            <a:off x="316523" y="458545"/>
            <a:ext cx="2579077" cy="923330"/>
          </a:xfrm>
          <a:prstGeom prst="rect">
            <a:avLst/>
          </a:prstGeom>
          <a:noFill/>
        </p:spPr>
        <p:txBody>
          <a:bodyPr wrap="square" rtlCol="0">
            <a:spAutoFit/>
          </a:bodyPr>
          <a:lstStyle/>
          <a:p>
            <a:r>
              <a:rPr lang="en-US" dirty="0"/>
              <a:t>Looking north towards the creek mouth, across the pocket estuary.</a:t>
            </a:r>
          </a:p>
        </p:txBody>
      </p:sp>
    </p:spTree>
    <p:extLst>
      <p:ext uri="{BB962C8B-B14F-4D97-AF65-F5344CB8AC3E}">
        <p14:creationId xmlns:p14="http://schemas.microsoft.com/office/powerpoint/2010/main" val="176379840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rock, outdoor, ground, grass&#10;&#10;Description automatically generated">
            <a:extLst>
              <a:ext uri="{FF2B5EF4-FFF2-40B4-BE49-F238E27FC236}">
                <a16:creationId xmlns:a16="http://schemas.microsoft.com/office/drawing/2014/main" id="{2C6D7409-1675-4410-2FFD-20ED5DF9E6B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048000" y="0"/>
            <a:ext cx="9144000" cy="6858000"/>
          </a:xfrm>
          <a:prstGeom prst="rect">
            <a:avLst/>
          </a:prstGeom>
        </p:spPr>
      </p:pic>
      <p:sp>
        <p:nvSpPr>
          <p:cNvPr id="4" name="TextBox 3">
            <a:extLst>
              <a:ext uri="{FF2B5EF4-FFF2-40B4-BE49-F238E27FC236}">
                <a16:creationId xmlns:a16="http://schemas.microsoft.com/office/drawing/2014/main" id="{053B8564-81F0-2971-67C6-E23A37611F3A}"/>
              </a:ext>
            </a:extLst>
          </p:cNvPr>
          <p:cNvSpPr txBox="1"/>
          <p:nvPr/>
        </p:nvSpPr>
        <p:spPr>
          <a:xfrm>
            <a:off x="316523" y="458545"/>
            <a:ext cx="2579077" cy="369332"/>
          </a:xfrm>
          <a:prstGeom prst="rect">
            <a:avLst/>
          </a:prstGeom>
          <a:noFill/>
        </p:spPr>
        <p:txBody>
          <a:bodyPr wrap="square" rtlCol="0">
            <a:spAutoFit/>
          </a:bodyPr>
          <a:lstStyle/>
          <a:p>
            <a:r>
              <a:rPr lang="en-US" dirty="0"/>
              <a:t>Large Woody Debris.</a:t>
            </a:r>
          </a:p>
        </p:txBody>
      </p:sp>
    </p:spTree>
    <p:extLst>
      <p:ext uri="{BB962C8B-B14F-4D97-AF65-F5344CB8AC3E}">
        <p14:creationId xmlns:p14="http://schemas.microsoft.com/office/powerpoint/2010/main" val="271522176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ree, outdoor, water, grass&#10;&#10;Description automatically generated">
            <a:extLst>
              <a:ext uri="{FF2B5EF4-FFF2-40B4-BE49-F238E27FC236}">
                <a16:creationId xmlns:a16="http://schemas.microsoft.com/office/drawing/2014/main" id="{59BA18F7-6338-DBD6-B2AD-1F6B195BBEC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048000" y="0"/>
            <a:ext cx="9144000" cy="6858000"/>
          </a:xfrm>
          <a:prstGeom prst="rect">
            <a:avLst/>
          </a:prstGeom>
        </p:spPr>
      </p:pic>
      <p:sp>
        <p:nvSpPr>
          <p:cNvPr id="4" name="TextBox 3">
            <a:extLst>
              <a:ext uri="{FF2B5EF4-FFF2-40B4-BE49-F238E27FC236}">
                <a16:creationId xmlns:a16="http://schemas.microsoft.com/office/drawing/2014/main" id="{FB7941FD-E189-688B-8D7D-67A2FC287BE3}"/>
              </a:ext>
            </a:extLst>
          </p:cNvPr>
          <p:cNvSpPr txBox="1"/>
          <p:nvPr/>
        </p:nvSpPr>
        <p:spPr>
          <a:xfrm>
            <a:off x="316523" y="458545"/>
            <a:ext cx="2579077" cy="646331"/>
          </a:xfrm>
          <a:prstGeom prst="rect">
            <a:avLst/>
          </a:prstGeom>
          <a:noFill/>
        </p:spPr>
        <p:txBody>
          <a:bodyPr wrap="square" rtlCol="0">
            <a:spAutoFit/>
          </a:bodyPr>
          <a:lstStyle/>
          <a:p>
            <a:r>
              <a:rPr lang="en-US" dirty="0"/>
              <a:t>A similar image taken at near high-tide.</a:t>
            </a:r>
          </a:p>
        </p:txBody>
      </p:sp>
    </p:spTree>
    <p:extLst>
      <p:ext uri="{BB962C8B-B14F-4D97-AF65-F5344CB8AC3E}">
        <p14:creationId xmlns:p14="http://schemas.microsoft.com/office/powerpoint/2010/main" val="186737046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ground, outdoor, rock, rocky&#10;&#10;Description automatically generated">
            <a:extLst>
              <a:ext uri="{FF2B5EF4-FFF2-40B4-BE49-F238E27FC236}">
                <a16:creationId xmlns:a16="http://schemas.microsoft.com/office/drawing/2014/main" id="{7EFBDC29-4BBC-8D98-C1FD-DB000C29B6E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048000" y="0"/>
            <a:ext cx="9144000" cy="6858000"/>
          </a:xfrm>
          <a:prstGeom prst="rect">
            <a:avLst/>
          </a:prstGeom>
        </p:spPr>
      </p:pic>
      <p:sp>
        <p:nvSpPr>
          <p:cNvPr id="4" name="TextBox 3">
            <a:extLst>
              <a:ext uri="{FF2B5EF4-FFF2-40B4-BE49-F238E27FC236}">
                <a16:creationId xmlns:a16="http://schemas.microsoft.com/office/drawing/2014/main" id="{AF0E3A81-528C-A915-4C44-D6676ADFE862}"/>
              </a:ext>
            </a:extLst>
          </p:cNvPr>
          <p:cNvSpPr txBox="1"/>
          <p:nvPr/>
        </p:nvSpPr>
        <p:spPr>
          <a:xfrm>
            <a:off x="316523" y="458545"/>
            <a:ext cx="2579077" cy="369332"/>
          </a:xfrm>
          <a:prstGeom prst="rect">
            <a:avLst/>
          </a:prstGeom>
          <a:noFill/>
        </p:spPr>
        <p:txBody>
          <a:bodyPr wrap="square" rtlCol="0">
            <a:spAutoFit/>
          </a:bodyPr>
          <a:lstStyle/>
          <a:p>
            <a:r>
              <a:rPr lang="en-US" dirty="0"/>
              <a:t>Large Woody Debris.</a:t>
            </a:r>
          </a:p>
        </p:txBody>
      </p:sp>
    </p:spTree>
    <p:extLst>
      <p:ext uri="{BB962C8B-B14F-4D97-AF65-F5344CB8AC3E}">
        <p14:creationId xmlns:p14="http://schemas.microsoft.com/office/powerpoint/2010/main" val="387894539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grass, tree, outdoor, ground&#10;&#10;Description automatically generated">
            <a:extLst>
              <a:ext uri="{FF2B5EF4-FFF2-40B4-BE49-F238E27FC236}">
                <a16:creationId xmlns:a16="http://schemas.microsoft.com/office/drawing/2014/main" id="{13127F1C-5B18-36E4-03A6-C5D5475D2FB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048000" y="0"/>
            <a:ext cx="9144000" cy="6858000"/>
          </a:xfrm>
          <a:prstGeom prst="rect">
            <a:avLst/>
          </a:prstGeom>
        </p:spPr>
      </p:pic>
      <p:sp>
        <p:nvSpPr>
          <p:cNvPr id="4" name="TextBox 3">
            <a:extLst>
              <a:ext uri="{FF2B5EF4-FFF2-40B4-BE49-F238E27FC236}">
                <a16:creationId xmlns:a16="http://schemas.microsoft.com/office/drawing/2014/main" id="{D45AB66C-5529-6F82-4BA3-9F90A2DC47A1}"/>
              </a:ext>
            </a:extLst>
          </p:cNvPr>
          <p:cNvSpPr txBox="1"/>
          <p:nvPr/>
        </p:nvSpPr>
        <p:spPr>
          <a:xfrm>
            <a:off x="316523" y="458545"/>
            <a:ext cx="2579077" cy="369332"/>
          </a:xfrm>
          <a:prstGeom prst="rect">
            <a:avLst/>
          </a:prstGeom>
          <a:noFill/>
        </p:spPr>
        <p:txBody>
          <a:bodyPr wrap="square" rtlCol="0">
            <a:spAutoFit/>
          </a:bodyPr>
          <a:lstStyle/>
          <a:p>
            <a:r>
              <a:rPr lang="en-US" dirty="0"/>
              <a:t>Large Woody Debris.</a:t>
            </a:r>
          </a:p>
        </p:txBody>
      </p:sp>
    </p:spTree>
    <p:extLst>
      <p:ext uri="{BB962C8B-B14F-4D97-AF65-F5344CB8AC3E}">
        <p14:creationId xmlns:p14="http://schemas.microsoft.com/office/powerpoint/2010/main" val="105884231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ree, outdoor, grass, ground&#10;&#10;Description automatically generated">
            <a:extLst>
              <a:ext uri="{FF2B5EF4-FFF2-40B4-BE49-F238E27FC236}">
                <a16:creationId xmlns:a16="http://schemas.microsoft.com/office/drawing/2014/main" id="{EAA0B636-E42D-49CD-4627-77D7DB53D9E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048000" y="0"/>
            <a:ext cx="9144000" cy="6858000"/>
          </a:xfrm>
          <a:prstGeom prst="rect">
            <a:avLst/>
          </a:prstGeom>
        </p:spPr>
      </p:pic>
      <p:sp>
        <p:nvSpPr>
          <p:cNvPr id="4" name="TextBox 3">
            <a:extLst>
              <a:ext uri="{FF2B5EF4-FFF2-40B4-BE49-F238E27FC236}">
                <a16:creationId xmlns:a16="http://schemas.microsoft.com/office/drawing/2014/main" id="{D263C9E0-747E-83E3-4F6F-BFB84BDD9926}"/>
              </a:ext>
            </a:extLst>
          </p:cNvPr>
          <p:cNvSpPr txBox="1"/>
          <p:nvPr/>
        </p:nvSpPr>
        <p:spPr>
          <a:xfrm>
            <a:off x="316523" y="458545"/>
            <a:ext cx="2579077" cy="369332"/>
          </a:xfrm>
          <a:prstGeom prst="rect">
            <a:avLst/>
          </a:prstGeom>
          <a:noFill/>
        </p:spPr>
        <p:txBody>
          <a:bodyPr wrap="square" rtlCol="0">
            <a:spAutoFit/>
          </a:bodyPr>
          <a:lstStyle/>
          <a:p>
            <a:r>
              <a:rPr lang="en-US" dirty="0"/>
              <a:t>Large Woody Debris.</a:t>
            </a:r>
          </a:p>
        </p:txBody>
      </p:sp>
    </p:spTree>
    <p:extLst>
      <p:ext uri="{BB962C8B-B14F-4D97-AF65-F5344CB8AC3E}">
        <p14:creationId xmlns:p14="http://schemas.microsoft.com/office/powerpoint/2010/main" val="332049468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assy area with trees in the background&#10;&#10;Description automatically generated with low confidence">
            <a:extLst>
              <a:ext uri="{FF2B5EF4-FFF2-40B4-BE49-F238E27FC236}">
                <a16:creationId xmlns:a16="http://schemas.microsoft.com/office/drawing/2014/main" id="{64032EF9-48C5-A4BF-E6D5-5603DA08724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048000" y="0"/>
            <a:ext cx="9144000" cy="6858000"/>
          </a:xfrm>
          <a:prstGeom prst="rect">
            <a:avLst/>
          </a:prstGeom>
        </p:spPr>
      </p:pic>
      <p:sp>
        <p:nvSpPr>
          <p:cNvPr id="4" name="TextBox 3">
            <a:extLst>
              <a:ext uri="{FF2B5EF4-FFF2-40B4-BE49-F238E27FC236}">
                <a16:creationId xmlns:a16="http://schemas.microsoft.com/office/drawing/2014/main" id="{95E19C32-C61F-5F4C-CB90-7C45EA7A8134}"/>
              </a:ext>
            </a:extLst>
          </p:cNvPr>
          <p:cNvSpPr txBox="1"/>
          <p:nvPr/>
        </p:nvSpPr>
        <p:spPr>
          <a:xfrm>
            <a:off x="316523" y="458545"/>
            <a:ext cx="2579077" cy="369332"/>
          </a:xfrm>
          <a:prstGeom prst="rect">
            <a:avLst/>
          </a:prstGeom>
          <a:noFill/>
        </p:spPr>
        <p:txBody>
          <a:bodyPr wrap="square" rtlCol="0">
            <a:spAutoFit/>
          </a:bodyPr>
          <a:lstStyle/>
          <a:p>
            <a:r>
              <a:rPr lang="en-US" dirty="0"/>
              <a:t>Large Woody Debris.</a:t>
            </a:r>
          </a:p>
        </p:txBody>
      </p:sp>
    </p:spTree>
    <p:extLst>
      <p:ext uri="{BB962C8B-B14F-4D97-AF65-F5344CB8AC3E}">
        <p14:creationId xmlns:p14="http://schemas.microsoft.com/office/powerpoint/2010/main" val="425215161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ree, outdoor, grass, water&#10;&#10;Description automatically generated">
            <a:extLst>
              <a:ext uri="{FF2B5EF4-FFF2-40B4-BE49-F238E27FC236}">
                <a16:creationId xmlns:a16="http://schemas.microsoft.com/office/drawing/2014/main" id="{AD8A3D9F-1FC3-AD9F-0572-B79C7FC4A3D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048000" y="0"/>
            <a:ext cx="9144000" cy="6858000"/>
          </a:xfrm>
          <a:prstGeom prst="rect">
            <a:avLst/>
          </a:prstGeom>
        </p:spPr>
      </p:pic>
      <p:sp>
        <p:nvSpPr>
          <p:cNvPr id="4" name="TextBox 3">
            <a:extLst>
              <a:ext uri="{FF2B5EF4-FFF2-40B4-BE49-F238E27FC236}">
                <a16:creationId xmlns:a16="http://schemas.microsoft.com/office/drawing/2014/main" id="{BA810A97-DC12-5B93-033F-FE58BD2C8B6C}"/>
              </a:ext>
            </a:extLst>
          </p:cNvPr>
          <p:cNvSpPr txBox="1"/>
          <p:nvPr/>
        </p:nvSpPr>
        <p:spPr>
          <a:xfrm>
            <a:off x="316523" y="458545"/>
            <a:ext cx="2579077" cy="369332"/>
          </a:xfrm>
          <a:prstGeom prst="rect">
            <a:avLst/>
          </a:prstGeom>
          <a:noFill/>
        </p:spPr>
        <p:txBody>
          <a:bodyPr wrap="square" rtlCol="0">
            <a:spAutoFit/>
          </a:bodyPr>
          <a:lstStyle/>
          <a:p>
            <a:r>
              <a:rPr lang="en-US" dirty="0"/>
              <a:t>Large Woody Debris.</a:t>
            </a:r>
          </a:p>
        </p:txBody>
      </p:sp>
    </p:spTree>
    <p:extLst>
      <p:ext uri="{BB962C8B-B14F-4D97-AF65-F5344CB8AC3E}">
        <p14:creationId xmlns:p14="http://schemas.microsoft.com/office/powerpoint/2010/main" val="122205906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ree, outdoor, grass, nature&#10;&#10;Description automatically generated">
            <a:extLst>
              <a:ext uri="{FF2B5EF4-FFF2-40B4-BE49-F238E27FC236}">
                <a16:creationId xmlns:a16="http://schemas.microsoft.com/office/drawing/2014/main" id="{D79B0554-C109-7219-B7E0-31D2D173ED4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048000" y="0"/>
            <a:ext cx="9144000" cy="6858000"/>
          </a:xfrm>
          <a:prstGeom prst="rect">
            <a:avLst/>
          </a:prstGeom>
        </p:spPr>
      </p:pic>
      <p:sp>
        <p:nvSpPr>
          <p:cNvPr id="4" name="TextBox 3">
            <a:extLst>
              <a:ext uri="{FF2B5EF4-FFF2-40B4-BE49-F238E27FC236}">
                <a16:creationId xmlns:a16="http://schemas.microsoft.com/office/drawing/2014/main" id="{7E327672-966E-4B2E-BDCB-FB6084ED736F}"/>
              </a:ext>
            </a:extLst>
          </p:cNvPr>
          <p:cNvSpPr txBox="1"/>
          <p:nvPr/>
        </p:nvSpPr>
        <p:spPr>
          <a:xfrm>
            <a:off x="316523" y="458545"/>
            <a:ext cx="2579077" cy="369332"/>
          </a:xfrm>
          <a:prstGeom prst="rect">
            <a:avLst/>
          </a:prstGeom>
          <a:noFill/>
        </p:spPr>
        <p:txBody>
          <a:bodyPr wrap="square" rtlCol="0">
            <a:spAutoFit/>
          </a:bodyPr>
          <a:lstStyle/>
          <a:p>
            <a:r>
              <a:rPr lang="en-US" dirty="0"/>
              <a:t>Large Woody Debris.</a:t>
            </a:r>
          </a:p>
        </p:txBody>
      </p:sp>
    </p:spTree>
    <p:extLst>
      <p:ext uri="{BB962C8B-B14F-4D97-AF65-F5344CB8AC3E}">
        <p14:creationId xmlns:p14="http://schemas.microsoft.com/office/powerpoint/2010/main" val="250397958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outdoor, ground, tree, rock&#10;&#10;Description automatically generated">
            <a:extLst>
              <a:ext uri="{FF2B5EF4-FFF2-40B4-BE49-F238E27FC236}">
                <a16:creationId xmlns:a16="http://schemas.microsoft.com/office/drawing/2014/main" id="{27C17465-1987-1B53-6B20-90748EA05A8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048000" y="0"/>
            <a:ext cx="9144000" cy="6858000"/>
          </a:xfrm>
          <a:prstGeom prst="rect">
            <a:avLst/>
          </a:prstGeom>
        </p:spPr>
      </p:pic>
      <p:sp>
        <p:nvSpPr>
          <p:cNvPr id="4" name="TextBox 3">
            <a:extLst>
              <a:ext uri="{FF2B5EF4-FFF2-40B4-BE49-F238E27FC236}">
                <a16:creationId xmlns:a16="http://schemas.microsoft.com/office/drawing/2014/main" id="{E5B099F8-2640-433C-D406-EB708E97A915}"/>
              </a:ext>
            </a:extLst>
          </p:cNvPr>
          <p:cNvSpPr txBox="1"/>
          <p:nvPr/>
        </p:nvSpPr>
        <p:spPr>
          <a:xfrm>
            <a:off x="316523" y="458545"/>
            <a:ext cx="2579077" cy="369332"/>
          </a:xfrm>
          <a:prstGeom prst="rect">
            <a:avLst/>
          </a:prstGeom>
          <a:noFill/>
        </p:spPr>
        <p:txBody>
          <a:bodyPr wrap="square" rtlCol="0">
            <a:spAutoFit/>
          </a:bodyPr>
          <a:lstStyle/>
          <a:p>
            <a:r>
              <a:rPr lang="en-US" dirty="0"/>
              <a:t>Large Woody Debris.</a:t>
            </a:r>
          </a:p>
        </p:txBody>
      </p:sp>
    </p:spTree>
    <p:extLst>
      <p:ext uri="{BB962C8B-B14F-4D97-AF65-F5344CB8AC3E}">
        <p14:creationId xmlns:p14="http://schemas.microsoft.com/office/powerpoint/2010/main" val="27321305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ree, grass, outdoor, house&#10;&#10;Description automatically generated">
            <a:extLst>
              <a:ext uri="{FF2B5EF4-FFF2-40B4-BE49-F238E27FC236}">
                <a16:creationId xmlns:a16="http://schemas.microsoft.com/office/drawing/2014/main" id="{7A775D7B-BF41-4753-2E56-7B3A20A7808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048000" y="0"/>
            <a:ext cx="9144000" cy="6858000"/>
          </a:xfrm>
          <a:prstGeom prst="rect">
            <a:avLst/>
          </a:prstGeom>
        </p:spPr>
      </p:pic>
    </p:spTree>
    <p:extLst>
      <p:ext uri="{BB962C8B-B14F-4D97-AF65-F5344CB8AC3E}">
        <p14:creationId xmlns:p14="http://schemas.microsoft.com/office/powerpoint/2010/main" val="131669872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20230804_174928892_iOS">
            <a:extLst>
              <a:ext uri="{FF2B5EF4-FFF2-40B4-BE49-F238E27FC236}">
                <a16:creationId xmlns:a16="http://schemas.microsoft.com/office/drawing/2014/main" id="{844A90D6-7763-C5F0-25D8-A59BC73F29BD}"/>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3048000" y="0"/>
            <a:ext cx="9144000" cy="6858000"/>
          </a:xfrm>
          <a:prstGeom prst="rect">
            <a:avLst/>
          </a:prstGeom>
        </p:spPr>
      </p:pic>
      <p:sp>
        <p:nvSpPr>
          <p:cNvPr id="4" name="TextBox 3">
            <a:extLst>
              <a:ext uri="{FF2B5EF4-FFF2-40B4-BE49-F238E27FC236}">
                <a16:creationId xmlns:a16="http://schemas.microsoft.com/office/drawing/2014/main" id="{602A1565-6AC3-7FA3-3E80-6146ABA1B7E1}"/>
              </a:ext>
            </a:extLst>
          </p:cNvPr>
          <p:cNvSpPr txBox="1"/>
          <p:nvPr/>
        </p:nvSpPr>
        <p:spPr>
          <a:xfrm>
            <a:off x="316523" y="458545"/>
            <a:ext cx="2579077" cy="5355312"/>
          </a:xfrm>
          <a:prstGeom prst="rect">
            <a:avLst/>
          </a:prstGeom>
          <a:noFill/>
        </p:spPr>
        <p:txBody>
          <a:bodyPr wrap="square" rtlCol="0">
            <a:spAutoFit/>
          </a:bodyPr>
          <a:lstStyle/>
          <a:p>
            <a:r>
              <a:rPr lang="en-US" dirty="0"/>
              <a:t>The BNSF Railroad Bridge – 5 span – was funded with a Federal Railroad Administration grant. RCO funding was not needed for this element.</a:t>
            </a:r>
          </a:p>
          <a:p>
            <a:endParaRPr lang="en-US" dirty="0"/>
          </a:p>
          <a:p>
            <a:r>
              <a:rPr lang="en-US" dirty="0"/>
              <a:t>SRFB and ESRP funding focused on the estuary fill removal, habitat enhancements, and riparian planting.</a:t>
            </a:r>
          </a:p>
          <a:p>
            <a:endParaRPr lang="en-US" dirty="0"/>
          </a:p>
          <a:p>
            <a:r>
              <a:rPr lang="en-US" dirty="0"/>
              <a:t>ALEA and WWRP funds focused on the park amenities including the pathways, benches, picnic shelter, and restroom infrastructure.</a:t>
            </a:r>
          </a:p>
        </p:txBody>
      </p:sp>
    </p:spTree>
    <p:extLst>
      <p:ext uri="{BB962C8B-B14F-4D97-AF65-F5344CB8AC3E}">
        <p14:creationId xmlns:p14="http://schemas.microsoft.com/office/powerpoint/2010/main" val="285025979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20230804_175048832_iOS">
            <a:extLst>
              <a:ext uri="{FF2B5EF4-FFF2-40B4-BE49-F238E27FC236}">
                <a16:creationId xmlns:a16="http://schemas.microsoft.com/office/drawing/2014/main" id="{79449FCB-4484-925A-9CC3-CDC337934890}"/>
              </a:ext>
            </a:extLst>
          </p:cNvPr>
          <p:cNvPicPr>
            <a:picLocks noGrp="1" noChangeAspect="1"/>
          </p:cNvPicPr>
          <p:nvPr isPhoto="1"/>
        </p:nvPicPr>
        <p:blipFill>
          <a:blip r:embed="rId3" cstate="screen">
            <a:lum/>
            <a:extLst>
              <a:ext uri="{28A0092B-C50C-407E-A947-70E740481C1C}">
                <a14:useLocalDpi xmlns:a14="http://schemas.microsoft.com/office/drawing/2010/main"/>
              </a:ext>
            </a:extLst>
          </a:blip>
          <a:stretch>
            <a:fillRect/>
          </a:stretch>
        </p:blipFill>
        <p:spPr>
          <a:xfrm>
            <a:off x="3048000" y="0"/>
            <a:ext cx="9144000" cy="6858000"/>
          </a:xfrm>
          <a:prstGeom prst="rect">
            <a:avLst/>
          </a:prstGeom>
        </p:spPr>
      </p:pic>
      <p:sp>
        <p:nvSpPr>
          <p:cNvPr id="4" name="TextBox 3">
            <a:extLst>
              <a:ext uri="{FF2B5EF4-FFF2-40B4-BE49-F238E27FC236}">
                <a16:creationId xmlns:a16="http://schemas.microsoft.com/office/drawing/2014/main" id="{1C86D1DC-7781-2CBC-C9EF-A24C51D2307C}"/>
              </a:ext>
            </a:extLst>
          </p:cNvPr>
          <p:cNvSpPr txBox="1"/>
          <p:nvPr/>
        </p:nvSpPr>
        <p:spPr>
          <a:xfrm>
            <a:off x="316523" y="458545"/>
            <a:ext cx="2579077" cy="2308324"/>
          </a:xfrm>
          <a:prstGeom prst="rect">
            <a:avLst/>
          </a:prstGeom>
          <a:noFill/>
        </p:spPr>
        <p:txBody>
          <a:bodyPr wrap="square" rtlCol="0">
            <a:spAutoFit/>
          </a:bodyPr>
          <a:lstStyle/>
          <a:p>
            <a:r>
              <a:rPr lang="en-US" dirty="0"/>
              <a:t>The trail needed to narrow a bit under the bridge to provide room for the bridge footings and rock revetment, but it is still wide enough for a wheelchair and pedestrian to pass.</a:t>
            </a:r>
          </a:p>
        </p:txBody>
      </p:sp>
    </p:spTree>
    <p:extLst>
      <p:ext uri="{BB962C8B-B14F-4D97-AF65-F5344CB8AC3E}">
        <p14:creationId xmlns:p14="http://schemas.microsoft.com/office/powerpoint/2010/main" val="214510969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20230804_175105506_iOS">
            <a:extLst>
              <a:ext uri="{FF2B5EF4-FFF2-40B4-BE49-F238E27FC236}">
                <a16:creationId xmlns:a16="http://schemas.microsoft.com/office/drawing/2014/main" id="{A6C80548-D2CA-8FBC-A3B2-0DE6F216958E}"/>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3048000" y="0"/>
            <a:ext cx="9144000" cy="6858000"/>
          </a:xfrm>
          <a:prstGeom prst="rect">
            <a:avLst/>
          </a:prstGeom>
        </p:spPr>
      </p:pic>
    </p:spTree>
    <p:extLst>
      <p:ext uri="{BB962C8B-B14F-4D97-AF65-F5344CB8AC3E}">
        <p14:creationId xmlns:p14="http://schemas.microsoft.com/office/powerpoint/2010/main" val="346915979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20230804_175131437_iOS">
            <a:extLst>
              <a:ext uri="{FF2B5EF4-FFF2-40B4-BE49-F238E27FC236}">
                <a16:creationId xmlns:a16="http://schemas.microsoft.com/office/drawing/2014/main" id="{734A8CA7-3DAB-F829-2854-AC41E6FA4683}"/>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3048000" y="0"/>
            <a:ext cx="9144000" cy="6858000"/>
          </a:xfrm>
          <a:prstGeom prst="rect">
            <a:avLst/>
          </a:prstGeom>
        </p:spPr>
      </p:pic>
      <p:sp>
        <p:nvSpPr>
          <p:cNvPr id="4" name="TextBox 3">
            <a:extLst>
              <a:ext uri="{FF2B5EF4-FFF2-40B4-BE49-F238E27FC236}">
                <a16:creationId xmlns:a16="http://schemas.microsoft.com/office/drawing/2014/main" id="{A683796A-C522-9B51-63AB-D4C108A340CF}"/>
              </a:ext>
            </a:extLst>
          </p:cNvPr>
          <p:cNvSpPr txBox="1"/>
          <p:nvPr/>
        </p:nvSpPr>
        <p:spPr>
          <a:xfrm>
            <a:off x="316523" y="458545"/>
            <a:ext cx="2579077" cy="1200329"/>
          </a:xfrm>
          <a:prstGeom prst="rect">
            <a:avLst/>
          </a:prstGeom>
          <a:noFill/>
        </p:spPr>
        <p:txBody>
          <a:bodyPr wrap="square" rtlCol="0">
            <a:spAutoFit/>
          </a:bodyPr>
          <a:lstStyle/>
          <a:p>
            <a:r>
              <a:rPr lang="en-US" dirty="0"/>
              <a:t>On the other side, a bench and environmental education sign for visitors.</a:t>
            </a:r>
          </a:p>
        </p:txBody>
      </p:sp>
    </p:spTree>
    <p:extLst>
      <p:ext uri="{BB962C8B-B14F-4D97-AF65-F5344CB8AC3E}">
        <p14:creationId xmlns:p14="http://schemas.microsoft.com/office/powerpoint/2010/main" val="321907915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20230804_175213764_iOS">
            <a:extLst>
              <a:ext uri="{FF2B5EF4-FFF2-40B4-BE49-F238E27FC236}">
                <a16:creationId xmlns:a16="http://schemas.microsoft.com/office/drawing/2014/main" id="{1F54BD37-B6F8-3777-283F-B4B9D7C1C18D}"/>
              </a:ext>
            </a:extLst>
          </p:cNvPr>
          <p:cNvPicPr>
            <a:picLocks noGrp="1" noChangeAspect="1"/>
          </p:cNvPicPr>
          <p:nvPr isPhoto="1"/>
        </p:nvPicPr>
        <p:blipFill>
          <a:blip r:embed="rId3" cstate="screen">
            <a:lum/>
            <a:extLst>
              <a:ext uri="{28A0092B-C50C-407E-A947-70E740481C1C}">
                <a14:useLocalDpi xmlns:a14="http://schemas.microsoft.com/office/drawing/2010/main"/>
              </a:ext>
            </a:extLst>
          </a:blip>
          <a:stretch>
            <a:fillRect/>
          </a:stretch>
        </p:blipFill>
        <p:spPr>
          <a:xfrm>
            <a:off x="3048000" y="0"/>
            <a:ext cx="9144000" cy="6858000"/>
          </a:xfrm>
          <a:prstGeom prst="rect">
            <a:avLst/>
          </a:prstGeom>
        </p:spPr>
      </p:pic>
      <p:sp>
        <p:nvSpPr>
          <p:cNvPr id="4" name="TextBox 3">
            <a:extLst>
              <a:ext uri="{FF2B5EF4-FFF2-40B4-BE49-F238E27FC236}">
                <a16:creationId xmlns:a16="http://schemas.microsoft.com/office/drawing/2014/main" id="{CC4A7EE9-3834-6453-4360-91D799A4CD55}"/>
              </a:ext>
            </a:extLst>
          </p:cNvPr>
          <p:cNvSpPr txBox="1"/>
          <p:nvPr/>
        </p:nvSpPr>
        <p:spPr>
          <a:xfrm>
            <a:off x="316523" y="458545"/>
            <a:ext cx="2579077" cy="2862322"/>
          </a:xfrm>
          <a:prstGeom prst="rect">
            <a:avLst/>
          </a:prstGeom>
          <a:noFill/>
        </p:spPr>
        <p:txBody>
          <a:bodyPr wrap="square" rtlCol="0">
            <a:spAutoFit/>
          </a:bodyPr>
          <a:lstStyle/>
          <a:p>
            <a:r>
              <a:rPr lang="en-US" dirty="0"/>
              <a:t>The ADA beach mat makes it easier for wheelchairs to gain access further onto the beach. </a:t>
            </a:r>
          </a:p>
          <a:p>
            <a:endParaRPr lang="en-US" dirty="0"/>
          </a:p>
          <a:p>
            <a:r>
              <a:rPr lang="en-US" dirty="0"/>
              <a:t>The county pulls the mat out and stores it after September 30</a:t>
            </a:r>
            <a:r>
              <a:rPr lang="en-US" baseline="30000" dirty="0"/>
              <a:t>th</a:t>
            </a:r>
            <a:r>
              <a:rPr lang="en-US" dirty="0"/>
              <a:t> per WDFW requirements.</a:t>
            </a:r>
          </a:p>
        </p:txBody>
      </p:sp>
    </p:spTree>
    <p:extLst>
      <p:ext uri="{BB962C8B-B14F-4D97-AF65-F5344CB8AC3E}">
        <p14:creationId xmlns:p14="http://schemas.microsoft.com/office/powerpoint/2010/main" val="279114914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20230804_175220508_iOS">
            <a:extLst>
              <a:ext uri="{FF2B5EF4-FFF2-40B4-BE49-F238E27FC236}">
                <a16:creationId xmlns:a16="http://schemas.microsoft.com/office/drawing/2014/main" id="{EA1B6106-D707-47AB-B019-6A8F38E23479}"/>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0" y="57150"/>
            <a:ext cx="12192000" cy="6743700"/>
          </a:xfrm>
          <a:prstGeom prst="rect">
            <a:avLst/>
          </a:prstGeom>
        </p:spPr>
      </p:pic>
    </p:spTree>
    <p:extLst>
      <p:ext uri="{BB962C8B-B14F-4D97-AF65-F5344CB8AC3E}">
        <p14:creationId xmlns:p14="http://schemas.microsoft.com/office/powerpoint/2010/main" val="429255498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20230804_180424374_iOS">
            <a:extLst>
              <a:ext uri="{FF2B5EF4-FFF2-40B4-BE49-F238E27FC236}">
                <a16:creationId xmlns:a16="http://schemas.microsoft.com/office/drawing/2014/main" id="{4CEE2E09-0151-20E0-0B7A-15DF3F306EE9}"/>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3048000" y="0"/>
            <a:ext cx="9144000" cy="6858000"/>
          </a:xfrm>
          <a:prstGeom prst="rect">
            <a:avLst/>
          </a:prstGeom>
        </p:spPr>
      </p:pic>
    </p:spTree>
    <p:extLst>
      <p:ext uri="{BB962C8B-B14F-4D97-AF65-F5344CB8AC3E}">
        <p14:creationId xmlns:p14="http://schemas.microsoft.com/office/powerpoint/2010/main" val="294208978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20230804_175549161_iOS">
            <a:extLst>
              <a:ext uri="{FF2B5EF4-FFF2-40B4-BE49-F238E27FC236}">
                <a16:creationId xmlns:a16="http://schemas.microsoft.com/office/drawing/2014/main" id="{E66C7179-DFE4-F66A-3D3E-04D34A8F38FE}"/>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3048000" y="0"/>
            <a:ext cx="9144000" cy="6858000"/>
          </a:xfrm>
          <a:prstGeom prst="rect">
            <a:avLst/>
          </a:prstGeom>
        </p:spPr>
      </p:pic>
    </p:spTree>
    <p:extLst>
      <p:ext uri="{BB962C8B-B14F-4D97-AF65-F5344CB8AC3E}">
        <p14:creationId xmlns:p14="http://schemas.microsoft.com/office/powerpoint/2010/main" val="7460254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20230804_175204028_iOS">
            <a:extLst>
              <a:ext uri="{FF2B5EF4-FFF2-40B4-BE49-F238E27FC236}">
                <a16:creationId xmlns:a16="http://schemas.microsoft.com/office/drawing/2014/main" id="{32B1DE53-3889-FE48-79AA-B6B58938EAB3}"/>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3048000" y="0"/>
            <a:ext cx="9144000" cy="6858000"/>
          </a:xfrm>
          <a:prstGeom prst="rect">
            <a:avLst/>
          </a:prstGeom>
        </p:spPr>
      </p:pic>
      <p:sp>
        <p:nvSpPr>
          <p:cNvPr id="4" name="TextBox 3">
            <a:extLst>
              <a:ext uri="{FF2B5EF4-FFF2-40B4-BE49-F238E27FC236}">
                <a16:creationId xmlns:a16="http://schemas.microsoft.com/office/drawing/2014/main" id="{BF16F8DC-26BC-9A8C-19DE-48CC47CCAE69}"/>
              </a:ext>
            </a:extLst>
          </p:cNvPr>
          <p:cNvSpPr txBox="1"/>
          <p:nvPr/>
        </p:nvSpPr>
        <p:spPr>
          <a:xfrm>
            <a:off x="316523" y="458545"/>
            <a:ext cx="2579077" cy="923330"/>
          </a:xfrm>
          <a:prstGeom prst="rect">
            <a:avLst/>
          </a:prstGeom>
          <a:noFill/>
        </p:spPr>
        <p:txBody>
          <a:bodyPr wrap="square" rtlCol="0">
            <a:spAutoFit/>
          </a:bodyPr>
          <a:lstStyle/>
          <a:p>
            <a:r>
              <a:rPr lang="en-US" dirty="0"/>
              <a:t>Looking northeast towards the pocket estuary under the bridge.</a:t>
            </a:r>
          </a:p>
        </p:txBody>
      </p:sp>
    </p:spTree>
    <p:extLst>
      <p:ext uri="{BB962C8B-B14F-4D97-AF65-F5344CB8AC3E}">
        <p14:creationId xmlns:p14="http://schemas.microsoft.com/office/powerpoint/2010/main" val="321847365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0230804_175321965_iOS">
            <a:extLst>
              <a:ext uri="{FF2B5EF4-FFF2-40B4-BE49-F238E27FC236}">
                <a16:creationId xmlns:a16="http://schemas.microsoft.com/office/drawing/2014/main" id="{BDC9416D-EDA7-A21C-4C1B-105223486620}"/>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rot="5400000">
            <a:off x="6208951" y="876951"/>
            <a:ext cx="6845825" cy="5134369"/>
          </a:xfrm>
          <a:prstGeom prst="rect">
            <a:avLst/>
          </a:prstGeom>
        </p:spPr>
      </p:pic>
      <p:sp>
        <p:nvSpPr>
          <p:cNvPr id="5" name="TextBox 4">
            <a:extLst>
              <a:ext uri="{FF2B5EF4-FFF2-40B4-BE49-F238E27FC236}">
                <a16:creationId xmlns:a16="http://schemas.microsoft.com/office/drawing/2014/main" id="{6356CDDD-F861-D3A5-0C97-99AD79EEE142}"/>
              </a:ext>
            </a:extLst>
          </p:cNvPr>
          <p:cNvSpPr txBox="1"/>
          <p:nvPr/>
        </p:nvSpPr>
        <p:spPr>
          <a:xfrm>
            <a:off x="316523" y="458545"/>
            <a:ext cx="2579077" cy="4801314"/>
          </a:xfrm>
          <a:prstGeom prst="rect">
            <a:avLst/>
          </a:prstGeom>
          <a:noFill/>
        </p:spPr>
        <p:txBody>
          <a:bodyPr wrap="square" rtlCol="0">
            <a:spAutoFit/>
          </a:bodyPr>
          <a:lstStyle/>
          <a:p>
            <a:r>
              <a:rPr lang="en-US" dirty="0"/>
              <a:t>Recreational dams are forming at the estuary mouth. Snohomish County will need to consider ways to reduce impacts from such activities.  Perhaps additional signage – or volunteer crews to deconstruct. And flood flows will likely disperse most of these.</a:t>
            </a:r>
          </a:p>
          <a:p>
            <a:endParaRPr lang="en-US" dirty="0"/>
          </a:p>
          <a:p>
            <a:r>
              <a:rPr lang="en-US" dirty="0"/>
              <a:t>Monitoring will be needed to determine whether fish passage is impacted. </a:t>
            </a:r>
          </a:p>
        </p:txBody>
      </p:sp>
    </p:spTree>
    <p:extLst>
      <p:ext uri="{BB962C8B-B14F-4D97-AF65-F5344CB8AC3E}">
        <p14:creationId xmlns:p14="http://schemas.microsoft.com/office/powerpoint/2010/main" val="38143451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20230804_172815433_iOS">
            <a:extLst>
              <a:ext uri="{FF2B5EF4-FFF2-40B4-BE49-F238E27FC236}">
                <a16:creationId xmlns:a16="http://schemas.microsoft.com/office/drawing/2014/main" id="{B3495121-F67F-0E88-7BFE-0B040B63CCF3}"/>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3048000" y="0"/>
            <a:ext cx="9144000" cy="6858000"/>
          </a:xfrm>
          <a:prstGeom prst="rect">
            <a:avLst/>
          </a:prstGeom>
        </p:spPr>
      </p:pic>
      <p:sp>
        <p:nvSpPr>
          <p:cNvPr id="4" name="TextBox 3">
            <a:extLst>
              <a:ext uri="{FF2B5EF4-FFF2-40B4-BE49-F238E27FC236}">
                <a16:creationId xmlns:a16="http://schemas.microsoft.com/office/drawing/2014/main" id="{99F2477A-AFA9-16AF-3268-C78FD74D7BCD}"/>
              </a:ext>
            </a:extLst>
          </p:cNvPr>
          <p:cNvSpPr txBox="1"/>
          <p:nvPr/>
        </p:nvSpPr>
        <p:spPr>
          <a:xfrm>
            <a:off x="316523" y="458545"/>
            <a:ext cx="2579077" cy="1477328"/>
          </a:xfrm>
          <a:prstGeom prst="rect">
            <a:avLst/>
          </a:prstGeom>
          <a:noFill/>
        </p:spPr>
        <p:txBody>
          <a:bodyPr wrap="square" rtlCol="0">
            <a:spAutoFit/>
          </a:bodyPr>
          <a:lstStyle/>
          <a:p>
            <a:r>
              <a:rPr lang="en-US" dirty="0"/>
              <a:t>The lawn is hydroseeded. Once established, will provide a place to picnic, gather, and play, up away from the beach.</a:t>
            </a:r>
          </a:p>
        </p:txBody>
      </p:sp>
    </p:spTree>
    <p:extLst>
      <p:ext uri="{BB962C8B-B14F-4D97-AF65-F5344CB8AC3E}">
        <p14:creationId xmlns:p14="http://schemas.microsoft.com/office/powerpoint/2010/main" val="298412832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20230804_175452587_iOS">
            <a:extLst>
              <a:ext uri="{FF2B5EF4-FFF2-40B4-BE49-F238E27FC236}">
                <a16:creationId xmlns:a16="http://schemas.microsoft.com/office/drawing/2014/main" id="{A2675394-91AB-EDDE-F209-4B174E1578A0}"/>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0" y="1020763"/>
            <a:ext cx="12192000" cy="5837237"/>
          </a:xfrm>
          <a:prstGeom prst="rect">
            <a:avLst/>
          </a:prstGeom>
        </p:spPr>
      </p:pic>
      <p:sp>
        <p:nvSpPr>
          <p:cNvPr id="4" name="TextBox 3">
            <a:extLst>
              <a:ext uri="{FF2B5EF4-FFF2-40B4-BE49-F238E27FC236}">
                <a16:creationId xmlns:a16="http://schemas.microsoft.com/office/drawing/2014/main" id="{42A763B8-AE6F-6DAA-7AD3-B5C815BFF1B1}"/>
              </a:ext>
            </a:extLst>
          </p:cNvPr>
          <p:cNvSpPr txBox="1"/>
          <p:nvPr/>
        </p:nvSpPr>
        <p:spPr>
          <a:xfrm>
            <a:off x="316523" y="458545"/>
            <a:ext cx="6260123" cy="646331"/>
          </a:xfrm>
          <a:prstGeom prst="rect">
            <a:avLst/>
          </a:prstGeom>
          <a:noFill/>
        </p:spPr>
        <p:txBody>
          <a:bodyPr wrap="square" rtlCol="0">
            <a:spAutoFit/>
          </a:bodyPr>
          <a:lstStyle/>
          <a:p>
            <a:r>
              <a:rPr lang="en-US" dirty="0"/>
              <a:t>Looking south along the beach to see the riparian planting, protected by the fencing.</a:t>
            </a:r>
          </a:p>
        </p:txBody>
      </p:sp>
    </p:spTree>
    <p:extLst>
      <p:ext uri="{BB962C8B-B14F-4D97-AF65-F5344CB8AC3E}">
        <p14:creationId xmlns:p14="http://schemas.microsoft.com/office/powerpoint/2010/main" val="52362053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20230804_175608941_iOS">
            <a:extLst>
              <a:ext uri="{FF2B5EF4-FFF2-40B4-BE49-F238E27FC236}">
                <a16:creationId xmlns:a16="http://schemas.microsoft.com/office/drawing/2014/main" id="{7F09CCF6-1FF8-D49C-6A7C-DB23BABAC858}"/>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3048000" y="0"/>
            <a:ext cx="9144000" cy="6858000"/>
          </a:xfrm>
          <a:prstGeom prst="rect">
            <a:avLst/>
          </a:prstGeom>
        </p:spPr>
      </p:pic>
      <p:sp>
        <p:nvSpPr>
          <p:cNvPr id="4" name="TextBox 3">
            <a:extLst>
              <a:ext uri="{FF2B5EF4-FFF2-40B4-BE49-F238E27FC236}">
                <a16:creationId xmlns:a16="http://schemas.microsoft.com/office/drawing/2014/main" id="{DE320967-6843-CD99-A0B2-626795F55587}"/>
              </a:ext>
            </a:extLst>
          </p:cNvPr>
          <p:cNvSpPr txBox="1"/>
          <p:nvPr/>
        </p:nvSpPr>
        <p:spPr>
          <a:xfrm>
            <a:off x="316523" y="458545"/>
            <a:ext cx="2579077" cy="1200329"/>
          </a:xfrm>
          <a:prstGeom prst="rect">
            <a:avLst/>
          </a:prstGeom>
          <a:noFill/>
        </p:spPr>
        <p:txBody>
          <a:bodyPr wrap="square" rtlCol="0">
            <a:spAutoFit/>
          </a:bodyPr>
          <a:lstStyle/>
          <a:p>
            <a:r>
              <a:rPr lang="en-US" dirty="0"/>
              <a:t>Picnic table (former park infrastructure) with a view. Driftwood fort construction underway.</a:t>
            </a:r>
          </a:p>
        </p:txBody>
      </p:sp>
    </p:spTree>
    <p:extLst>
      <p:ext uri="{BB962C8B-B14F-4D97-AF65-F5344CB8AC3E}">
        <p14:creationId xmlns:p14="http://schemas.microsoft.com/office/powerpoint/2010/main" val="277253711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20230804_175702153_iOS">
            <a:extLst>
              <a:ext uri="{FF2B5EF4-FFF2-40B4-BE49-F238E27FC236}">
                <a16:creationId xmlns:a16="http://schemas.microsoft.com/office/drawing/2014/main" id="{F032DB5F-B4B0-A4F9-34B6-79123E18CA23}"/>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3048000" y="0"/>
            <a:ext cx="9144000" cy="6858000"/>
          </a:xfrm>
          <a:prstGeom prst="rect">
            <a:avLst/>
          </a:prstGeom>
        </p:spPr>
      </p:pic>
      <p:sp>
        <p:nvSpPr>
          <p:cNvPr id="4" name="TextBox 3">
            <a:extLst>
              <a:ext uri="{FF2B5EF4-FFF2-40B4-BE49-F238E27FC236}">
                <a16:creationId xmlns:a16="http://schemas.microsoft.com/office/drawing/2014/main" id="{4CBD202C-2152-2832-91F4-3D753FEE7907}"/>
              </a:ext>
            </a:extLst>
          </p:cNvPr>
          <p:cNvSpPr txBox="1"/>
          <p:nvPr/>
        </p:nvSpPr>
        <p:spPr>
          <a:xfrm>
            <a:off x="316523" y="458545"/>
            <a:ext cx="2579077" cy="2308324"/>
          </a:xfrm>
          <a:prstGeom prst="rect">
            <a:avLst/>
          </a:prstGeom>
          <a:noFill/>
        </p:spPr>
        <p:txBody>
          <a:bodyPr wrap="square" rtlCol="0">
            <a:spAutoFit/>
          </a:bodyPr>
          <a:lstStyle/>
          <a:p>
            <a:r>
              <a:rPr lang="en-US" dirty="0"/>
              <a:t>Lund’s Gulch Creek reach through the beach.</a:t>
            </a:r>
          </a:p>
          <a:p>
            <a:endParaRPr lang="en-US" dirty="0"/>
          </a:p>
          <a:p>
            <a:r>
              <a:rPr lang="en-US" dirty="0"/>
              <a:t>The berms were constructed to establish meanders that they hope the beach grass will colonize.</a:t>
            </a:r>
          </a:p>
        </p:txBody>
      </p:sp>
    </p:spTree>
    <p:extLst>
      <p:ext uri="{BB962C8B-B14F-4D97-AF65-F5344CB8AC3E}">
        <p14:creationId xmlns:p14="http://schemas.microsoft.com/office/powerpoint/2010/main" val="130062250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20230804_175820399_iOS">
            <a:extLst>
              <a:ext uri="{FF2B5EF4-FFF2-40B4-BE49-F238E27FC236}">
                <a16:creationId xmlns:a16="http://schemas.microsoft.com/office/drawing/2014/main" id="{7A74B9C0-06F2-2B0F-51C0-E38069A1517C}"/>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238538" y="0"/>
            <a:ext cx="11961813" cy="6858000"/>
          </a:xfrm>
          <a:prstGeom prst="rect">
            <a:avLst/>
          </a:prstGeom>
        </p:spPr>
      </p:pic>
    </p:spTree>
    <p:extLst>
      <p:ext uri="{BB962C8B-B14F-4D97-AF65-F5344CB8AC3E}">
        <p14:creationId xmlns:p14="http://schemas.microsoft.com/office/powerpoint/2010/main" val="274712640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20230804_175836429_iOS">
            <a:extLst>
              <a:ext uri="{FF2B5EF4-FFF2-40B4-BE49-F238E27FC236}">
                <a16:creationId xmlns:a16="http://schemas.microsoft.com/office/drawing/2014/main" id="{9090CCAC-C159-41DB-DD4F-CA6693E46EFA}"/>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3048000" y="0"/>
            <a:ext cx="9144000" cy="6858000"/>
          </a:xfrm>
          <a:prstGeom prst="rect">
            <a:avLst/>
          </a:prstGeom>
        </p:spPr>
      </p:pic>
    </p:spTree>
    <p:extLst>
      <p:ext uri="{BB962C8B-B14F-4D97-AF65-F5344CB8AC3E}">
        <p14:creationId xmlns:p14="http://schemas.microsoft.com/office/powerpoint/2010/main" val="136687142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20230804_175906316_iOS">
            <a:extLst>
              <a:ext uri="{FF2B5EF4-FFF2-40B4-BE49-F238E27FC236}">
                <a16:creationId xmlns:a16="http://schemas.microsoft.com/office/drawing/2014/main" id="{69889AEB-8E30-3300-74AF-9CBA180B1E24}"/>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3048000" y="0"/>
            <a:ext cx="9144000" cy="6858000"/>
          </a:xfrm>
          <a:prstGeom prst="rect">
            <a:avLst/>
          </a:prstGeom>
        </p:spPr>
      </p:pic>
      <p:sp>
        <p:nvSpPr>
          <p:cNvPr id="4" name="TextBox 3">
            <a:extLst>
              <a:ext uri="{FF2B5EF4-FFF2-40B4-BE49-F238E27FC236}">
                <a16:creationId xmlns:a16="http://schemas.microsoft.com/office/drawing/2014/main" id="{1A2BFEB0-2DE5-EF14-ED1B-F7F7E6824E57}"/>
              </a:ext>
            </a:extLst>
          </p:cNvPr>
          <p:cNvSpPr txBox="1"/>
          <p:nvPr/>
        </p:nvSpPr>
        <p:spPr>
          <a:xfrm>
            <a:off x="316523" y="458545"/>
            <a:ext cx="2579077" cy="646331"/>
          </a:xfrm>
          <a:prstGeom prst="rect">
            <a:avLst/>
          </a:prstGeom>
          <a:noFill/>
        </p:spPr>
        <p:txBody>
          <a:bodyPr wrap="square" rtlCol="0">
            <a:spAutoFit/>
          </a:bodyPr>
          <a:lstStyle/>
          <a:p>
            <a:r>
              <a:rPr lang="en-US" dirty="0"/>
              <a:t>Creek connected to Puget Sound.</a:t>
            </a:r>
          </a:p>
        </p:txBody>
      </p:sp>
    </p:spTree>
    <p:extLst>
      <p:ext uri="{BB962C8B-B14F-4D97-AF65-F5344CB8AC3E}">
        <p14:creationId xmlns:p14="http://schemas.microsoft.com/office/powerpoint/2010/main" val="213999211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20230804_175741899_iOS">
            <a:extLst>
              <a:ext uri="{FF2B5EF4-FFF2-40B4-BE49-F238E27FC236}">
                <a16:creationId xmlns:a16="http://schemas.microsoft.com/office/drawing/2014/main" id="{1198D0C0-8908-5C3D-BA77-CB2435423410}"/>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3048000" y="0"/>
            <a:ext cx="9144000" cy="6858000"/>
          </a:xfrm>
          <a:prstGeom prst="rect">
            <a:avLst/>
          </a:prstGeom>
        </p:spPr>
      </p:pic>
      <p:sp>
        <p:nvSpPr>
          <p:cNvPr id="4" name="TextBox 3">
            <a:extLst>
              <a:ext uri="{FF2B5EF4-FFF2-40B4-BE49-F238E27FC236}">
                <a16:creationId xmlns:a16="http://schemas.microsoft.com/office/drawing/2014/main" id="{E2E8F63D-0D5C-053E-8187-9B0A1184F553}"/>
              </a:ext>
            </a:extLst>
          </p:cNvPr>
          <p:cNvSpPr txBox="1"/>
          <p:nvPr/>
        </p:nvSpPr>
        <p:spPr>
          <a:xfrm>
            <a:off x="316523" y="458545"/>
            <a:ext cx="2579077" cy="646331"/>
          </a:xfrm>
          <a:prstGeom prst="rect">
            <a:avLst/>
          </a:prstGeom>
          <a:noFill/>
        </p:spPr>
        <p:txBody>
          <a:bodyPr wrap="square" rtlCol="0">
            <a:spAutoFit/>
          </a:bodyPr>
          <a:lstStyle/>
          <a:p>
            <a:r>
              <a:rPr lang="en-US" dirty="0"/>
              <a:t>Kayaking campers floating by.</a:t>
            </a:r>
          </a:p>
        </p:txBody>
      </p:sp>
    </p:spTree>
    <p:extLst>
      <p:ext uri="{BB962C8B-B14F-4D97-AF65-F5344CB8AC3E}">
        <p14:creationId xmlns:p14="http://schemas.microsoft.com/office/powerpoint/2010/main" val="163184354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20230804_175911532_iOS">
            <a:extLst>
              <a:ext uri="{FF2B5EF4-FFF2-40B4-BE49-F238E27FC236}">
                <a16:creationId xmlns:a16="http://schemas.microsoft.com/office/drawing/2014/main" id="{A09B4838-90C4-F48A-B699-D39F125A26F3}"/>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3048000" y="0"/>
            <a:ext cx="9144000" cy="6858000"/>
          </a:xfrm>
          <a:prstGeom prst="rect">
            <a:avLst/>
          </a:prstGeom>
        </p:spPr>
      </p:pic>
    </p:spTree>
    <p:extLst>
      <p:ext uri="{BB962C8B-B14F-4D97-AF65-F5344CB8AC3E}">
        <p14:creationId xmlns:p14="http://schemas.microsoft.com/office/powerpoint/2010/main" val="162001361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20230804_175919215_iOS">
            <a:extLst>
              <a:ext uri="{FF2B5EF4-FFF2-40B4-BE49-F238E27FC236}">
                <a16:creationId xmlns:a16="http://schemas.microsoft.com/office/drawing/2014/main" id="{EBB74DF4-9143-4B2E-1A5C-B0CBC39A9002}"/>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3048000" y="0"/>
            <a:ext cx="9144000" cy="6858000"/>
          </a:xfrm>
          <a:prstGeom prst="rect">
            <a:avLst/>
          </a:prstGeom>
        </p:spPr>
      </p:pic>
      <p:sp>
        <p:nvSpPr>
          <p:cNvPr id="4" name="TextBox 3">
            <a:extLst>
              <a:ext uri="{FF2B5EF4-FFF2-40B4-BE49-F238E27FC236}">
                <a16:creationId xmlns:a16="http://schemas.microsoft.com/office/drawing/2014/main" id="{365D756F-EC13-1307-DCAE-69444C22B04C}"/>
              </a:ext>
            </a:extLst>
          </p:cNvPr>
          <p:cNvSpPr txBox="1"/>
          <p:nvPr/>
        </p:nvSpPr>
        <p:spPr>
          <a:xfrm>
            <a:off x="316523" y="458545"/>
            <a:ext cx="2579077" cy="1477328"/>
          </a:xfrm>
          <a:prstGeom prst="rect">
            <a:avLst/>
          </a:prstGeom>
          <a:noFill/>
        </p:spPr>
        <p:txBody>
          <a:bodyPr wrap="square" rtlCol="0">
            <a:spAutoFit/>
          </a:bodyPr>
          <a:lstStyle/>
          <a:p>
            <a:r>
              <a:rPr lang="en-US" dirty="0"/>
              <a:t>More recreational dams to be on the lookout for. Not a good feature for juvenile and adult fish passage.</a:t>
            </a:r>
          </a:p>
        </p:txBody>
      </p:sp>
    </p:spTree>
    <p:extLst>
      <p:ext uri="{BB962C8B-B14F-4D97-AF65-F5344CB8AC3E}">
        <p14:creationId xmlns:p14="http://schemas.microsoft.com/office/powerpoint/2010/main" val="305189662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20230804_180312414_iOS">
            <a:extLst>
              <a:ext uri="{FF2B5EF4-FFF2-40B4-BE49-F238E27FC236}">
                <a16:creationId xmlns:a16="http://schemas.microsoft.com/office/drawing/2014/main" id="{0A51C7A6-49A1-80F8-1F6E-6E2D3A1FFFA4}"/>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3048000" y="0"/>
            <a:ext cx="9144000" cy="6858000"/>
          </a:xfrm>
          <a:prstGeom prst="rect">
            <a:avLst/>
          </a:prstGeom>
        </p:spPr>
      </p:pic>
      <p:sp>
        <p:nvSpPr>
          <p:cNvPr id="4" name="TextBox 3">
            <a:extLst>
              <a:ext uri="{FF2B5EF4-FFF2-40B4-BE49-F238E27FC236}">
                <a16:creationId xmlns:a16="http://schemas.microsoft.com/office/drawing/2014/main" id="{23F4CE58-75C7-78AC-1B8E-93B1566ACC22}"/>
              </a:ext>
            </a:extLst>
          </p:cNvPr>
          <p:cNvSpPr txBox="1"/>
          <p:nvPr/>
        </p:nvSpPr>
        <p:spPr>
          <a:xfrm>
            <a:off x="316523" y="458545"/>
            <a:ext cx="2579077" cy="646331"/>
          </a:xfrm>
          <a:prstGeom prst="rect">
            <a:avLst/>
          </a:prstGeom>
          <a:noFill/>
        </p:spPr>
        <p:txBody>
          <a:bodyPr wrap="square" rtlCol="0">
            <a:spAutoFit/>
          </a:bodyPr>
          <a:lstStyle/>
          <a:p>
            <a:r>
              <a:rPr lang="en-US" dirty="0"/>
              <a:t>Returning to pass under the bridge.</a:t>
            </a:r>
          </a:p>
        </p:txBody>
      </p:sp>
    </p:spTree>
    <p:extLst>
      <p:ext uri="{BB962C8B-B14F-4D97-AF65-F5344CB8AC3E}">
        <p14:creationId xmlns:p14="http://schemas.microsoft.com/office/powerpoint/2010/main" val="42336783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20230804_172829883_iOS">
            <a:extLst>
              <a:ext uri="{FF2B5EF4-FFF2-40B4-BE49-F238E27FC236}">
                <a16:creationId xmlns:a16="http://schemas.microsoft.com/office/drawing/2014/main" id="{9737A4D2-5C77-A188-2CA2-2F41934B8EAF}"/>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3048000" y="0"/>
            <a:ext cx="9144000" cy="6858000"/>
          </a:xfrm>
          <a:prstGeom prst="rect">
            <a:avLst/>
          </a:prstGeom>
        </p:spPr>
      </p:pic>
      <p:sp>
        <p:nvSpPr>
          <p:cNvPr id="4" name="TextBox 3">
            <a:extLst>
              <a:ext uri="{FF2B5EF4-FFF2-40B4-BE49-F238E27FC236}">
                <a16:creationId xmlns:a16="http://schemas.microsoft.com/office/drawing/2014/main" id="{BCD09B49-6A36-8FF5-121B-FB4984D230E0}"/>
              </a:ext>
            </a:extLst>
          </p:cNvPr>
          <p:cNvSpPr txBox="1"/>
          <p:nvPr/>
        </p:nvSpPr>
        <p:spPr>
          <a:xfrm>
            <a:off x="316523" y="458545"/>
            <a:ext cx="2579077" cy="923330"/>
          </a:xfrm>
          <a:prstGeom prst="rect">
            <a:avLst/>
          </a:prstGeom>
          <a:noFill/>
        </p:spPr>
        <p:txBody>
          <a:bodyPr wrap="square" rtlCol="0">
            <a:spAutoFit/>
          </a:bodyPr>
          <a:lstStyle/>
          <a:p>
            <a:r>
              <a:rPr lang="en-US" dirty="0"/>
              <a:t>The crushed gravel path is compacted to allow for ADA compliance.</a:t>
            </a:r>
          </a:p>
        </p:txBody>
      </p:sp>
    </p:spTree>
    <p:extLst>
      <p:ext uri="{BB962C8B-B14F-4D97-AF65-F5344CB8AC3E}">
        <p14:creationId xmlns:p14="http://schemas.microsoft.com/office/powerpoint/2010/main" val="424926282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20230804_180327021_iOS">
            <a:extLst>
              <a:ext uri="{FF2B5EF4-FFF2-40B4-BE49-F238E27FC236}">
                <a16:creationId xmlns:a16="http://schemas.microsoft.com/office/drawing/2014/main" id="{2474A6DA-CF70-AD1E-4E24-0AA788C2273C}"/>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0" y="801687"/>
            <a:ext cx="12192000" cy="6056313"/>
          </a:xfrm>
          <a:prstGeom prst="rect">
            <a:avLst/>
          </a:prstGeom>
        </p:spPr>
      </p:pic>
      <p:sp>
        <p:nvSpPr>
          <p:cNvPr id="4" name="TextBox 3">
            <a:extLst>
              <a:ext uri="{FF2B5EF4-FFF2-40B4-BE49-F238E27FC236}">
                <a16:creationId xmlns:a16="http://schemas.microsoft.com/office/drawing/2014/main" id="{2796C9D6-0E1D-A113-730B-F3B3D5880374}"/>
              </a:ext>
            </a:extLst>
          </p:cNvPr>
          <p:cNvSpPr txBox="1"/>
          <p:nvPr/>
        </p:nvSpPr>
        <p:spPr>
          <a:xfrm>
            <a:off x="316523" y="458545"/>
            <a:ext cx="11476084" cy="369332"/>
          </a:xfrm>
          <a:prstGeom prst="rect">
            <a:avLst/>
          </a:prstGeom>
          <a:noFill/>
        </p:spPr>
        <p:txBody>
          <a:bodyPr wrap="square" rtlCol="0">
            <a:spAutoFit/>
          </a:bodyPr>
          <a:lstStyle/>
          <a:p>
            <a:r>
              <a:rPr lang="en-US" dirty="0"/>
              <a:t>Before there was an undersized culvert, now we have easy access, pocket estuary connection, and safe bridge for BNRR</a:t>
            </a:r>
          </a:p>
        </p:txBody>
      </p:sp>
    </p:spTree>
    <p:extLst>
      <p:ext uri="{BB962C8B-B14F-4D97-AF65-F5344CB8AC3E}">
        <p14:creationId xmlns:p14="http://schemas.microsoft.com/office/powerpoint/2010/main" val="254688399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20230804_180431624_iOS">
            <a:extLst>
              <a:ext uri="{FF2B5EF4-FFF2-40B4-BE49-F238E27FC236}">
                <a16:creationId xmlns:a16="http://schemas.microsoft.com/office/drawing/2014/main" id="{2BE812C3-29D7-2016-8DF4-337FA6F6379A}"/>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3048000" y="0"/>
            <a:ext cx="9144000" cy="6858000"/>
          </a:xfrm>
          <a:prstGeom prst="rect">
            <a:avLst/>
          </a:prstGeom>
        </p:spPr>
      </p:pic>
    </p:spTree>
    <p:extLst>
      <p:ext uri="{BB962C8B-B14F-4D97-AF65-F5344CB8AC3E}">
        <p14:creationId xmlns:p14="http://schemas.microsoft.com/office/powerpoint/2010/main" val="401828955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20230804_180530909_iOS">
            <a:extLst>
              <a:ext uri="{FF2B5EF4-FFF2-40B4-BE49-F238E27FC236}">
                <a16:creationId xmlns:a16="http://schemas.microsoft.com/office/drawing/2014/main" id="{F133552A-74FB-CED7-3744-0F6FFA4A763E}"/>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3048000" y="0"/>
            <a:ext cx="9144000" cy="6858000"/>
          </a:xfrm>
          <a:prstGeom prst="rect">
            <a:avLst/>
          </a:prstGeom>
        </p:spPr>
      </p:pic>
    </p:spTree>
    <p:extLst>
      <p:ext uri="{BB962C8B-B14F-4D97-AF65-F5344CB8AC3E}">
        <p14:creationId xmlns:p14="http://schemas.microsoft.com/office/powerpoint/2010/main" val="178822436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20230804_180542145_iOS">
            <a:extLst>
              <a:ext uri="{FF2B5EF4-FFF2-40B4-BE49-F238E27FC236}">
                <a16:creationId xmlns:a16="http://schemas.microsoft.com/office/drawing/2014/main" id="{C6AFD20A-291C-2527-F2EB-997ECD6F42D5}"/>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3048000" y="0"/>
            <a:ext cx="9144000" cy="6858000"/>
          </a:xfrm>
          <a:prstGeom prst="rect">
            <a:avLst/>
          </a:prstGeom>
        </p:spPr>
      </p:pic>
    </p:spTree>
    <p:extLst>
      <p:ext uri="{BB962C8B-B14F-4D97-AF65-F5344CB8AC3E}">
        <p14:creationId xmlns:p14="http://schemas.microsoft.com/office/powerpoint/2010/main" val="360365687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20230804_181254850_iOS">
            <a:extLst>
              <a:ext uri="{FF2B5EF4-FFF2-40B4-BE49-F238E27FC236}">
                <a16:creationId xmlns:a16="http://schemas.microsoft.com/office/drawing/2014/main" id="{8BB02284-4175-8FAB-D161-F76E9E637521}"/>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rot="5400000">
            <a:off x="6187830" y="857739"/>
            <a:ext cx="6861909" cy="5146432"/>
          </a:xfrm>
          <a:prstGeom prst="rect">
            <a:avLst/>
          </a:prstGeom>
        </p:spPr>
      </p:pic>
      <p:sp>
        <p:nvSpPr>
          <p:cNvPr id="4" name="TextBox 3">
            <a:extLst>
              <a:ext uri="{FF2B5EF4-FFF2-40B4-BE49-F238E27FC236}">
                <a16:creationId xmlns:a16="http://schemas.microsoft.com/office/drawing/2014/main" id="{84A5D2BD-A424-0CFB-8638-28134E427EC1}"/>
              </a:ext>
            </a:extLst>
          </p:cNvPr>
          <p:cNvSpPr txBox="1"/>
          <p:nvPr/>
        </p:nvSpPr>
        <p:spPr>
          <a:xfrm>
            <a:off x="316523" y="458545"/>
            <a:ext cx="6209537" cy="923330"/>
          </a:xfrm>
          <a:prstGeom prst="rect">
            <a:avLst/>
          </a:prstGeom>
          <a:noFill/>
        </p:spPr>
        <p:txBody>
          <a:bodyPr wrap="square" rtlCol="0">
            <a:spAutoFit/>
          </a:bodyPr>
          <a:lstStyle/>
          <a:p>
            <a:r>
              <a:rPr lang="en-US" dirty="0"/>
              <a:t>Once passed the estuary we crossed the creek again and took the norther trail east towards the caretaker home and the ADA parking area.</a:t>
            </a:r>
          </a:p>
        </p:txBody>
      </p:sp>
      <p:pic>
        <p:nvPicPr>
          <p:cNvPr id="5" name="Picture 4" descr="20230804_181257233_iOS">
            <a:extLst>
              <a:ext uri="{FF2B5EF4-FFF2-40B4-BE49-F238E27FC236}">
                <a16:creationId xmlns:a16="http://schemas.microsoft.com/office/drawing/2014/main" id="{B1539B4E-C786-B229-4056-920CEA722A07}"/>
              </a:ext>
            </a:extLst>
          </p:cNvPr>
          <p:cNvPicPr>
            <a:picLocks noGrp="1" noChangeAspect="1"/>
          </p:cNvPicPr>
          <p:nvPr isPhoto="1"/>
        </p:nvPicPr>
        <p:blipFill>
          <a:blip r:embed="rId3" cstate="screen">
            <a:lum/>
            <a:extLst>
              <a:ext uri="{28A0092B-C50C-407E-A947-70E740481C1C}">
                <a14:useLocalDpi xmlns:a14="http://schemas.microsoft.com/office/drawing/2010/main"/>
              </a:ext>
            </a:extLst>
          </a:blip>
          <a:stretch>
            <a:fillRect/>
          </a:stretch>
        </p:blipFill>
        <p:spPr>
          <a:xfrm>
            <a:off x="251110" y="1703540"/>
            <a:ext cx="6534704" cy="4901029"/>
          </a:xfrm>
          <a:prstGeom prst="rect">
            <a:avLst/>
          </a:prstGeom>
        </p:spPr>
      </p:pic>
    </p:spTree>
    <p:extLst>
      <p:ext uri="{BB962C8B-B14F-4D97-AF65-F5344CB8AC3E}">
        <p14:creationId xmlns:p14="http://schemas.microsoft.com/office/powerpoint/2010/main" val="49478716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20230804_181414234_iOS">
            <a:extLst>
              <a:ext uri="{FF2B5EF4-FFF2-40B4-BE49-F238E27FC236}">
                <a16:creationId xmlns:a16="http://schemas.microsoft.com/office/drawing/2014/main" id="{B10CF4D3-2122-0A04-80AB-DE6C54315603}"/>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3048000" y="0"/>
            <a:ext cx="9144000" cy="6858000"/>
          </a:xfrm>
          <a:prstGeom prst="rect">
            <a:avLst/>
          </a:prstGeom>
        </p:spPr>
      </p:pic>
      <p:sp>
        <p:nvSpPr>
          <p:cNvPr id="5" name="TextBox 4">
            <a:extLst>
              <a:ext uri="{FF2B5EF4-FFF2-40B4-BE49-F238E27FC236}">
                <a16:creationId xmlns:a16="http://schemas.microsoft.com/office/drawing/2014/main" id="{F0779E7A-A015-0541-88E8-1B7EA5435A77}"/>
              </a:ext>
            </a:extLst>
          </p:cNvPr>
          <p:cNvSpPr txBox="1"/>
          <p:nvPr/>
        </p:nvSpPr>
        <p:spPr>
          <a:xfrm>
            <a:off x="316523" y="458545"/>
            <a:ext cx="2579077" cy="1200329"/>
          </a:xfrm>
          <a:prstGeom prst="rect">
            <a:avLst/>
          </a:prstGeom>
          <a:noFill/>
        </p:spPr>
        <p:txBody>
          <a:bodyPr wrap="square" rtlCol="0">
            <a:spAutoFit/>
          </a:bodyPr>
          <a:lstStyle/>
          <a:p>
            <a:r>
              <a:rPr lang="en-US" dirty="0"/>
              <a:t>Rock retaining structure appears new – county will check to see if it is part of this project.</a:t>
            </a:r>
          </a:p>
        </p:txBody>
      </p:sp>
    </p:spTree>
    <p:extLst>
      <p:ext uri="{BB962C8B-B14F-4D97-AF65-F5344CB8AC3E}">
        <p14:creationId xmlns:p14="http://schemas.microsoft.com/office/powerpoint/2010/main" val="175143592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20230804_181433964_iOS">
            <a:extLst>
              <a:ext uri="{FF2B5EF4-FFF2-40B4-BE49-F238E27FC236}">
                <a16:creationId xmlns:a16="http://schemas.microsoft.com/office/drawing/2014/main" id="{D0AD422B-99D3-7514-BA2B-779CD97701C8}"/>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3048000" y="0"/>
            <a:ext cx="9144000" cy="6858000"/>
          </a:xfrm>
          <a:prstGeom prst="rect">
            <a:avLst/>
          </a:prstGeom>
        </p:spPr>
      </p:pic>
      <p:sp>
        <p:nvSpPr>
          <p:cNvPr id="4" name="TextBox 3">
            <a:extLst>
              <a:ext uri="{FF2B5EF4-FFF2-40B4-BE49-F238E27FC236}">
                <a16:creationId xmlns:a16="http://schemas.microsoft.com/office/drawing/2014/main" id="{DB881E64-D20C-BDE4-25D9-5936805E1B4A}"/>
              </a:ext>
            </a:extLst>
          </p:cNvPr>
          <p:cNvSpPr txBox="1"/>
          <p:nvPr/>
        </p:nvSpPr>
        <p:spPr>
          <a:xfrm>
            <a:off x="316523" y="458545"/>
            <a:ext cx="2579077" cy="369332"/>
          </a:xfrm>
          <a:prstGeom prst="rect">
            <a:avLst/>
          </a:prstGeom>
          <a:noFill/>
        </p:spPr>
        <p:txBody>
          <a:bodyPr wrap="square" rtlCol="0">
            <a:spAutoFit/>
          </a:bodyPr>
          <a:lstStyle/>
          <a:p>
            <a:r>
              <a:rPr lang="en-US" dirty="0"/>
              <a:t>Caretaker housing.</a:t>
            </a:r>
          </a:p>
        </p:txBody>
      </p:sp>
    </p:spTree>
    <p:extLst>
      <p:ext uri="{BB962C8B-B14F-4D97-AF65-F5344CB8AC3E}">
        <p14:creationId xmlns:p14="http://schemas.microsoft.com/office/powerpoint/2010/main" val="120329036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22BDE4A-8A20-4A69-9C5A-581C82036A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B2D0A522-7EDE-A90C-2DA4-C5647BFFFD07}"/>
              </a:ext>
            </a:extLst>
          </p:cNvPr>
          <p:cNvSpPr txBox="1"/>
          <p:nvPr/>
        </p:nvSpPr>
        <p:spPr>
          <a:xfrm>
            <a:off x="555523" y="1746965"/>
            <a:ext cx="11077903" cy="369332"/>
          </a:xfrm>
          <a:prstGeom prst="rect">
            <a:avLst/>
          </a:prstGeom>
          <a:noFill/>
        </p:spPr>
        <p:txBody>
          <a:bodyPr wrap="square" rtlCol="0">
            <a:spAutoFit/>
          </a:bodyPr>
          <a:lstStyle>
            <a:defPPr>
              <a:defRPr lang="en-US"/>
            </a:defPPr>
          </a:lstStyle>
          <a:p>
            <a:r>
              <a:rPr lang="en-US" dirty="0"/>
              <a:t>Eastern-most extent of the creek enhancements. Bridge to parking area existed before this project was constructed.</a:t>
            </a:r>
          </a:p>
        </p:txBody>
      </p:sp>
      <p:pic>
        <p:nvPicPr>
          <p:cNvPr id="5" name="Picture 4" descr="20230804_181534566_iOS">
            <a:extLst>
              <a:ext uri="{FF2B5EF4-FFF2-40B4-BE49-F238E27FC236}">
                <a16:creationId xmlns:a16="http://schemas.microsoft.com/office/drawing/2014/main" id="{6E10967F-4F46-126D-B061-8DB8233D183E}"/>
              </a:ext>
            </a:extLst>
          </p:cNvPr>
          <p:cNvPicPr>
            <a:picLocks noGrp="1" noChangeAspect="1"/>
          </p:cNvPicPr>
          <p:nvPr isPhoto="1"/>
        </p:nvPicPr>
        <p:blipFill rotWithShape="1">
          <a:blip r:embed="rId2" cstate="screen">
            <a:extLst>
              <a:ext uri="{28A0092B-C50C-407E-A947-70E740481C1C}">
                <a14:useLocalDpi xmlns:a14="http://schemas.microsoft.com/office/drawing/2010/main"/>
              </a:ext>
            </a:extLst>
          </a:blip>
          <a:srcRect r="-2"/>
          <a:stretch/>
        </p:blipFill>
        <p:spPr>
          <a:xfrm>
            <a:off x="6166432" y="2410445"/>
            <a:ext cx="5803323" cy="3890357"/>
          </a:xfrm>
          <a:prstGeom prst="rect">
            <a:avLst/>
          </a:prstGeom>
        </p:spPr>
      </p:pic>
      <p:pic>
        <p:nvPicPr>
          <p:cNvPr id="3" name="Picture 2" descr="20230804_181521052_iOS">
            <a:extLst>
              <a:ext uri="{FF2B5EF4-FFF2-40B4-BE49-F238E27FC236}">
                <a16:creationId xmlns:a16="http://schemas.microsoft.com/office/drawing/2014/main" id="{A2C921F1-862C-5B8D-E3FE-4EC8445CCAFB}"/>
              </a:ext>
            </a:extLst>
          </p:cNvPr>
          <p:cNvPicPr>
            <a:picLocks noGrp="1" noChangeAspect="1"/>
          </p:cNvPicPr>
          <p:nvPr isPhoto="1"/>
        </p:nvPicPr>
        <p:blipFill rotWithShape="1">
          <a:blip r:embed="rId3" cstate="screen">
            <a:extLst>
              <a:ext uri="{28A0092B-C50C-407E-A947-70E740481C1C}">
                <a14:useLocalDpi xmlns:a14="http://schemas.microsoft.com/office/drawing/2010/main"/>
              </a:ext>
            </a:extLst>
          </a:blip>
          <a:srcRect b="-2"/>
          <a:stretch/>
        </p:blipFill>
        <p:spPr>
          <a:xfrm>
            <a:off x="143913" y="2410444"/>
            <a:ext cx="5803323" cy="3890357"/>
          </a:xfrm>
          <a:prstGeom prst="rect">
            <a:avLst/>
          </a:prstGeom>
        </p:spPr>
      </p:pic>
    </p:spTree>
    <p:extLst>
      <p:ext uri="{BB962C8B-B14F-4D97-AF65-F5344CB8AC3E}">
        <p14:creationId xmlns:p14="http://schemas.microsoft.com/office/powerpoint/2010/main" val="22834020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20230804_172854843_iOS">
            <a:extLst>
              <a:ext uri="{FF2B5EF4-FFF2-40B4-BE49-F238E27FC236}">
                <a16:creationId xmlns:a16="http://schemas.microsoft.com/office/drawing/2014/main" id="{4BE9B26C-71EE-4478-B34F-AC4297F7F5F2}"/>
              </a:ext>
            </a:extLst>
          </p:cNvPr>
          <p:cNvPicPr>
            <a:picLocks noGrp="1" noChangeAspect="1"/>
          </p:cNvPicPr>
          <p:nvPr isPhoto="1"/>
        </p:nvPicPr>
        <p:blipFill>
          <a:blip r:embed="rId3" cstate="screen">
            <a:lum/>
            <a:extLst>
              <a:ext uri="{28A0092B-C50C-407E-A947-70E740481C1C}">
                <a14:useLocalDpi xmlns:a14="http://schemas.microsoft.com/office/drawing/2010/main"/>
              </a:ext>
            </a:extLst>
          </a:blip>
          <a:stretch>
            <a:fillRect/>
          </a:stretch>
        </p:blipFill>
        <p:spPr>
          <a:xfrm>
            <a:off x="3048000" y="0"/>
            <a:ext cx="9144000" cy="6858000"/>
          </a:xfrm>
          <a:prstGeom prst="rect">
            <a:avLst/>
          </a:prstGeom>
        </p:spPr>
      </p:pic>
      <p:sp>
        <p:nvSpPr>
          <p:cNvPr id="4" name="TextBox 3">
            <a:extLst>
              <a:ext uri="{FF2B5EF4-FFF2-40B4-BE49-F238E27FC236}">
                <a16:creationId xmlns:a16="http://schemas.microsoft.com/office/drawing/2014/main" id="{2EAAF234-8B2F-1177-0CA7-A8E641F66A5F}"/>
              </a:ext>
            </a:extLst>
          </p:cNvPr>
          <p:cNvSpPr txBox="1"/>
          <p:nvPr/>
        </p:nvSpPr>
        <p:spPr>
          <a:xfrm>
            <a:off x="316523" y="458545"/>
            <a:ext cx="2579077" cy="1477328"/>
          </a:xfrm>
          <a:prstGeom prst="rect">
            <a:avLst/>
          </a:prstGeom>
          <a:noFill/>
        </p:spPr>
        <p:txBody>
          <a:bodyPr wrap="square" rtlCol="0">
            <a:spAutoFit/>
          </a:bodyPr>
          <a:lstStyle/>
          <a:p>
            <a:r>
              <a:rPr lang="en-US" dirty="0"/>
              <a:t>Concrete benches installed around the lawn provide seating. There are a total of 6 new benches in the park.</a:t>
            </a:r>
          </a:p>
        </p:txBody>
      </p:sp>
    </p:spTree>
    <p:extLst>
      <p:ext uri="{BB962C8B-B14F-4D97-AF65-F5344CB8AC3E}">
        <p14:creationId xmlns:p14="http://schemas.microsoft.com/office/powerpoint/2010/main" val="26831423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20230804_172952741_iOS">
            <a:extLst>
              <a:ext uri="{FF2B5EF4-FFF2-40B4-BE49-F238E27FC236}">
                <a16:creationId xmlns:a16="http://schemas.microsoft.com/office/drawing/2014/main" id="{45E3E135-F2B3-8B82-90BF-CEB295AA2865}"/>
              </a:ext>
            </a:extLst>
          </p:cNvPr>
          <p:cNvPicPr>
            <a:picLocks noGrp="1" noChangeAspect="1"/>
          </p:cNvPicPr>
          <p:nvPr isPhoto="1"/>
        </p:nvPicPr>
        <p:blipFill>
          <a:blip r:embed="rId3" cstate="screen">
            <a:lum/>
            <a:extLst>
              <a:ext uri="{28A0092B-C50C-407E-A947-70E740481C1C}">
                <a14:useLocalDpi xmlns:a14="http://schemas.microsoft.com/office/drawing/2010/main"/>
              </a:ext>
            </a:extLst>
          </a:blip>
          <a:stretch>
            <a:fillRect/>
          </a:stretch>
        </p:blipFill>
        <p:spPr>
          <a:xfrm>
            <a:off x="3048000" y="0"/>
            <a:ext cx="9144000" cy="6858000"/>
          </a:xfrm>
          <a:prstGeom prst="rect">
            <a:avLst/>
          </a:prstGeom>
        </p:spPr>
      </p:pic>
      <p:sp>
        <p:nvSpPr>
          <p:cNvPr id="4" name="TextBox 3">
            <a:extLst>
              <a:ext uri="{FF2B5EF4-FFF2-40B4-BE49-F238E27FC236}">
                <a16:creationId xmlns:a16="http://schemas.microsoft.com/office/drawing/2014/main" id="{9AD61A7B-A7B4-8ACD-2672-D4BF6904C876}"/>
              </a:ext>
            </a:extLst>
          </p:cNvPr>
          <p:cNvSpPr txBox="1"/>
          <p:nvPr/>
        </p:nvSpPr>
        <p:spPr>
          <a:xfrm>
            <a:off x="316523" y="458545"/>
            <a:ext cx="2579077" cy="2031325"/>
          </a:xfrm>
          <a:prstGeom prst="rect">
            <a:avLst/>
          </a:prstGeom>
          <a:noFill/>
        </p:spPr>
        <p:txBody>
          <a:bodyPr wrap="square" rtlCol="0">
            <a:spAutoFit/>
          </a:bodyPr>
          <a:lstStyle/>
          <a:p>
            <a:r>
              <a:rPr lang="en-US" dirty="0"/>
              <a:t>Concrete picnic tables installed around the lawn. There are a total of 5 new picnic tables at the park (not counting 4 that will be replaced in the picnic shelter).</a:t>
            </a:r>
          </a:p>
        </p:txBody>
      </p:sp>
    </p:spTree>
    <p:extLst>
      <p:ext uri="{BB962C8B-B14F-4D97-AF65-F5344CB8AC3E}">
        <p14:creationId xmlns:p14="http://schemas.microsoft.com/office/powerpoint/2010/main" val="26517293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343</TotalTime>
  <Words>1547</Words>
  <Application>Microsoft Office PowerPoint</Application>
  <PresentationFormat>Widescreen</PresentationFormat>
  <Paragraphs>127</Paragraphs>
  <Slides>77</Slides>
  <Notes>7</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77</vt:i4>
      </vt:variant>
    </vt:vector>
  </HeadingPairs>
  <TitlesOfParts>
    <vt:vector size="81" baseType="lpstr">
      <vt:lpstr>Arial</vt:lpstr>
      <vt:lpstr>Calibri</vt:lpstr>
      <vt:lpstr>Calibri Light</vt:lpstr>
      <vt:lpstr>Office Theme</vt:lpstr>
      <vt:lpstr>Meadowdale Beach Park &amp; Estuary Restoration (18-1259)</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WA State Recreation and Conservation Office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Meadowdale Beach Park &amp; Estuary Restoration (18-1259)</dc:title>
  <dc:creator>Butler, Elizabeth (RCO)</dc:creator>
  <cp:lastModifiedBy>Butler, Elizabeth (RCO)</cp:lastModifiedBy>
  <cp:revision>5</cp:revision>
  <dcterms:created xsi:type="dcterms:W3CDTF">2023-08-22T19:42:07Z</dcterms:created>
  <dcterms:modified xsi:type="dcterms:W3CDTF">2023-11-21T18:38:16Z</dcterms:modified>
</cp:coreProperties>
</file>