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4"/>
  </p:notesMasterIdLst>
  <p:sldIdLst>
    <p:sldId id="265" r:id="rId2"/>
    <p:sldId id="257" r:id="rId3"/>
    <p:sldId id="258" r:id="rId4"/>
    <p:sldId id="305" r:id="rId5"/>
    <p:sldId id="325" r:id="rId6"/>
    <p:sldId id="328" r:id="rId7"/>
    <p:sldId id="312" r:id="rId8"/>
    <p:sldId id="270" r:id="rId9"/>
    <p:sldId id="326" r:id="rId10"/>
    <p:sldId id="293" r:id="rId11"/>
    <p:sldId id="322" r:id="rId12"/>
    <p:sldId id="284" r:id="rId13"/>
    <p:sldId id="266" r:id="rId14"/>
    <p:sldId id="300" r:id="rId15"/>
    <p:sldId id="327" r:id="rId16"/>
    <p:sldId id="301" r:id="rId17"/>
    <p:sldId id="321" r:id="rId18"/>
    <p:sldId id="304" r:id="rId19"/>
    <p:sldId id="319" r:id="rId20"/>
    <p:sldId id="318" r:id="rId21"/>
    <p:sldId id="282" r:id="rId22"/>
    <p:sldId id="32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262626"/>
    <a:srgbClr val="808080"/>
    <a:srgbClr val="000000"/>
    <a:srgbClr val="7F7F7F"/>
    <a:srgbClr val="002060"/>
    <a:srgbClr val="E6E6E6"/>
    <a:srgbClr val="CCCCCC"/>
    <a:srgbClr val="DDDDDD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53" autoAdjust="0"/>
    <p:restoredTop sz="93559" autoAdjust="0"/>
  </p:normalViewPr>
  <p:slideViewPr>
    <p:cSldViewPr>
      <p:cViewPr varScale="1">
        <p:scale>
          <a:sx n="71" d="100"/>
          <a:sy n="71" d="100"/>
        </p:scale>
        <p:origin x="-114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96155-09D5-40D4-A706-D19F8BC8A4D5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41218-A19D-4C48-96B0-68D0320061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5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41218-A19D-4C48-96B0-68D03200619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18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41218-A19D-4C48-96B0-68D03200619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41218-A19D-4C48-96B0-68D03200619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90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2895600"/>
            <a:ext cx="9144000" cy="39624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CC99">
                  <a:alpha val="60001"/>
                </a:srgbClr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en-US" altLang="en-US" smtClean="0"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1752600"/>
          </a:xfrm>
          <a:prstGeom prst="rect">
            <a:avLst/>
          </a:prstGeom>
          <a:gradFill rotWithShape="0">
            <a:gsLst>
              <a:gs pos="0">
                <a:srgbClr val="CCCC99">
                  <a:alpha val="60001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en-US" altLang="en-US" smtClean="0">
              <a:cs typeface="Arial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133600"/>
            <a:ext cx="7772400" cy="1295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429000"/>
            <a:ext cx="6400800" cy="1371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 typeface="Arial Narrow" pitchFamily="34" charset="0"/>
              <a:buNone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3158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0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38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1828800" cy="5410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62200" y="1219200"/>
            <a:ext cx="1828800" cy="5410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6076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84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9604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008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72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79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15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7219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0857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1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gradFill rotWithShape="0">
            <a:gsLst>
              <a:gs pos="0">
                <a:srgbClr val="CCCC99">
                  <a:alpha val="84000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en-US" altLang="en-US" smtClean="0">
              <a:cs typeface="Arial" charset="0"/>
            </a:endParaRPr>
          </a:p>
        </p:txBody>
      </p:sp>
      <p:sp>
        <p:nvSpPr>
          <p:cNvPr id="1027" name="Rectangle 13"/>
          <p:cNvSpPr>
            <a:spLocks noChangeArrowheads="1"/>
          </p:cNvSpPr>
          <p:nvPr/>
        </p:nvSpPr>
        <p:spPr bwMode="auto">
          <a:xfrm rot="5400000">
            <a:off x="4533900" y="-3695700"/>
            <a:ext cx="76200" cy="9144000"/>
          </a:xfrm>
          <a:prstGeom prst="rect">
            <a:avLst/>
          </a:prstGeom>
          <a:solidFill>
            <a:srgbClr val="CCCC99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en-US" altLang="en-US" smtClean="0">
              <a:cs typeface="Arial" charset="0"/>
            </a:endParaRPr>
          </a:p>
        </p:txBody>
      </p:sp>
      <p:sp>
        <p:nvSpPr>
          <p:cNvPr id="1028" name="TextBox 1"/>
          <p:cNvSpPr txBox="1">
            <a:spLocks noChangeArrowheads="1"/>
          </p:cNvSpPr>
          <p:nvPr userDrawn="1"/>
        </p:nvSpPr>
        <p:spPr bwMode="auto">
          <a:xfrm>
            <a:off x="8763000" y="6457950"/>
            <a:ext cx="533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fld id="{119C00DC-D699-4F96-887E-DA7A5D8BB26E}" type="slidenum">
              <a:rPr lang="en-US" sz="1600">
                <a:latin typeface="Calibri" pitchFamily="34" charset="0"/>
                <a:cs typeface="Arial" charset="0"/>
              </a:rPr>
              <a:pPr>
                <a:defRPr/>
              </a:pPr>
              <a:t>‹#›</a:t>
            </a:fld>
            <a:endParaRPr lang="en-US" sz="1600"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100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+mj-lt"/>
          <a:ea typeface="+mj-ea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</a:defRPr>
      </a:lvl9pPr>
    </p:titleStyle>
    <p:bodyStyle>
      <a:lvl1pPr marL="533400" indent="-533400" algn="l" rtl="0" eaLnBrk="0" fontAlgn="base" hangingPunct="0">
        <a:spcBef>
          <a:spcPct val="20000"/>
        </a:spcBef>
        <a:spcAft>
          <a:spcPct val="0"/>
        </a:spcAft>
        <a:buFont typeface="Arial Narrow" pitchFamily="34" charset="0"/>
        <a:buAutoNum type="arabicPeriod"/>
        <a:defRPr sz="2800">
          <a:solidFill>
            <a:srgbClr val="336699"/>
          </a:solidFill>
          <a:latin typeface="+mn-lt"/>
          <a:ea typeface="+mn-ea"/>
          <a:cs typeface="ＭＳ Ｐゴシック"/>
        </a:defRPr>
      </a:lvl1pPr>
      <a:lvl2pPr marL="912813" indent="-460375" algn="l" rtl="0" eaLnBrk="0" fontAlgn="base" hangingPunct="0">
        <a:spcBef>
          <a:spcPct val="20000"/>
        </a:spcBef>
        <a:spcAft>
          <a:spcPct val="0"/>
        </a:spcAft>
        <a:buFont typeface="Arial Narrow" pitchFamily="34" charset="0"/>
        <a:buAutoNum type="alphaLcPeriod"/>
        <a:defRPr sz="2400">
          <a:solidFill>
            <a:srgbClr val="336699"/>
          </a:solidFill>
          <a:latin typeface="+mn-lt"/>
          <a:ea typeface="+mn-ea"/>
          <a:cs typeface="ＭＳ Ｐゴシック"/>
        </a:defRPr>
      </a:lvl2pPr>
      <a:lvl3pPr marL="1408113" indent="-381000" algn="l" rtl="0" eaLnBrk="0" fontAlgn="base" hangingPunct="0">
        <a:spcBef>
          <a:spcPct val="20000"/>
        </a:spcBef>
        <a:spcAft>
          <a:spcPct val="0"/>
        </a:spcAft>
        <a:buSzPct val="70000"/>
        <a:buFont typeface="Times" pitchFamily="18" charset="0"/>
        <a:defRPr sz="2000">
          <a:solidFill>
            <a:srgbClr val="336699"/>
          </a:solidFill>
          <a:latin typeface="+mn-lt"/>
          <a:ea typeface="+mn-ea"/>
          <a:cs typeface="ＭＳ Ｐゴシック"/>
        </a:defRPr>
      </a:lvl3pPr>
      <a:lvl4pPr marL="1735138" indent="-3048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336699"/>
          </a:solidFill>
          <a:latin typeface="+mn-lt"/>
          <a:ea typeface="+mn-ea"/>
          <a:cs typeface="ＭＳ Ｐゴシック"/>
        </a:defRPr>
      </a:lvl4pPr>
      <a:lvl5pPr marL="2073275" indent="-304800" algn="l" rtl="0" eaLnBrk="0" fontAlgn="base" hangingPunct="0">
        <a:spcBef>
          <a:spcPct val="20000"/>
        </a:spcBef>
        <a:spcAft>
          <a:spcPct val="0"/>
        </a:spcAft>
        <a:buSzPct val="70000"/>
        <a:buChar char="»"/>
        <a:defRPr sz="1600">
          <a:solidFill>
            <a:srgbClr val="336699"/>
          </a:solidFill>
          <a:latin typeface="+mn-lt"/>
          <a:ea typeface="+mn-ea"/>
          <a:cs typeface="ＭＳ Ｐゴシック"/>
        </a:defRPr>
      </a:lvl5pPr>
      <a:lvl6pPr marL="2530475" indent="-304800" algn="l" rtl="0" fontAlgn="base">
        <a:spcBef>
          <a:spcPct val="20000"/>
        </a:spcBef>
        <a:spcAft>
          <a:spcPct val="0"/>
        </a:spcAft>
        <a:buSzPct val="70000"/>
        <a:buChar char="»"/>
        <a:defRPr sz="1600">
          <a:solidFill>
            <a:srgbClr val="336699"/>
          </a:solidFill>
          <a:latin typeface="+mn-lt"/>
          <a:ea typeface="+mn-ea"/>
        </a:defRPr>
      </a:lvl6pPr>
      <a:lvl7pPr marL="2987675" indent="-304800" algn="l" rtl="0" fontAlgn="base">
        <a:spcBef>
          <a:spcPct val="20000"/>
        </a:spcBef>
        <a:spcAft>
          <a:spcPct val="0"/>
        </a:spcAft>
        <a:buSzPct val="70000"/>
        <a:buChar char="»"/>
        <a:defRPr sz="1600">
          <a:solidFill>
            <a:srgbClr val="336699"/>
          </a:solidFill>
          <a:latin typeface="+mn-lt"/>
          <a:ea typeface="+mn-ea"/>
        </a:defRPr>
      </a:lvl7pPr>
      <a:lvl8pPr marL="3444875" indent="-304800" algn="l" rtl="0" fontAlgn="base">
        <a:spcBef>
          <a:spcPct val="20000"/>
        </a:spcBef>
        <a:spcAft>
          <a:spcPct val="0"/>
        </a:spcAft>
        <a:buSzPct val="70000"/>
        <a:buChar char="»"/>
        <a:defRPr sz="1600">
          <a:solidFill>
            <a:srgbClr val="336699"/>
          </a:solidFill>
          <a:latin typeface="+mn-lt"/>
          <a:ea typeface="+mn-ea"/>
        </a:defRPr>
      </a:lvl8pPr>
      <a:lvl9pPr marL="3902075" indent="-304800" algn="l" rtl="0" fontAlgn="base">
        <a:spcBef>
          <a:spcPct val="20000"/>
        </a:spcBef>
        <a:spcAft>
          <a:spcPct val="0"/>
        </a:spcAft>
        <a:buSzPct val="70000"/>
        <a:buChar char="»"/>
        <a:defRPr sz="1600">
          <a:solidFill>
            <a:srgbClr val="3366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2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P0220_RFuller.JPG"/>
          <p:cNvPicPr>
            <a:picLocks noChangeAspect="1"/>
          </p:cNvPicPr>
          <p:nvPr/>
        </p:nvPicPr>
        <p:blipFill>
          <a:blip r:embed="rId2" cstate="print"/>
          <a:srcRect t="7777" b="8888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5867400"/>
            <a:ext cx="7772400" cy="431800"/>
          </a:xfrm>
        </p:spPr>
        <p:txBody>
          <a:bodyPr/>
          <a:lstStyle/>
          <a:p>
            <a:r>
              <a:rPr lang="en-US" dirty="0" smtClean="0"/>
              <a:t>Barnum Point Acquisition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6248400"/>
            <a:ext cx="6400800" cy="457200"/>
          </a:xfrm>
        </p:spPr>
        <p:txBody>
          <a:bodyPr/>
          <a:lstStyle/>
          <a:p>
            <a:r>
              <a:rPr lang="en-US" sz="1750" dirty="0" smtClean="0"/>
              <a:t>WWRP Technical Review – Water Access Project #16-1834</a:t>
            </a:r>
            <a:endParaRPr lang="en-US" sz="175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" t="9516" r="67673" b="80393"/>
          <a:stretch/>
        </p:blipFill>
        <p:spPr bwMode="auto">
          <a:xfrm>
            <a:off x="0" y="5775706"/>
            <a:ext cx="2971800" cy="108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7TNC1553.jpg"/>
          <p:cNvPicPr>
            <a:picLocks noChangeAspect="1"/>
          </p:cNvPicPr>
          <p:nvPr/>
        </p:nvPicPr>
        <p:blipFill>
          <a:blip r:embed="rId2" cstate="print"/>
          <a:srcRect r="8397" b="8532"/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38200"/>
          </a:xfrm>
        </p:spPr>
        <p:txBody>
          <a:bodyPr anchor="ctr"/>
          <a:lstStyle/>
          <a:p>
            <a:r>
              <a:rPr lang="en-US" dirty="0" smtClean="0"/>
              <a:t> 5. </a:t>
            </a:r>
            <a:r>
              <a:rPr lang="en-US" dirty="0"/>
              <a:t>Sustainability &amp; Environmental Stewardship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65237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Long-term Stewardship and Maintenance Needs: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Trail maintenance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Invasive species removal</a:t>
            </a:r>
          </a:p>
          <a:p>
            <a:pPr marL="452438" lvl="1" indent="0">
              <a:buNone/>
            </a:pPr>
            <a:r>
              <a:rPr lang="en-US" sz="2800" dirty="0" smtClean="0"/>
              <a:t>-  Ivy, holly, blackberry, scotch broom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Assistance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Funds donated by Land Trust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Key </a:t>
            </a:r>
            <a:r>
              <a:rPr lang="en-US" dirty="0" smtClean="0">
                <a:solidFill>
                  <a:schemeClr val="tx1"/>
                </a:solidFill>
              </a:rPr>
              <a:t>Partner: Friends of Camano Island Parks (FOCIP)</a:t>
            </a:r>
          </a:p>
          <a:p>
            <a:pPr marL="452438" lvl="1" indent="0"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</a:rPr>
              <a:t>Active volunteer stewardship group</a:t>
            </a:r>
          </a:p>
          <a:p>
            <a:pPr marL="452438" lvl="1" indent="0">
              <a:buFontTx/>
              <a:buChar char="-"/>
            </a:pPr>
            <a:r>
              <a:rPr lang="en-US" sz="2800" dirty="0" smtClean="0"/>
              <a:t>Trail and Invasives control</a:t>
            </a:r>
          </a:p>
          <a:p>
            <a:pPr marL="452438" lvl="1" indent="0">
              <a:buFontTx/>
              <a:buChar char="-"/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 Benjamin Drummond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8686800" y="6443246"/>
            <a:ext cx="3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10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091111_BarnumPt_IMG_176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6200" y="986790"/>
            <a:ext cx="8991600" cy="5795010"/>
          </a:xfrm>
        </p:spPr>
      </p:pic>
      <p:sp>
        <p:nvSpPr>
          <p:cNvPr id="6" name="TextBox 5"/>
          <p:cNvSpPr txBox="1"/>
          <p:nvPr/>
        </p:nvSpPr>
        <p:spPr>
          <a:xfrm>
            <a:off x="76200" y="986135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Marine riparian forest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64770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 Melinda Milner/TNC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38200"/>
          </a:xfrm>
        </p:spPr>
        <p:txBody>
          <a:bodyPr anchor="ctr"/>
          <a:lstStyle/>
          <a:p>
            <a:r>
              <a:rPr lang="en-US" dirty="0" smtClean="0"/>
              <a:t> 5. </a:t>
            </a:r>
            <a:r>
              <a:rPr lang="en-US" dirty="0"/>
              <a:t>Sustainability &amp; Environmental Stewardship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86800" y="6443246"/>
            <a:ext cx="3583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11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01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4400"/>
            <a:ext cx="1028195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6200" y="986135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Exceptional feeder bluffs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38200"/>
          </a:xfrm>
        </p:spPr>
        <p:txBody>
          <a:bodyPr anchor="ctr"/>
          <a:lstStyle/>
          <a:p>
            <a:r>
              <a:rPr lang="en-US" dirty="0" smtClean="0"/>
              <a:t> 5. </a:t>
            </a:r>
            <a:r>
              <a:rPr lang="en-US" dirty="0"/>
              <a:t>Sustainability &amp; Environmental Stewardship</a:t>
            </a:r>
          </a:p>
        </p:txBody>
      </p:sp>
      <p:pic>
        <p:nvPicPr>
          <p:cNvPr id="12" name="Picture 11" descr="006SKG19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" y="912948"/>
            <a:ext cx="9144001" cy="59450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86800" y="6443246"/>
            <a:ext cx="3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12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838200"/>
          </a:xfrm>
        </p:spPr>
        <p:txBody>
          <a:bodyPr anchor="ctr"/>
          <a:lstStyle/>
          <a:p>
            <a:r>
              <a:rPr lang="en-US" dirty="0" smtClean="0"/>
              <a:t> 5. Sustainability &amp; Environmental Stewardship</a:t>
            </a:r>
            <a:endParaRPr lang="en-US" dirty="0"/>
          </a:p>
        </p:txBody>
      </p:sp>
      <p:pic>
        <p:nvPicPr>
          <p:cNvPr id="6" name="Picture 7" descr="chinook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85801" y="2639568"/>
            <a:ext cx="3505199" cy="1261872"/>
          </a:xfrm>
        </p:spPr>
      </p:pic>
      <p:grpSp>
        <p:nvGrpSpPr>
          <p:cNvPr id="10" name="Group 9"/>
          <p:cNvGrpSpPr/>
          <p:nvPr/>
        </p:nvGrpSpPr>
        <p:grpSpPr>
          <a:xfrm>
            <a:off x="4399455" y="2641600"/>
            <a:ext cx="3525345" cy="1168400"/>
            <a:chOff x="4267200" y="4343400"/>
            <a:chExt cx="3525345" cy="1168400"/>
          </a:xfrm>
        </p:grpSpPr>
        <p:pic>
          <p:nvPicPr>
            <p:cNvPr id="7" name="Picture 6" descr="chum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67200" y="4343400"/>
              <a:ext cx="3525345" cy="11684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629400" y="5167745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chum</a:t>
              </a:r>
              <a:endParaRPr lang="en-US" sz="16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48000" y="3581400"/>
            <a:ext cx="1068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Chinook</a:t>
            </a:r>
            <a:endParaRPr lang="en-US" sz="16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76200" y="4062894"/>
            <a:ext cx="3200399" cy="1055204"/>
            <a:chOff x="228601" y="4333241"/>
            <a:chExt cx="3548270" cy="1165860"/>
          </a:xfrm>
        </p:grpSpPr>
        <p:pic>
          <p:nvPicPr>
            <p:cNvPr id="11" name="Picture 10" descr="coh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601" y="4333241"/>
              <a:ext cx="3548270" cy="116586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594114" y="5146968"/>
              <a:ext cx="10680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/>
                <a:t>coho</a:t>
              </a:r>
              <a:endParaRPr lang="en-US" sz="16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95400" y="5334000"/>
            <a:ext cx="3200400" cy="1182757"/>
            <a:chOff x="228600" y="5294242"/>
            <a:chExt cx="3200400" cy="1182757"/>
          </a:xfrm>
        </p:grpSpPr>
        <p:pic>
          <p:nvPicPr>
            <p:cNvPr id="14" name="Picture 13" descr="pink_salmon_2.jpg"/>
            <p:cNvPicPr>
              <a:picLocks noChangeAspect="1"/>
            </p:cNvPicPr>
            <p:nvPr/>
          </p:nvPicPr>
          <p:blipFill>
            <a:blip r:embed="rId5" cstate="print"/>
            <a:srcRect l="2111" t="7407" r="783" b="22046"/>
            <a:stretch>
              <a:fillRect/>
            </a:stretch>
          </p:blipFill>
          <p:spPr>
            <a:xfrm>
              <a:off x="228600" y="5294242"/>
              <a:ext cx="3200400" cy="118275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28600" y="6123710"/>
              <a:ext cx="9633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pink</a:t>
              </a:r>
              <a:endParaRPr lang="en-US" sz="16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28600" y="1053405"/>
            <a:ext cx="464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</a:rPr>
              <a:t>Benefits all 8 salmonids that spawn in the Greater Skagit and Stillaguamish Delta</a:t>
            </a:r>
            <a:endParaRPr lang="en-US" sz="2800" dirty="0">
              <a:latin typeface="Calibri" panose="020F050202020403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096000" y="4038600"/>
            <a:ext cx="2948234" cy="1066800"/>
            <a:chOff x="5791200" y="3864864"/>
            <a:chExt cx="3024434" cy="1164336"/>
          </a:xfrm>
        </p:grpSpPr>
        <p:pic>
          <p:nvPicPr>
            <p:cNvPr id="21" name="Picture 20" descr="steelhead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91200" y="3864864"/>
              <a:ext cx="3024434" cy="116433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467600" y="3886200"/>
              <a:ext cx="10680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steelhead</a:t>
              </a:r>
              <a:endParaRPr lang="en-US" sz="16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334000" y="1371600"/>
            <a:ext cx="3083215" cy="1143000"/>
            <a:chOff x="5257800" y="1066800"/>
            <a:chExt cx="3083215" cy="1143000"/>
          </a:xfrm>
        </p:grpSpPr>
        <p:pic>
          <p:nvPicPr>
            <p:cNvPr id="18" name="Picture 17" descr="sockeye_red.jpg"/>
            <p:cNvPicPr>
              <a:picLocks noChangeAspect="1"/>
            </p:cNvPicPr>
            <p:nvPr/>
          </p:nvPicPr>
          <p:blipFill>
            <a:blip r:embed="rId7" cstate="print"/>
            <a:srcRect b="17219"/>
            <a:stretch>
              <a:fillRect/>
            </a:stretch>
          </p:blipFill>
          <p:spPr>
            <a:xfrm>
              <a:off x="5257800" y="1066800"/>
              <a:ext cx="3083215" cy="11430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486400" y="1066800"/>
              <a:ext cx="10680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sockeye</a:t>
              </a:r>
              <a:endParaRPr lang="en-US" sz="16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105400" y="5334000"/>
            <a:ext cx="3429000" cy="1371600"/>
            <a:chOff x="5410200" y="5105400"/>
            <a:chExt cx="3429000" cy="1371600"/>
          </a:xfrm>
        </p:grpSpPr>
        <p:pic>
          <p:nvPicPr>
            <p:cNvPr id="27" name="Picture 26" descr="Bull trout.jpg"/>
            <p:cNvPicPr>
              <a:picLocks noChangeAspect="1"/>
            </p:cNvPicPr>
            <p:nvPr/>
          </p:nvPicPr>
          <p:blipFill>
            <a:blip r:embed="rId8" cstate="print"/>
            <a:srcRect b="2422"/>
            <a:stretch>
              <a:fillRect/>
            </a:stretch>
          </p:blipFill>
          <p:spPr>
            <a:xfrm>
              <a:off x="5410200" y="5105400"/>
              <a:ext cx="3429000" cy="13716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410200" y="5105400"/>
              <a:ext cx="1447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bull trout</a:t>
              </a:r>
              <a:endParaRPr lang="en-US" sz="16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352800" y="3962400"/>
            <a:ext cx="2667000" cy="1219618"/>
            <a:chOff x="3352800" y="3962400"/>
            <a:chExt cx="2667000" cy="1219618"/>
          </a:xfrm>
        </p:grpSpPr>
        <p:pic>
          <p:nvPicPr>
            <p:cNvPr id="23" name="Picture 22" descr="Coastal cutthroat trout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52800" y="3962400"/>
              <a:ext cx="2667000" cy="95631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0" name="TextBox 29"/>
            <p:cNvSpPr txBox="1"/>
            <p:nvPr/>
          </p:nvSpPr>
          <p:spPr>
            <a:xfrm>
              <a:off x="3352800" y="4843464"/>
              <a:ext cx="26670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coastal cutthroat trout</a:t>
              </a:r>
              <a:endParaRPr lang="en-US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28600" y="914400"/>
            <a:ext cx="563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</a:rPr>
              <a:t>Federal and State listed species and species of concern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2400" y="632460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Not pictured: </a:t>
            </a:r>
            <a:r>
              <a:rPr lang="en-US" sz="2000" dirty="0" err="1" smtClean="0"/>
              <a:t>Steller</a:t>
            </a:r>
            <a:r>
              <a:rPr lang="en-US" sz="2000" dirty="0" smtClean="0"/>
              <a:t> sea lion, Pacific herring, </a:t>
            </a:r>
            <a:r>
              <a:rPr lang="en-US" sz="2000" dirty="0" err="1" smtClean="0"/>
              <a:t>merlin</a:t>
            </a:r>
            <a:r>
              <a:rPr lang="en-US" sz="2000" dirty="0" smtClean="0"/>
              <a:t>, Yuma </a:t>
            </a:r>
            <a:r>
              <a:rPr lang="en-US" sz="2000" dirty="0" err="1" smtClean="0"/>
              <a:t>myotis</a:t>
            </a:r>
            <a:r>
              <a:rPr lang="en-US" sz="2000" dirty="0" smtClean="0"/>
              <a:t>, Vaux’s swift </a:t>
            </a:r>
            <a:endParaRPr lang="en-US" sz="2000" dirty="0"/>
          </a:p>
        </p:txBody>
      </p:sp>
      <p:grpSp>
        <p:nvGrpSpPr>
          <p:cNvPr id="3" name="Group 35"/>
          <p:cNvGrpSpPr/>
          <p:nvPr/>
        </p:nvGrpSpPr>
        <p:grpSpPr>
          <a:xfrm>
            <a:off x="332232" y="2286000"/>
            <a:ext cx="1877568" cy="2133600"/>
            <a:chOff x="332232" y="1752600"/>
            <a:chExt cx="1877568" cy="2133600"/>
          </a:xfrm>
        </p:grpSpPr>
        <p:pic>
          <p:nvPicPr>
            <p:cNvPr id="19" name="Picture 18" descr="bald-eagle-011.jpg"/>
            <p:cNvPicPr>
              <a:picLocks noChangeAspect="1"/>
            </p:cNvPicPr>
            <p:nvPr/>
          </p:nvPicPr>
          <p:blipFill>
            <a:blip r:embed="rId2" cstate="print"/>
            <a:srcRect l="18648" r="12978"/>
            <a:stretch>
              <a:fillRect/>
            </a:stretch>
          </p:blipFill>
          <p:spPr>
            <a:xfrm>
              <a:off x="332232" y="1752600"/>
              <a:ext cx="1877568" cy="21336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81000" y="3547646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bg1"/>
                  </a:solidFill>
                </a:rPr>
                <a:t>bald eagle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6"/>
          <p:cNvGrpSpPr/>
          <p:nvPr/>
        </p:nvGrpSpPr>
        <p:grpSpPr>
          <a:xfrm>
            <a:off x="2438400" y="2172854"/>
            <a:ext cx="1524000" cy="2170546"/>
            <a:chOff x="2362200" y="1752600"/>
            <a:chExt cx="1524000" cy="2170546"/>
          </a:xfrm>
        </p:grpSpPr>
        <p:pic>
          <p:nvPicPr>
            <p:cNvPr id="20" name="Picture 19" descr="peregrine falcon.jpg"/>
            <p:cNvPicPr>
              <a:picLocks noChangeAspect="1"/>
            </p:cNvPicPr>
            <p:nvPr/>
          </p:nvPicPr>
          <p:blipFill>
            <a:blip r:embed="rId3" cstate="print"/>
            <a:srcRect l="39200" t="10361" r="21200" b="4955"/>
            <a:stretch>
              <a:fillRect/>
            </a:stretch>
          </p:blipFill>
          <p:spPr>
            <a:xfrm>
              <a:off x="2362200" y="1752600"/>
              <a:ext cx="1524000" cy="217054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362200" y="3325090"/>
              <a:ext cx="152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bg1"/>
                  </a:solidFill>
                </a:rPr>
                <a:t>peregrine falcon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37"/>
          <p:cNvGrpSpPr/>
          <p:nvPr/>
        </p:nvGrpSpPr>
        <p:grpSpPr>
          <a:xfrm>
            <a:off x="4343399" y="1766454"/>
            <a:ext cx="2057401" cy="1391500"/>
            <a:chOff x="4114799" y="1766454"/>
            <a:chExt cx="2057401" cy="1391500"/>
          </a:xfrm>
        </p:grpSpPr>
        <p:pic>
          <p:nvPicPr>
            <p:cNvPr id="15" name="Picture 14" descr="Common_Loon_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14799" y="1766454"/>
              <a:ext cx="2057401" cy="137022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343400" y="28194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bg1"/>
                  </a:solidFill>
                </a:rPr>
                <a:t>common loon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9"/>
          <p:cNvGrpSpPr/>
          <p:nvPr/>
        </p:nvGrpSpPr>
        <p:grpSpPr>
          <a:xfrm>
            <a:off x="304800" y="4614446"/>
            <a:ext cx="2133600" cy="1481554"/>
            <a:chOff x="304800" y="4114800"/>
            <a:chExt cx="2133600" cy="1481554"/>
          </a:xfrm>
        </p:grpSpPr>
        <p:pic>
          <p:nvPicPr>
            <p:cNvPr id="22" name="Picture 21" descr="Marbled_Murrelet.jpg"/>
            <p:cNvPicPr>
              <a:picLocks noChangeAspect="1"/>
            </p:cNvPicPr>
            <p:nvPr/>
          </p:nvPicPr>
          <p:blipFill>
            <a:blip r:embed="rId5" cstate="print"/>
            <a:srcRect l="9780" t="47017" r="12282" b="3811"/>
            <a:stretch>
              <a:fillRect/>
            </a:stretch>
          </p:blipFill>
          <p:spPr>
            <a:xfrm>
              <a:off x="304800" y="4114800"/>
              <a:ext cx="2104800" cy="1460603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09600" y="52578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bg1"/>
                  </a:solidFill>
                </a:rPr>
                <a:t>marbled </a:t>
              </a:r>
              <a:r>
                <a:rPr lang="en-US" sz="1600" dirty="0" err="1" smtClean="0">
                  <a:solidFill>
                    <a:schemeClr val="bg1"/>
                  </a:solidFill>
                </a:rPr>
                <a:t>murrelet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40"/>
          <p:cNvGrpSpPr/>
          <p:nvPr/>
        </p:nvGrpSpPr>
        <p:grpSpPr>
          <a:xfrm>
            <a:off x="2563090" y="4569115"/>
            <a:ext cx="1356638" cy="1526885"/>
            <a:chOff x="2563090" y="4114800"/>
            <a:chExt cx="1356638" cy="1526885"/>
          </a:xfrm>
        </p:grpSpPr>
        <p:pic>
          <p:nvPicPr>
            <p:cNvPr id="26" name="Picture 25" descr="willow flycatcher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90800" y="4114800"/>
              <a:ext cx="1328928" cy="152400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563090" y="5056910"/>
              <a:ext cx="1295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willow flycatcher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42"/>
          <p:cNvGrpSpPr/>
          <p:nvPr/>
        </p:nvGrpSpPr>
        <p:grpSpPr>
          <a:xfrm>
            <a:off x="4163044" y="3276600"/>
            <a:ext cx="2085356" cy="1447800"/>
            <a:chOff x="4086844" y="3276600"/>
            <a:chExt cx="2085356" cy="1447800"/>
          </a:xfrm>
        </p:grpSpPr>
        <p:pic>
          <p:nvPicPr>
            <p:cNvPr id="21" name="Picture 20" descr="Western_grebe.jpg"/>
            <p:cNvPicPr>
              <a:picLocks noChangeAspect="1"/>
            </p:cNvPicPr>
            <p:nvPr/>
          </p:nvPicPr>
          <p:blipFill>
            <a:blip r:embed="rId7" cstate="print"/>
            <a:srcRect l="8333" t="12506" r="24938" b="18013"/>
            <a:stretch>
              <a:fillRect/>
            </a:stretch>
          </p:blipFill>
          <p:spPr>
            <a:xfrm>
              <a:off x="4086844" y="3276600"/>
              <a:ext cx="2085356" cy="144780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343400" y="43434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bg1"/>
                  </a:solidFill>
                </a:rPr>
                <a:t>western grebe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43"/>
          <p:cNvGrpSpPr/>
          <p:nvPr/>
        </p:nvGrpSpPr>
        <p:grpSpPr>
          <a:xfrm>
            <a:off x="6400799" y="4419600"/>
            <a:ext cx="2667001" cy="1905000"/>
            <a:chOff x="6400799" y="4419600"/>
            <a:chExt cx="2667001" cy="1905000"/>
          </a:xfrm>
        </p:grpSpPr>
        <p:pic>
          <p:nvPicPr>
            <p:cNvPr id="10" name="Picture 9" descr="orcas.JPG"/>
            <p:cNvPicPr>
              <a:picLocks noChangeAspect="1"/>
            </p:cNvPicPr>
            <p:nvPr/>
          </p:nvPicPr>
          <p:blipFill>
            <a:blip r:embed="rId8" cstate="print"/>
            <a:srcRect b="5630"/>
            <a:stretch>
              <a:fillRect/>
            </a:stretch>
          </p:blipFill>
          <p:spPr>
            <a:xfrm>
              <a:off x="6400799" y="4419600"/>
              <a:ext cx="2636605" cy="190500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239000" y="4444425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bg1"/>
                  </a:solidFill>
                </a:rPr>
                <a:t>Southern Resident killer whale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38"/>
          <p:cNvGrpSpPr/>
          <p:nvPr/>
        </p:nvGrpSpPr>
        <p:grpSpPr>
          <a:xfrm>
            <a:off x="6483930" y="1359408"/>
            <a:ext cx="1440870" cy="2907792"/>
            <a:chOff x="6338455" y="1359408"/>
            <a:chExt cx="1440870" cy="2907792"/>
          </a:xfrm>
        </p:grpSpPr>
        <p:pic>
          <p:nvPicPr>
            <p:cNvPr id="24" name="Picture 23" descr="Pileated Woodpecker.jpg"/>
            <p:cNvPicPr>
              <a:picLocks noChangeAspect="1"/>
            </p:cNvPicPr>
            <p:nvPr/>
          </p:nvPicPr>
          <p:blipFill>
            <a:blip r:embed="rId9" cstate="print"/>
            <a:srcRect l="18436" t="5028" r="25698" b="6145"/>
            <a:stretch>
              <a:fillRect/>
            </a:stretch>
          </p:blipFill>
          <p:spPr>
            <a:xfrm>
              <a:off x="6407725" y="1359408"/>
              <a:ext cx="1371600" cy="2907792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338455" y="3743980"/>
              <a:ext cx="1371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</a:rPr>
                <a:t>pileated</a:t>
              </a:r>
              <a:r>
                <a:rPr lang="en-US" sz="1400" dirty="0" smtClean="0">
                  <a:solidFill>
                    <a:schemeClr val="bg1"/>
                  </a:solidFill>
                </a:rPr>
                <a:t> woodpecker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41"/>
          <p:cNvGrpSpPr/>
          <p:nvPr/>
        </p:nvGrpSpPr>
        <p:grpSpPr>
          <a:xfrm>
            <a:off x="4038600" y="4861116"/>
            <a:ext cx="2133600" cy="1297229"/>
            <a:chOff x="4038600" y="4861116"/>
            <a:chExt cx="2133600" cy="1297229"/>
          </a:xfrm>
        </p:grpSpPr>
        <p:pic>
          <p:nvPicPr>
            <p:cNvPr id="9" name="Picture 8" descr="Townsent's big-eared bat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38600" y="4861116"/>
              <a:ext cx="2133600" cy="1297229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4038600" y="4876800"/>
              <a:ext cx="2133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Townsend’s big-eared bat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838200"/>
          </a:xfrm>
        </p:spPr>
        <p:txBody>
          <a:bodyPr anchor="ctr"/>
          <a:lstStyle/>
          <a:p>
            <a:r>
              <a:rPr lang="en-US" dirty="0" smtClean="0"/>
              <a:t> 5. Sustainability </a:t>
            </a:r>
            <a:r>
              <a:rPr lang="en-US" dirty="0"/>
              <a:t>&amp; Environmental Stewardship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86" y="945572"/>
            <a:ext cx="10323558" cy="667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0" y="7620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2667000"/>
            <a:ext cx="8839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Specifically identified in County Parks Plan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Compatible surrounding land uses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Passive use for Sensitive Resources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Uniquely meets County needs for trails and beach access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Site management plan to be developed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800" dirty="0" smtClean="0">
              <a:latin typeface="Calibri" panose="020F050202020403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3200" dirty="0" smtClean="0">
              <a:latin typeface="Calibri" panose="020F050202020403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dirty="0" smtClean="0"/>
              <a:t>	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38200"/>
          </a:xfrm>
        </p:spPr>
        <p:txBody>
          <a:bodyPr anchor="ctr"/>
          <a:lstStyle/>
          <a:p>
            <a:r>
              <a:rPr lang="en-US" dirty="0" smtClean="0"/>
              <a:t> 6. Site Suitability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686800" y="6443246"/>
            <a:ext cx="3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15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RVER\share\Projects\Barnum Point\Grants\NCWC\New folder\2017_NCWC_Barnum_Vicinity_Ma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" t="8763" r="26321" b="13372"/>
          <a:stretch/>
        </p:blipFill>
        <p:spPr bwMode="auto">
          <a:xfrm>
            <a:off x="1295399" y="914400"/>
            <a:ext cx="6662999" cy="5943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838200"/>
          </a:xfrm>
        </p:spPr>
        <p:txBody>
          <a:bodyPr anchor="ctr"/>
          <a:lstStyle/>
          <a:p>
            <a:pPr>
              <a:tabLst>
                <a:tab pos="1200150" algn="l"/>
              </a:tabLst>
            </a:pPr>
            <a:r>
              <a:rPr lang="en-US" dirty="0" smtClean="0"/>
              <a:t> 7. </a:t>
            </a:r>
            <a:r>
              <a:rPr lang="en-US" dirty="0" smtClean="0"/>
              <a:t>Expansion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SERVER\share\Photo Library\Projects\Barnum Point\NCWC site visit 5.9.16\IMG_61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26"/>
          <a:stretch/>
        </p:blipFill>
        <p:spPr bwMode="auto">
          <a:xfrm>
            <a:off x="5751720" y="4495800"/>
            <a:ext cx="3305694" cy="21945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006TNC02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1143000"/>
            <a:ext cx="4747805" cy="30860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2362200" cy="685800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Existing Trails</a:t>
            </a:r>
          </a:p>
        </p:txBody>
      </p:sp>
      <p:pic>
        <p:nvPicPr>
          <p:cNvPr id="4098" name="Picture 2" descr="\\SERVER\share\Photo Library\Projects\Barnum Point\P10702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70"/>
          <a:stretch/>
        </p:blipFill>
        <p:spPr bwMode="auto">
          <a:xfrm>
            <a:off x="76201" y="4495800"/>
            <a:ext cx="2608005" cy="21945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SERVER\share\Photo Library\Projects\Barnum Point\Tom Eisenberg\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929" y="1143000"/>
            <a:ext cx="4113871" cy="30860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838200"/>
          </a:xfrm>
        </p:spPr>
        <p:txBody>
          <a:bodyPr anchor="ctr"/>
          <a:lstStyle/>
          <a:p>
            <a:pPr>
              <a:tabLst>
                <a:tab pos="1200150" algn="l"/>
              </a:tabLst>
            </a:pPr>
            <a:r>
              <a:rPr lang="en-US" dirty="0" smtClean="0"/>
              <a:t> </a:t>
            </a:r>
            <a:r>
              <a:rPr lang="en-US" dirty="0"/>
              <a:t>8</a:t>
            </a:r>
            <a:r>
              <a:rPr lang="en-US" dirty="0" smtClean="0"/>
              <a:t>. Diversity of Recreational Uses</a:t>
            </a:r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5896897" y="4556760"/>
            <a:ext cx="3018503" cy="685800"/>
          </a:xfrm>
          <a:prstGeom prst="rect">
            <a:avLst/>
          </a:prstGeom>
          <a:noFill/>
        </p:spPr>
        <p:txBody>
          <a:bodyPr/>
          <a:lstStyle>
            <a:lvl1pPr marL="533400" indent="-533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 Narrow" pitchFamily="34" charset="0"/>
              <a:buAutoNum type="arabicPeriod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ＭＳ Ｐゴシック"/>
              </a:defRPr>
            </a:lvl1pPr>
            <a:lvl2pPr marL="912813" indent="-4603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 Narrow" pitchFamily="34" charset="0"/>
              <a:buAutoNum type="alphaLcPeriod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ＭＳ Ｐゴシック"/>
              </a:defRPr>
            </a:lvl2pPr>
            <a:lvl3pPr marL="1408113" indent="-3810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Times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ＭＳ Ｐゴシック"/>
              </a:defRPr>
            </a:lvl3pPr>
            <a:lvl4pPr marL="1735138" indent="-3048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ＭＳ Ｐゴシック"/>
              </a:defRPr>
            </a:lvl4pPr>
            <a:lvl5pPr marL="2073275" indent="-3048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ＭＳ Ｐゴシック"/>
              </a:defRPr>
            </a:lvl5pPr>
            <a:lvl6pPr marL="2530475" indent="-304800" algn="l" rtl="0" fontAlgn="base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1600">
                <a:solidFill>
                  <a:srgbClr val="336699"/>
                </a:solidFill>
                <a:latin typeface="+mn-lt"/>
                <a:ea typeface="+mn-ea"/>
              </a:defRPr>
            </a:lvl6pPr>
            <a:lvl7pPr marL="2987675" indent="-304800" algn="l" rtl="0" fontAlgn="base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1600">
                <a:solidFill>
                  <a:srgbClr val="336699"/>
                </a:solidFill>
                <a:latin typeface="+mn-lt"/>
                <a:ea typeface="+mn-ea"/>
              </a:defRPr>
            </a:lvl7pPr>
            <a:lvl8pPr marL="3444875" indent="-304800" algn="l" rtl="0" fontAlgn="base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1600">
                <a:solidFill>
                  <a:srgbClr val="336699"/>
                </a:solidFill>
                <a:latin typeface="+mn-lt"/>
                <a:ea typeface="+mn-ea"/>
              </a:defRPr>
            </a:lvl8pPr>
            <a:lvl9pPr marL="3902075" indent="-304800" algn="l" rtl="0" fontAlgn="base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1600">
                <a:solidFill>
                  <a:srgbClr val="336699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Arial Narrow" pitchFamily="34" charset="0"/>
              <a:buNone/>
            </a:pPr>
            <a:r>
              <a:rPr lang="en-US" sz="2400" kern="0" dirty="0" smtClean="0">
                <a:solidFill>
                  <a:schemeClr val="bg1"/>
                </a:solidFill>
              </a:rPr>
              <a:t>1 mile of Beach </a:t>
            </a:r>
            <a:r>
              <a:rPr lang="en-US" sz="2400" kern="0" dirty="0">
                <a:solidFill>
                  <a:schemeClr val="bg1"/>
                </a:solidFill>
              </a:rPr>
              <a:t>A</a:t>
            </a:r>
            <a:r>
              <a:rPr lang="en-US" sz="2400" kern="0" dirty="0" smtClean="0">
                <a:solidFill>
                  <a:schemeClr val="bg1"/>
                </a:solidFill>
              </a:rPr>
              <a:t>ccess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953000" y="3657600"/>
            <a:ext cx="2971800" cy="685800"/>
          </a:xfrm>
          <a:prstGeom prst="rect">
            <a:avLst/>
          </a:prstGeom>
          <a:noFill/>
        </p:spPr>
        <p:txBody>
          <a:bodyPr/>
          <a:lstStyle>
            <a:lvl1pPr marL="533400" indent="-533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 Narrow" pitchFamily="34" charset="0"/>
              <a:buAutoNum type="arabicPeriod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ＭＳ Ｐゴシック"/>
              </a:defRPr>
            </a:lvl1pPr>
            <a:lvl2pPr marL="912813" indent="-4603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 Narrow" pitchFamily="34" charset="0"/>
              <a:buAutoNum type="alphaLcPeriod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ＭＳ Ｐゴシック"/>
              </a:defRPr>
            </a:lvl2pPr>
            <a:lvl3pPr marL="1408113" indent="-3810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Times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ＭＳ Ｐゴシック"/>
              </a:defRPr>
            </a:lvl3pPr>
            <a:lvl4pPr marL="1735138" indent="-3048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ＭＳ Ｐゴシック"/>
              </a:defRPr>
            </a:lvl4pPr>
            <a:lvl5pPr marL="2073275" indent="-3048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ＭＳ Ｐゴシック"/>
              </a:defRPr>
            </a:lvl5pPr>
            <a:lvl6pPr marL="2530475" indent="-304800" algn="l" rtl="0" fontAlgn="base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1600">
                <a:solidFill>
                  <a:srgbClr val="336699"/>
                </a:solidFill>
                <a:latin typeface="+mn-lt"/>
                <a:ea typeface="+mn-ea"/>
              </a:defRPr>
            </a:lvl6pPr>
            <a:lvl7pPr marL="2987675" indent="-304800" algn="l" rtl="0" fontAlgn="base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1600">
                <a:solidFill>
                  <a:srgbClr val="336699"/>
                </a:solidFill>
                <a:latin typeface="+mn-lt"/>
                <a:ea typeface="+mn-ea"/>
              </a:defRPr>
            </a:lvl7pPr>
            <a:lvl8pPr marL="3444875" indent="-304800" algn="l" rtl="0" fontAlgn="base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1600">
                <a:solidFill>
                  <a:srgbClr val="336699"/>
                </a:solidFill>
                <a:latin typeface="+mn-lt"/>
                <a:ea typeface="+mn-ea"/>
              </a:defRPr>
            </a:lvl8pPr>
            <a:lvl9pPr marL="3902075" indent="-304800" algn="l" rtl="0" fontAlgn="base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1600">
                <a:solidFill>
                  <a:srgbClr val="336699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Arial Narrow" pitchFamily="34" charset="0"/>
              <a:buNone/>
            </a:pPr>
            <a:r>
              <a:rPr lang="en-US" kern="0" dirty="0" smtClean="0">
                <a:solidFill>
                  <a:schemeClr val="bg1"/>
                </a:solidFill>
              </a:rPr>
              <a:t>Spectacular Views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0" y="6351806"/>
            <a:ext cx="3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17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\\SERVER\share\Photo Library\Projects\Barnum Point\NCWC site visit 5.9.16\IMG_61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495800"/>
            <a:ext cx="2959278" cy="21945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04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\\SERVER\share\Photo Library\Projects\Barnum Point\PEC Site Visit 2.26.16\IMG_49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 bwMode="auto">
          <a:xfrm>
            <a:off x="0" y="914400"/>
            <a:ext cx="9144000" cy="59436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pic>
        <p:nvPicPr>
          <p:cNvPr id="4" name="Content Placeholder 3" descr="Island County Logo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947118" y="1905000"/>
            <a:ext cx="3396282" cy="2362200"/>
          </a:xfrm>
        </p:spPr>
      </p:pic>
      <p:sp>
        <p:nvSpPr>
          <p:cNvPr id="14" name="TextBox 13"/>
          <p:cNvSpPr txBox="1"/>
          <p:nvPr/>
        </p:nvSpPr>
        <p:spPr>
          <a:xfrm>
            <a:off x="152400" y="1091625"/>
            <a:ext cx="6477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</a:rPr>
              <a:t>- Project partners and supporters:</a:t>
            </a:r>
            <a:endParaRPr lang="en-US" sz="3200" dirty="0"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" t="9516" r="67673" b="80393"/>
          <a:stretch/>
        </p:blipFill>
        <p:spPr bwMode="auto">
          <a:xfrm>
            <a:off x="805811" y="4876800"/>
            <a:ext cx="376618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Image result for stanwood hig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851" y="2133600"/>
            <a:ext cx="1981200" cy="195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8229600" cy="83820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9pPr>
          </a:lstStyle>
          <a:p>
            <a:r>
              <a:rPr lang="en-US" kern="0" dirty="0" smtClean="0"/>
              <a:t> 9. Project Support</a:t>
            </a:r>
            <a:endParaRPr lang="en-US" kern="0" dirty="0"/>
          </a:p>
        </p:txBody>
      </p:sp>
      <p:pic>
        <p:nvPicPr>
          <p:cNvPr id="9218" name="Picture 2" descr="https://pbs.twimg.com/profile_images/1374111605/FocipLogogII_400x4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985" y="4304651"/>
            <a:ext cx="2172349" cy="217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686800" y="6443246"/>
            <a:ext cx="3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18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6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1" b="3885"/>
          <a:stretch/>
        </p:blipFill>
        <p:spPr bwMode="auto">
          <a:xfrm>
            <a:off x="1219200" y="914400"/>
            <a:ext cx="660134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 10</a:t>
            </a:r>
            <a:r>
              <a:rPr lang="en-US" dirty="0" smtClean="0"/>
              <a:t>. Cost Efficiencies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88276" y="2598003"/>
            <a:ext cx="7553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(ALEA/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WA/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NCWC/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SRFB)</a:t>
            </a:r>
            <a:endParaRPr lang="en-US" sz="1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4865" y="3886200"/>
            <a:ext cx="7637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(LWCF/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LP/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ALEA/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CFF)</a:t>
            </a:r>
            <a:endParaRPr lang="en-US" sz="1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3049" y="4462046"/>
            <a:ext cx="7649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(ALEA/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WA/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NCWC)</a:t>
            </a:r>
            <a:endParaRPr lang="en-US" sz="16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207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t="11489" b="11905"/>
          <a:stretch>
            <a:fillRect/>
          </a:stretch>
        </p:blipFill>
        <p:spPr bwMode="auto">
          <a:xfrm>
            <a:off x="-1371600" y="914400"/>
            <a:ext cx="9142971" cy="5944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l="22021" t="13095" r="28238" b="14285"/>
          <a:stretch>
            <a:fillRect/>
          </a:stretch>
        </p:blipFill>
        <p:spPr bwMode="auto">
          <a:xfrm>
            <a:off x="4724400" y="-53926"/>
            <a:ext cx="5105400" cy="691192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248400" y="2557046"/>
            <a:ext cx="2323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Barnum</a:t>
            </a:r>
            <a:r>
              <a:rPr lang="en-US" sz="1600" b="1" dirty="0" smtClean="0">
                <a:solidFill>
                  <a:schemeClr val="bg1"/>
                </a:solidFill>
              </a:rPr>
              <a:t> Point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324599" y="2209799"/>
            <a:ext cx="489295" cy="411617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3200400" y="3467099"/>
            <a:ext cx="122324" cy="12348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" name="Title 9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38200"/>
          </a:xfrm>
        </p:spPr>
        <p:txBody>
          <a:bodyPr anchor="ctr"/>
          <a:lstStyle/>
          <a:p>
            <a:r>
              <a:rPr lang="en-US" dirty="0" smtClean="0"/>
              <a:t> Intro: Regional Location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63000" y="6400800"/>
            <a:ext cx="277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SERVER\share\Photo Library\Projects\Barnum Point\PEC Site Visit 2.26.16\IMG_49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0" y="914400"/>
            <a:ext cx="9144000" cy="59436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38200"/>
          </a:xfrm>
        </p:spPr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 10. Cost Efficiencies: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1000" y="957943"/>
            <a:ext cx="8839200" cy="5823857"/>
          </a:xfrm>
        </p:spPr>
        <p:txBody>
          <a:bodyPr/>
          <a:lstStyle/>
          <a:p>
            <a:pPr marL="0" lvl="2" indent="0">
              <a:buSzTx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Sources:	</a:t>
            </a:r>
            <a:r>
              <a:rPr lang="en-US" dirty="0" smtClean="0"/>
              <a:t>Water Access	</a:t>
            </a:r>
            <a:r>
              <a:rPr lang="en-US" dirty="0"/>
              <a:t>	</a:t>
            </a:r>
            <a:r>
              <a:rPr lang="en-US" dirty="0" smtClean="0"/>
              <a:t>$1,500,000</a:t>
            </a:r>
            <a:r>
              <a:rPr lang="en-US" dirty="0"/>
              <a:t>	</a:t>
            </a:r>
            <a:r>
              <a:rPr lang="en-US" dirty="0" smtClean="0"/>
              <a:t>(24% </a:t>
            </a:r>
            <a:r>
              <a:rPr lang="en-US" dirty="0"/>
              <a:t>of total)</a:t>
            </a:r>
          </a:p>
          <a:p>
            <a:pPr marL="0" lvl="2" indent="0">
              <a:buSzTx/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/>
              <a:t>	A</a:t>
            </a:r>
            <a:r>
              <a:rPr lang="en-US" dirty="0" smtClean="0"/>
              <a:t>LEA</a:t>
            </a:r>
            <a:r>
              <a:rPr lang="en-US" dirty="0"/>
              <a:t>			$1,000,000	</a:t>
            </a:r>
            <a:r>
              <a:rPr lang="en-US" dirty="0" smtClean="0"/>
              <a:t>(16% </a:t>
            </a:r>
            <a:r>
              <a:rPr lang="en-US" dirty="0"/>
              <a:t>of total)	</a:t>
            </a:r>
          </a:p>
          <a:p>
            <a:pPr marL="0" lvl="2" indent="0">
              <a:buSzTx/>
            </a:pPr>
            <a:r>
              <a:rPr lang="en-US" sz="2000" dirty="0" smtClean="0">
                <a:solidFill>
                  <a:schemeClr val="tx1"/>
                </a:solidFill>
              </a:rPr>
              <a:t>		</a:t>
            </a:r>
            <a:r>
              <a:rPr lang="en-US" dirty="0"/>
              <a:t>Local Parks		$   850,000	(13% of total)</a:t>
            </a:r>
          </a:p>
          <a:p>
            <a:pPr marL="0" indent="0">
              <a:buNone/>
            </a:pPr>
            <a:r>
              <a:rPr lang="en-US" sz="2000" dirty="0"/>
              <a:t>		LWCF			$   500,000	(  8% of total)</a:t>
            </a:r>
            <a:r>
              <a:rPr lang="en-US" sz="2000" dirty="0" smtClean="0">
                <a:solidFill>
                  <a:schemeClr val="tx1"/>
                </a:solidFill>
              </a:rPr>
              <a:t>			SRFB			$   550,000	(  9% of total)</a:t>
            </a:r>
          </a:p>
          <a:p>
            <a:pPr lvl="2">
              <a:buNone/>
            </a:pPr>
            <a:r>
              <a:rPr lang="en-US" dirty="0" smtClean="0">
                <a:solidFill>
                  <a:schemeClr val="tx1"/>
                </a:solidFill>
              </a:rPr>
              <a:t>		NCWC			$1,000,000	(16% </a:t>
            </a:r>
            <a:r>
              <a:rPr lang="en-US" dirty="0">
                <a:solidFill>
                  <a:schemeClr val="tx1"/>
                </a:solidFill>
              </a:rPr>
              <a:t>of total)</a:t>
            </a:r>
          </a:p>
          <a:p>
            <a:pPr lvl="2">
              <a:buNone/>
            </a:pPr>
            <a:r>
              <a:rPr lang="en-US" dirty="0" smtClean="0">
                <a:solidFill>
                  <a:schemeClr val="tx1"/>
                </a:solidFill>
              </a:rPr>
              <a:t>		Conservation Futures	$   150,000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(  2% of total)</a:t>
            </a:r>
          </a:p>
          <a:p>
            <a:pPr lvl="2">
              <a:buNone/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u="sng" dirty="0" smtClean="0">
                <a:solidFill>
                  <a:schemeClr val="tx1"/>
                </a:solidFill>
              </a:rPr>
              <a:t>Private Donations	$   750,000	(12% of total)</a:t>
            </a:r>
          </a:p>
          <a:p>
            <a:pPr lvl="2">
              <a:buNone/>
            </a:pPr>
            <a:r>
              <a:rPr lang="en-US" b="1" dirty="0" smtClean="0">
                <a:solidFill>
                  <a:schemeClr val="tx1"/>
                </a:solidFill>
              </a:rPr>
              <a:t>		TOTAL			$6,300,000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Fund Use:	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Land Acquisition		$5,750,000</a:t>
            </a:r>
          </a:p>
          <a:p>
            <a:pPr lvl="2">
              <a:buNone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		Direct costs		$   150,000</a:t>
            </a:r>
          </a:p>
          <a:p>
            <a:pPr lvl="2">
              <a:buNone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		</a:t>
            </a:r>
            <a:r>
              <a:rPr lang="en-US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Administration		$     50,000</a:t>
            </a:r>
          </a:p>
          <a:p>
            <a:pPr lvl="2">
              <a:buNone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		TOTAL			$5,950,000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86800" y="6443246"/>
            <a:ext cx="3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20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06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38200"/>
          </a:xfrm>
        </p:spPr>
        <p:txBody>
          <a:bodyPr anchor="ctr"/>
          <a:lstStyle/>
          <a:p>
            <a:r>
              <a:rPr lang="en-US" dirty="0" smtClean="0"/>
              <a:t> Questions?</a:t>
            </a:r>
            <a:endParaRPr lang="en-US" dirty="0"/>
          </a:p>
        </p:txBody>
      </p:sp>
      <p:pic>
        <p:nvPicPr>
          <p:cNvPr id="8" name="Content Placeholder 7" descr="007TNC10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9144000" cy="6098977"/>
          </a:xfrm>
        </p:spPr>
      </p:pic>
      <p:sp>
        <p:nvSpPr>
          <p:cNvPr id="7" name="TextBox 6"/>
          <p:cNvSpPr txBox="1"/>
          <p:nvPr/>
        </p:nvSpPr>
        <p:spPr>
          <a:xfrm>
            <a:off x="152400" y="6581001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 Benjamin Drummond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86800" y="6443246"/>
            <a:ext cx="3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21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1" b="3885"/>
          <a:stretch/>
        </p:blipFill>
        <p:spPr bwMode="auto">
          <a:xfrm>
            <a:off x="-76199" y="-1275934"/>
            <a:ext cx="9372599" cy="843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38200"/>
          </a:xfrm>
        </p:spPr>
        <p:txBody>
          <a:bodyPr anchor="ctr"/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Questions?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86800" y="6443246"/>
            <a:ext cx="3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22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07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029" y="914400"/>
            <a:ext cx="9142971" cy="5943600"/>
            <a:chOff x="1029" y="762000"/>
            <a:chExt cx="9142971" cy="60960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t="11499" b="11905"/>
            <a:stretch>
              <a:fillRect/>
            </a:stretch>
          </p:blipFill>
          <p:spPr bwMode="auto">
            <a:xfrm>
              <a:off x="1029" y="762000"/>
              <a:ext cx="9142971" cy="609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3124200" y="3810000"/>
              <a:ext cx="1600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Barnum Point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57600" y="4876800"/>
              <a:ext cx="1752600" cy="369332"/>
            </a:xfrm>
            <a:prstGeom prst="rect">
              <a:avLst/>
            </a:prstGeom>
            <a:solidFill>
              <a:srgbClr val="FFFF66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Port Susan Bay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5800" y="2819400"/>
              <a:ext cx="1676400" cy="369332"/>
            </a:xfrm>
            <a:prstGeom prst="rect">
              <a:avLst/>
            </a:prstGeom>
            <a:solidFill>
              <a:srgbClr val="FFFF66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Triangle Cove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7" idx="2"/>
            </p:cNvCxnSpPr>
            <p:nvPr/>
          </p:nvCxnSpPr>
          <p:spPr>
            <a:xfrm rot="16200000" flipH="1">
              <a:off x="1594366" y="3118366"/>
              <a:ext cx="468868" cy="609600"/>
            </a:xfrm>
            <a:prstGeom prst="straightConnector1">
              <a:avLst/>
            </a:prstGeom>
            <a:ln w="25400">
              <a:solidFill>
                <a:srgbClr val="FFFF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124200" y="914400"/>
              <a:ext cx="1752600" cy="369332"/>
            </a:xfrm>
            <a:prstGeom prst="rect">
              <a:avLst/>
            </a:prstGeom>
            <a:solidFill>
              <a:srgbClr val="FFFF66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Livingston Bay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/>
            <p:cNvCxnSpPr>
              <a:stCxn id="10" idx="2"/>
            </p:cNvCxnSpPr>
            <p:nvPr/>
          </p:nvCxnSpPr>
          <p:spPr>
            <a:xfrm rot="5400000">
              <a:off x="3518416" y="1499116"/>
              <a:ext cx="697468" cy="266700"/>
            </a:xfrm>
            <a:prstGeom prst="straightConnector1">
              <a:avLst/>
            </a:prstGeom>
            <a:ln w="25400">
              <a:solidFill>
                <a:srgbClr val="FFFF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629400" y="2057400"/>
              <a:ext cx="2286000" cy="584775"/>
            </a:xfrm>
            <a:prstGeom prst="rect">
              <a:avLst/>
            </a:prstGeom>
            <a:solidFill>
              <a:srgbClr val="FFFF66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Stillaguamish River</a:t>
              </a:r>
            </a:p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(</a:t>
              </a:r>
              <a:r>
                <a:rPr lang="en-US" sz="1400" dirty="0" err="1" smtClean="0">
                  <a:solidFill>
                    <a:schemeClr val="tx1"/>
                  </a:solidFill>
                </a:rPr>
                <a:t>Hatt</a:t>
              </a:r>
              <a:r>
                <a:rPr lang="en-US" sz="1400" dirty="0" smtClean="0">
                  <a:solidFill>
                    <a:schemeClr val="tx1"/>
                  </a:solidFill>
                </a:rPr>
                <a:t> Slough)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/>
            <p:cNvCxnSpPr>
              <a:stCxn id="14" idx="2"/>
            </p:cNvCxnSpPr>
            <p:nvPr/>
          </p:nvCxnSpPr>
          <p:spPr>
            <a:xfrm rot="5400000">
              <a:off x="7568695" y="2845088"/>
              <a:ext cx="406619" cy="792"/>
            </a:xfrm>
            <a:prstGeom prst="straightConnector1">
              <a:avLst/>
            </a:prstGeom>
            <a:ln w="25400">
              <a:solidFill>
                <a:srgbClr val="FFFF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429000" y="2438400"/>
              <a:ext cx="1447800" cy="369332"/>
            </a:xfrm>
            <a:prstGeom prst="rect">
              <a:avLst/>
            </a:prstGeom>
            <a:solidFill>
              <a:srgbClr val="FFFF66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Iverson Spit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Arrow Connector 18"/>
            <p:cNvCxnSpPr>
              <a:stCxn id="17" idx="2"/>
            </p:cNvCxnSpPr>
            <p:nvPr/>
          </p:nvCxnSpPr>
          <p:spPr>
            <a:xfrm rot="5400000">
              <a:off x="3747016" y="2565916"/>
              <a:ext cx="164068" cy="647700"/>
            </a:xfrm>
            <a:prstGeom prst="straightConnector1">
              <a:avLst/>
            </a:prstGeom>
            <a:ln w="25400">
              <a:solidFill>
                <a:srgbClr val="FFFF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itle 9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Intro: Site Location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362200" y="3810000"/>
            <a:ext cx="762000" cy="5334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90160" y="6400800"/>
            <a:ext cx="277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3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1" b="3885"/>
          <a:stretch/>
        </p:blipFill>
        <p:spPr bwMode="auto">
          <a:xfrm>
            <a:off x="1247257" y="914400"/>
            <a:ext cx="660134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 Intro: Project </a:t>
            </a:r>
            <a:r>
              <a:rPr lang="en-US" dirty="0" smtClean="0"/>
              <a:t>Scope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87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007TNC20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9144000" cy="6098977"/>
          </a:xfrm>
        </p:spPr>
      </p:pic>
      <p:sp>
        <p:nvSpPr>
          <p:cNvPr id="9" name="TextBox 8"/>
          <p:cNvSpPr txBox="1"/>
          <p:nvPr/>
        </p:nvSpPr>
        <p:spPr>
          <a:xfrm>
            <a:off x="-152400" y="65532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© Benjamin Drummond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838200"/>
          </a:xfrm>
        </p:spPr>
        <p:txBody>
          <a:bodyPr anchor="ctr"/>
          <a:lstStyle/>
          <a:p>
            <a:pPr>
              <a:tabLst>
                <a:tab pos="1200150" algn="l"/>
              </a:tabLst>
            </a:pPr>
            <a:r>
              <a:rPr lang="en-US" dirty="0" smtClean="0"/>
              <a:t> 1. Public Need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790160" y="6477000"/>
            <a:ext cx="277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5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997803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83% of Camano Island beaches are privately owned.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3" b="3898"/>
          <a:stretch/>
        </p:blipFill>
        <p:spPr bwMode="auto">
          <a:xfrm>
            <a:off x="1" y="2424961"/>
            <a:ext cx="4957916" cy="447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38200"/>
          </a:xfrm>
        </p:spPr>
        <p:txBody>
          <a:bodyPr anchor="ctr"/>
          <a:lstStyle/>
          <a:p>
            <a:r>
              <a:rPr lang="en-US" dirty="0" smtClean="0"/>
              <a:t> 1. Public Need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838200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83% of Camano Island beaches are 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privately owned and unprotected.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" r="4909"/>
          <a:stretch/>
        </p:blipFill>
        <p:spPr bwMode="auto">
          <a:xfrm>
            <a:off x="4957917" y="76199"/>
            <a:ext cx="4109884" cy="67064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790160" y="6443246"/>
            <a:ext cx="277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6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1" y="1600200"/>
            <a:ext cx="5105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“Consider </a:t>
            </a:r>
            <a:r>
              <a:rPr lang="en-US" dirty="0"/>
              <a:t>Barnum Point for potential to address for beach access, kayak camp, trails/trailhead, and habitat </a:t>
            </a:r>
            <a:r>
              <a:rPr lang="en-US" dirty="0" smtClean="0"/>
              <a:t>conservation </a:t>
            </a:r>
            <a:r>
              <a:rPr lang="en-US" dirty="0"/>
              <a:t>needs.” </a:t>
            </a:r>
            <a:r>
              <a:rPr lang="en-US" dirty="0" smtClean="0"/>
              <a:t>(ICCP p</a:t>
            </a:r>
            <a:r>
              <a:rPr lang="en-US" dirty="0"/>
              <a:t>. </a:t>
            </a:r>
            <a:r>
              <a:rPr lang="en-US" dirty="0" smtClean="0"/>
              <a:t>81)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70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07TNC05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11423"/>
            <a:ext cx="9144000" cy="59465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38200"/>
          </a:xfrm>
        </p:spPr>
        <p:txBody>
          <a:bodyPr anchor="ctr"/>
          <a:lstStyle/>
          <a:p>
            <a:r>
              <a:rPr lang="en-US" dirty="0" smtClean="0"/>
              <a:t> 2. SCORP Priorities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0" y="2005743"/>
            <a:ext cx="3000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sym typeface="Wingdings 2"/>
              </a:rPr>
              <a:t>  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63000" y="6443246"/>
            <a:ext cx="277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7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6530" y="1226403"/>
            <a:ext cx="84402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Recreational opportunities for all ages, abilities, and incomes.</a:t>
            </a:r>
            <a:endParaRPr lang="en-US" sz="4000" b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75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38200"/>
          </a:xfrm>
        </p:spPr>
        <p:txBody>
          <a:bodyPr anchor="ctr"/>
          <a:lstStyle/>
          <a:p>
            <a:r>
              <a:rPr lang="en-US" dirty="0" smtClean="0"/>
              <a:t> 3. Immediacy of Threat</a:t>
            </a:r>
            <a:endParaRPr lang="en-US" dirty="0"/>
          </a:p>
        </p:txBody>
      </p:sp>
      <p:sp>
        <p:nvSpPr>
          <p:cNvPr id="4" name="Rectangle 26"/>
          <p:cNvSpPr>
            <a:spLocks noGrp="1" noChangeArrowheads="1"/>
          </p:cNvSpPr>
          <p:nvPr>
            <p:ph idx="1"/>
          </p:nvPr>
        </p:nvSpPr>
        <p:spPr bwMode="auto">
          <a:xfrm>
            <a:off x="4191000" y="1143000"/>
            <a:ext cx="4419600" cy="54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indent="0">
              <a:spcBef>
                <a:spcPct val="25000"/>
              </a:spcBef>
              <a:buNone/>
            </a:pPr>
            <a:r>
              <a:rPr lang="en-US" sz="2800" dirty="0" smtClean="0"/>
              <a:t>Development</a:t>
            </a:r>
            <a:endParaRPr lang="en-US" sz="2800" dirty="0"/>
          </a:p>
          <a:p>
            <a:pPr marL="228600" indent="-228600">
              <a:spcBef>
                <a:spcPct val="25000"/>
              </a:spcBef>
              <a:buFontTx/>
              <a:buChar char="•"/>
            </a:pPr>
            <a:r>
              <a:rPr lang="en-US" sz="2400" dirty="0"/>
              <a:t>High value view property in rapidly growing county</a:t>
            </a:r>
          </a:p>
          <a:p>
            <a:pPr marL="228600" indent="-228600">
              <a:spcBef>
                <a:spcPct val="25000"/>
              </a:spcBef>
              <a:buFontTx/>
              <a:buChar char="•"/>
            </a:pPr>
            <a:r>
              <a:rPr lang="en-US" sz="2400" dirty="0"/>
              <a:t>Landowner willing to sell for </a:t>
            </a:r>
            <a:r>
              <a:rPr lang="en-US" sz="2400" dirty="0" smtClean="0"/>
              <a:t>development</a:t>
            </a:r>
          </a:p>
          <a:p>
            <a:pPr marL="228600" indent="-228600">
              <a:spcBef>
                <a:spcPct val="25000"/>
              </a:spcBef>
              <a:buFontTx/>
              <a:buChar char="•"/>
            </a:pPr>
            <a:endParaRPr lang="en-US" sz="1200" dirty="0"/>
          </a:p>
          <a:p>
            <a:pPr marL="0" indent="0">
              <a:spcBef>
                <a:spcPct val="25000"/>
              </a:spcBef>
              <a:buNone/>
            </a:pPr>
            <a:r>
              <a:rPr lang="en-US" sz="2800" dirty="0"/>
              <a:t>Growth – Island </a:t>
            </a:r>
            <a:r>
              <a:rPr lang="en-US" sz="2800" dirty="0" smtClean="0"/>
              <a:t>County</a:t>
            </a:r>
            <a:endParaRPr lang="en-US" sz="2800" dirty="0"/>
          </a:p>
          <a:p>
            <a:pPr marL="228600" indent="-228600">
              <a:spcBef>
                <a:spcPct val="25000"/>
              </a:spcBef>
              <a:buFontTx/>
              <a:buChar char="•"/>
            </a:pPr>
            <a:r>
              <a:rPr lang="en-US" sz="2400" dirty="0"/>
              <a:t>Projected 23,000 new residents (+32%) between </a:t>
            </a:r>
            <a:r>
              <a:rPr lang="en-US" sz="2400" dirty="0" smtClean="0"/>
              <a:t>2000-2020</a:t>
            </a:r>
          </a:p>
          <a:p>
            <a:pPr marL="228600" indent="-228600">
              <a:spcBef>
                <a:spcPct val="25000"/>
              </a:spcBef>
              <a:buFontTx/>
              <a:buChar char="•"/>
            </a:pPr>
            <a:endParaRPr lang="en-US" sz="1200" dirty="0"/>
          </a:p>
          <a:p>
            <a:pPr marL="0" indent="0">
              <a:spcBef>
                <a:spcPct val="25000"/>
              </a:spcBef>
              <a:buNone/>
            </a:pPr>
            <a:r>
              <a:rPr lang="en-US" sz="2800" dirty="0" smtClean="0"/>
              <a:t>Ecological Processes</a:t>
            </a:r>
            <a:endParaRPr lang="en-US" sz="2800" dirty="0"/>
          </a:p>
          <a:p>
            <a:pPr marL="228600" indent="-228600">
              <a:spcBef>
                <a:spcPct val="25000"/>
              </a:spcBef>
              <a:buFontTx/>
              <a:buChar char="•"/>
            </a:pPr>
            <a:r>
              <a:rPr lang="en-US" sz="2400" dirty="0" smtClean="0"/>
              <a:t>Loss of feeder bluff function</a:t>
            </a:r>
          </a:p>
          <a:p>
            <a:pPr marL="228600" indent="-228600">
              <a:spcBef>
                <a:spcPct val="25000"/>
              </a:spcBef>
              <a:buFontTx/>
              <a:buChar char="•"/>
            </a:pPr>
            <a:r>
              <a:rPr lang="en-US" sz="2400" dirty="0" smtClean="0"/>
              <a:t>Loss of marine riparian forest</a:t>
            </a:r>
            <a:endParaRPr lang="en-US" sz="2400" dirty="0"/>
          </a:p>
        </p:txBody>
      </p:sp>
      <p:pic>
        <p:nvPicPr>
          <p:cNvPr id="5" name="Picture 27" descr="010512-122224_l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79" y="990600"/>
            <a:ext cx="3520441" cy="576072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1295400" y="6172200"/>
            <a:ext cx="24549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Western shore of Camano Island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261648" y="6459379"/>
            <a:ext cx="247215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Photo: Washington Department of Ecology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3" b="3898"/>
          <a:stretch/>
        </p:blipFill>
        <p:spPr bwMode="auto">
          <a:xfrm>
            <a:off x="1143000" y="914400"/>
            <a:ext cx="6631858" cy="59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38200"/>
          </a:xfrm>
        </p:spPr>
        <p:txBody>
          <a:bodyPr anchor="ctr"/>
          <a:lstStyle/>
          <a:p>
            <a:r>
              <a:rPr lang="en-US" dirty="0" smtClean="0"/>
              <a:t> 5. </a:t>
            </a:r>
            <a:r>
              <a:rPr lang="en-US" dirty="0"/>
              <a:t>Sustainability &amp; Environmental Stewardship</a:t>
            </a:r>
          </a:p>
        </p:txBody>
      </p:sp>
    </p:spTree>
    <p:extLst>
      <p:ext uri="{BB962C8B-B14F-4D97-AF65-F5344CB8AC3E}">
        <p14:creationId xmlns:p14="http://schemas.microsoft.com/office/powerpoint/2010/main" val="120422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 Narrow"/>
        <a:ea typeface="ＭＳ Ｐゴシック"/>
        <a:cs typeface=""/>
      </a:majorFont>
      <a:minorFont>
        <a:latin typeface="Arial Narrow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3810</TotalTime>
  <Words>470</Words>
  <Application>Microsoft Office PowerPoint</Application>
  <PresentationFormat>On-screen Show (4:3)</PresentationFormat>
  <Paragraphs>139</Paragraphs>
  <Slides>22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Blank Presentation</vt:lpstr>
      <vt:lpstr>Barnum Point Acquisition</vt:lpstr>
      <vt:lpstr> Intro: Regional Location</vt:lpstr>
      <vt:lpstr>PowerPoint Presentation</vt:lpstr>
      <vt:lpstr> Intro: Project Scope</vt:lpstr>
      <vt:lpstr> 1. Public Need</vt:lpstr>
      <vt:lpstr> 1. Public Need</vt:lpstr>
      <vt:lpstr> 2. SCORP Priorities</vt:lpstr>
      <vt:lpstr> 3. Immediacy of Threat</vt:lpstr>
      <vt:lpstr> 5. Sustainability &amp; Environmental Stewardship</vt:lpstr>
      <vt:lpstr> 5. Sustainability &amp; Environmental Stewardship</vt:lpstr>
      <vt:lpstr> 5. Sustainability &amp; Environmental Stewardship</vt:lpstr>
      <vt:lpstr> 5. Sustainability &amp; Environmental Stewardship</vt:lpstr>
      <vt:lpstr> 5. Sustainability &amp; Environmental Stewardship</vt:lpstr>
      <vt:lpstr> 5. Sustainability &amp; Environmental Stewardship</vt:lpstr>
      <vt:lpstr> 6. Site Suitability</vt:lpstr>
      <vt:lpstr> 7. Expansion</vt:lpstr>
      <vt:lpstr> 8. Diversity of Recreational Uses</vt:lpstr>
      <vt:lpstr>PowerPoint Presentation</vt:lpstr>
      <vt:lpstr> 10. Cost Efficiencies</vt:lpstr>
      <vt:lpstr> 10. Cost Efficiencies:</vt:lpstr>
      <vt:lpstr> Questions?</vt:lpstr>
      <vt:lpstr> Questions?</vt:lpstr>
    </vt:vector>
  </TitlesOfParts>
  <Company>The Nature Conservancy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Melinda Milner</dc:creator>
  <cp:lastModifiedBy>Ryan</cp:lastModifiedBy>
  <cp:revision>260</cp:revision>
  <dcterms:created xsi:type="dcterms:W3CDTF">2010-05-30T17:35:26Z</dcterms:created>
  <dcterms:modified xsi:type="dcterms:W3CDTF">2016-05-16T23:41:23Z</dcterms:modified>
</cp:coreProperties>
</file>