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70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9" r:id="rId22"/>
    <p:sldId id="275" r:id="rId23"/>
    <p:sldId id="276" r:id="rId24"/>
    <p:sldId id="277" r:id="rId25"/>
    <p:sldId id="283" r:id="rId26"/>
    <p:sldId id="278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Jo Sanborn" initials="MJS" lastIdx="1" clrIdx="0">
    <p:extLst>
      <p:ext uri="{19B8F6BF-5375-455C-9EA6-DF929625EA0E}">
        <p15:presenceInfo xmlns:p15="http://schemas.microsoft.com/office/powerpoint/2012/main" userId="Mary Jo Sanb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0DD"/>
    <a:srgbClr val="C2D5E5"/>
    <a:srgbClr val="4E7399"/>
    <a:srgbClr val="4880B1"/>
    <a:srgbClr val="1A3867"/>
    <a:srgbClr val="7D98B4"/>
    <a:srgbClr val="79A2C6"/>
    <a:srgbClr val="7CA990"/>
    <a:srgbClr val="4C8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9DB3D-6C4C-4400-8F40-F8FAA824305E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723D3-B58D-4939-AC27-E0579F566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7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64B44-6FD2-4FD7-9B0C-8CFE360EE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9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64B44-6FD2-4FD7-9B0C-8CFE360EE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4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64B44-6FD2-4FD7-9B0C-8CFE360EE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2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3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0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D0DD"/>
              </a:gs>
              <a:gs pos="30000">
                <a:schemeClr val="bg1">
                  <a:lumMod val="85000"/>
                </a:schemeClr>
              </a:gs>
              <a:gs pos="100000">
                <a:srgbClr val="C4D0DD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4E7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CA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8" y="-11794"/>
            <a:ext cx="10972800" cy="809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379" y="1462088"/>
            <a:ext cx="10972800" cy="473188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21029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1" y="-11794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D0DD"/>
              </a:gs>
              <a:gs pos="37000">
                <a:schemeClr val="bg1">
                  <a:lumMod val="85000"/>
                </a:schemeClr>
              </a:gs>
              <a:gs pos="100000">
                <a:srgbClr val="C4D0DD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4E7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CA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62088"/>
            <a:ext cx="53848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3848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88880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95250" y="-11794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D0DD"/>
              </a:gs>
              <a:gs pos="30000">
                <a:schemeClr val="bg1">
                  <a:lumMod val="85000"/>
                </a:schemeClr>
              </a:gs>
              <a:gs pos="100000">
                <a:srgbClr val="C4D0DD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4E7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CA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11126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4D0DD"/>
              </a:gs>
              <a:gs pos="30000">
                <a:schemeClr val="bg1">
                  <a:lumMod val="85000"/>
                </a:schemeClr>
              </a:gs>
              <a:gs pos="100000">
                <a:srgbClr val="C4D0DD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4E7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CA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0488" y="-11794"/>
            <a:ext cx="10972800" cy="8129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00207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3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79A5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620488" y="-11794"/>
            <a:ext cx="10972800" cy="81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9pPr>
          </a:lstStyle>
          <a:p>
            <a:r>
              <a:rPr lang="en-US" sz="3600" kern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329326"/>
            <a:ext cx="6815667" cy="4796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2D1D3E3-464C-4642-A54A-D9DB2E8EEA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6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80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8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6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4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3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2D5E5"/>
            </a:gs>
            <a:gs pos="83000">
              <a:srgbClr val="C2D5E5"/>
            </a:gs>
            <a:gs pos="100000">
              <a:srgbClr val="C4D0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2F64B-46DC-4574-A7C7-40447CA36F5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2E2A-C4AF-4E1D-814C-95757727B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7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74000">
              <a:srgbClr val="C2D5E5"/>
            </a:gs>
            <a:gs pos="83000">
              <a:srgbClr val="C2D5E5"/>
            </a:gs>
            <a:gs pos="100000">
              <a:srgbClr val="C4D0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rgbClr val="C2D5E5"/>
              </a:gs>
              <a:gs pos="30000">
                <a:schemeClr val="bg1">
                  <a:lumMod val="85000"/>
                </a:schemeClr>
              </a:gs>
              <a:gs pos="100000">
                <a:srgbClr val="C4D0DD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" y="0"/>
            <a:ext cx="11367588" cy="801188"/>
          </a:xfrm>
          <a:prstGeom prst="rect">
            <a:avLst/>
          </a:prstGeom>
          <a:solidFill>
            <a:srgbClr val="4E7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" y="801188"/>
            <a:ext cx="10171612" cy="174172"/>
          </a:xfrm>
          <a:prstGeom prst="rect">
            <a:avLst/>
          </a:prstGeom>
          <a:solidFill>
            <a:srgbClr val="7CA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B9D890"/>
              </a:solidFill>
              <a:effectLst/>
              <a:latin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620488" y="-11794"/>
            <a:ext cx="10972800" cy="81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885379" y="1462088"/>
            <a:ext cx="10972800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36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79A5C"/>
        </a:buClr>
        <a:buSzPct val="100000"/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A_w7g9Dsfg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1" y="1"/>
            <a:ext cx="131410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73" y="388435"/>
            <a:ext cx="7010400" cy="2343150"/>
          </a:xfrm>
          <a:solidFill>
            <a:srgbClr val="4E7399"/>
          </a:solidFill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Icicle Creek Integrated Water Resource Management Strategy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3804445"/>
            <a:ext cx="70104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5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4E7399"/>
                </a:solidFill>
                <a:effectLst/>
              </a:rPr>
              <a:t>What Does Flow In Icicle Creek Look Like?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8800" y="6391275"/>
            <a:ext cx="37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13, 2020</a:t>
            </a:r>
          </a:p>
        </p:txBody>
      </p:sp>
    </p:spTree>
    <p:extLst>
      <p:ext uri="{BB962C8B-B14F-4D97-AF65-F5344CB8AC3E}">
        <p14:creationId xmlns:p14="http://schemas.microsoft.com/office/powerpoint/2010/main" val="2240700061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1"/>
            <a:ext cx="12258675" cy="6895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1" y="-86024"/>
            <a:ext cx="11840922" cy="7067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700" y="216805"/>
            <a:ext cx="5249638" cy="1621519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Water Supply Benefits</a:t>
            </a:r>
          </a:p>
        </p:txBody>
      </p:sp>
    </p:spTree>
    <p:extLst>
      <p:ext uri="{BB962C8B-B14F-4D97-AF65-F5344CB8AC3E}">
        <p14:creationId xmlns:p14="http://schemas.microsoft.com/office/powerpoint/2010/main" val="1063847759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122777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207054"/>
            <a:ext cx="11236100" cy="809854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Projects – collectively meet</a:t>
            </a:r>
            <a:br>
              <a:rPr lang="en-US" dirty="0">
                <a:solidFill>
                  <a:srgbClr val="4E7399"/>
                </a:solidFill>
                <a:effectLst/>
              </a:rPr>
            </a:br>
            <a:r>
              <a:rPr lang="en-US" dirty="0">
                <a:solidFill>
                  <a:srgbClr val="4E7399"/>
                </a:solidFill>
                <a:effectLst/>
              </a:rPr>
              <a:t>all guiding principles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825" y="1493158"/>
            <a:ext cx="6734175" cy="5691187"/>
          </a:xfrm>
        </p:spPr>
        <p:txBody>
          <a:bodyPr>
            <a:normAutofit/>
          </a:bodyPr>
          <a:lstStyle/>
          <a:p>
            <a:r>
              <a:rPr lang="en-US" sz="3000" dirty="0"/>
              <a:t>Water Conservation and Efficiencies</a:t>
            </a:r>
          </a:p>
          <a:p>
            <a:r>
              <a:rPr lang="en-US" sz="3000" dirty="0"/>
              <a:t>Fish Passage and Fish Screens</a:t>
            </a:r>
          </a:p>
          <a:p>
            <a:r>
              <a:rPr lang="en-US" sz="3000" dirty="0"/>
              <a:t>Irrigation Pump Exchanges</a:t>
            </a:r>
          </a:p>
          <a:p>
            <a:r>
              <a:rPr lang="en-US" sz="3000" dirty="0"/>
              <a:t>Modification of Existing Storage</a:t>
            </a:r>
          </a:p>
          <a:p>
            <a:r>
              <a:rPr lang="en-US" sz="3000" dirty="0"/>
              <a:t>Stream Habitat Enhancement</a:t>
            </a:r>
          </a:p>
          <a:p>
            <a:r>
              <a:rPr lang="en-US" sz="3000" dirty="0"/>
              <a:t>Tribal Fishery Adaptive Management Plan</a:t>
            </a:r>
          </a:p>
          <a:p>
            <a:r>
              <a:rPr lang="en-US" sz="3000" dirty="0"/>
              <a:t>Groundwater Augmentation</a:t>
            </a:r>
          </a:p>
          <a:p>
            <a:r>
              <a:rPr lang="en-US" sz="3000" dirty="0"/>
              <a:t>Legal and Administrative Tools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09635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Water Conservation and Efficiencies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038225"/>
            <a:ext cx="4895850" cy="5648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4E7399"/>
                </a:solidFill>
              </a:rPr>
              <a:t>Leavenworth National Fish Hatchery Water Reuse</a:t>
            </a:r>
          </a:p>
          <a:p>
            <a:r>
              <a:rPr lang="en-US" dirty="0"/>
              <a:t>Pilot Circular Tanks: Construction of 4 pilot tanks is underway, will be completed in summer 2021.</a:t>
            </a:r>
          </a:p>
          <a:p>
            <a:r>
              <a:rPr lang="en-US" dirty="0"/>
              <a:t>3 years of monitoring will inform plans and potential next steps for full buildout</a:t>
            </a:r>
          </a:p>
          <a:p>
            <a:r>
              <a:rPr lang="en-US" dirty="0"/>
              <a:t>Goal: Up to 20 </a:t>
            </a:r>
            <a:r>
              <a:rPr lang="en-US" dirty="0" err="1"/>
              <a:t>cfs</a:t>
            </a:r>
            <a:r>
              <a:rPr lang="en-US" dirty="0"/>
              <a:t> anticipated</a:t>
            </a:r>
          </a:p>
        </p:txBody>
      </p:sp>
    </p:spTree>
    <p:extLst>
      <p:ext uri="{BB962C8B-B14F-4D97-AF65-F5344CB8AC3E}">
        <p14:creationId xmlns:p14="http://schemas.microsoft.com/office/powerpoint/2010/main" val="1658514084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" y="189556"/>
            <a:ext cx="5456462" cy="1116694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Water Conservation and Efficiencies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834" y="1810131"/>
            <a:ext cx="58628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7399"/>
                </a:solidFill>
              </a:rPr>
              <a:t>Municipal and Domestic</a:t>
            </a:r>
          </a:p>
          <a:p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Status: City of Leavenworth Advanced Metering Infrastructure (AMI)  Implementation Fall 2020-Spring 2021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Upcoming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Leak detection and pipe replacement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City and Rural Voluntary Lawn Reduction and water use efficiencies</a:t>
            </a:r>
          </a:p>
        </p:txBody>
      </p:sp>
    </p:spTree>
    <p:extLst>
      <p:ext uri="{BB962C8B-B14F-4D97-AF65-F5344CB8AC3E}">
        <p14:creationId xmlns:p14="http://schemas.microsoft.com/office/powerpoint/2010/main" val="2196029564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8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7" y="271689"/>
            <a:ext cx="6580412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Water Conservation and Efficiencies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587" y="1622107"/>
            <a:ext cx="6704237" cy="5235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4E7399"/>
                </a:solidFill>
              </a:rPr>
              <a:t>Icicle </a:t>
            </a:r>
            <a:r>
              <a:rPr lang="en-US" sz="3200" b="1" dirty="0" err="1">
                <a:solidFill>
                  <a:srgbClr val="4E7399"/>
                </a:solidFill>
              </a:rPr>
              <a:t>Peshastin</a:t>
            </a:r>
            <a:r>
              <a:rPr lang="en-US" sz="3200" b="1" dirty="0">
                <a:solidFill>
                  <a:srgbClr val="4E7399"/>
                </a:solidFill>
              </a:rPr>
              <a:t> Irrigation District</a:t>
            </a:r>
          </a:p>
          <a:p>
            <a:r>
              <a:rPr lang="en-US" dirty="0"/>
              <a:t>15 miles of pipe installation plus lining projects completed</a:t>
            </a:r>
          </a:p>
          <a:p>
            <a:r>
              <a:rPr lang="en-US" dirty="0"/>
              <a:t>Wooden Flume replacements completed</a:t>
            </a:r>
          </a:p>
          <a:p>
            <a:r>
              <a:rPr lang="en-US" dirty="0"/>
              <a:t>Additional piping and lining being planned and implemented annually</a:t>
            </a:r>
          </a:p>
          <a:p>
            <a:r>
              <a:rPr lang="en-US" dirty="0"/>
              <a:t>Status: estimated 7 </a:t>
            </a:r>
            <a:r>
              <a:rPr lang="en-US" dirty="0" err="1"/>
              <a:t>cfs</a:t>
            </a:r>
            <a:r>
              <a:rPr lang="en-US" dirty="0"/>
              <a:t> savings to date</a:t>
            </a:r>
          </a:p>
          <a:p>
            <a:r>
              <a:rPr lang="en-US" dirty="0"/>
              <a:t>Goal: 10 </a:t>
            </a:r>
            <a:r>
              <a:rPr lang="en-US" dirty="0" err="1"/>
              <a:t>cfs</a:t>
            </a:r>
            <a:r>
              <a:rPr lang="en-US" dirty="0"/>
              <a:t> water savings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06887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122586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4" y="295978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Fish Passage and </a:t>
            </a:r>
            <a:br>
              <a:rPr lang="en-US" dirty="0">
                <a:solidFill>
                  <a:srgbClr val="4E7399"/>
                </a:solidFill>
                <a:effectLst/>
              </a:rPr>
            </a:br>
            <a:r>
              <a:rPr lang="en-US" dirty="0">
                <a:solidFill>
                  <a:srgbClr val="4E7399"/>
                </a:solidFill>
                <a:effectLst/>
              </a:rPr>
              <a:t>Fish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74" y="1469231"/>
            <a:ext cx="5809129" cy="3919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4E7399"/>
                </a:solidFill>
              </a:rPr>
              <a:t>Boulder Field Project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Status: Completed Fall 2020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Step pools constructed in channel to improve fish passage through large boulder field</a:t>
            </a:r>
          </a:p>
        </p:txBody>
      </p:sp>
    </p:spTree>
    <p:extLst>
      <p:ext uri="{BB962C8B-B14F-4D97-AF65-F5344CB8AC3E}">
        <p14:creationId xmlns:p14="http://schemas.microsoft.com/office/powerpoint/2010/main" val="1764443471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7" y="-11794"/>
            <a:ext cx="12212967" cy="6869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16" y="256313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Fish Passage and Fish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62089"/>
            <a:ext cx="7353300" cy="5005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City of Leavenworth Fish Screen Replacement</a:t>
            </a:r>
          </a:p>
          <a:p>
            <a:r>
              <a:rPr lang="en-US" dirty="0"/>
              <a:t>Construction will be completed in Spring 2021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Icicle </a:t>
            </a:r>
            <a:r>
              <a:rPr lang="en-US" b="1" dirty="0" err="1">
                <a:solidFill>
                  <a:srgbClr val="4E7399"/>
                </a:solidFill>
              </a:rPr>
              <a:t>Peshastin</a:t>
            </a:r>
            <a:r>
              <a:rPr lang="en-US" b="1" dirty="0">
                <a:solidFill>
                  <a:srgbClr val="4E7399"/>
                </a:solidFill>
              </a:rPr>
              <a:t> Irrigation District  Fish Screen Replacement</a:t>
            </a:r>
          </a:p>
          <a:p>
            <a:r>
              <a:rPr lang="en-US" dirty="0"/>
              <a:t>Access bridge replaced in March 2021 to enable screen construction</a:t>
            </a:r>
          </a:p>
          <a:p>
            <a:r>
              <a:rPr lang="en-US" dirty="0"/>
              <a:t>Screen construction planned for Fall 2021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85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88" y="178378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Fish Passage and Fish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088" y="1331663"/>
            <a:ext cx="10684062" cy="5395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LNFH Surface Water Intake, Fish Screen and Passage Project</a:t>
            </a:r>
          </a:p>
          <a:p>
            <a:r>
              <a:rPr lang="en-US" dirty="0"/>
              <a:t>Phase 1 begins spring 2022: new intake </a:t>
            </a:r>
            <a:r>
              <a:rPr lang="en-US" dirty="0" err="1"/>
              <a:t>headworks</a:t>
            </a:r>
            <a:r>
              <a:rPr lang="en-US" dirty="0"/>
              <a:t> and fish screen plus roughened channel                                               and </a:t>
            </a:r>
            <a:r>
              <a:rPr lang="en-US" dirty="0" err="1"/>
              <a:t>fishway</a:t>
            </a:r>
            <a:r>
              <a:rPr lang="en-US" dirty="0"/>
              <a:t>.</a:t>
            </a:r>
          </a:p>
          <a:p>
            <a:r>
              <a:rPr lang="en-US" dirty="0"/>
              <a:t>Phase 2 begins spring 2023:                                                          replace and line conveyance                                                          pipeline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Both Phases will be complete by                                                   2025 or sooner</a:t>
            </a:r>
          </a:p>
        </p:txBody>
      </p:sp>
    </p:spTree>
    <p:extLst>
      <p:ext uri="{BB962C8B-B14F-4D97-AF65-F5344CB8AC3E}">
        <p14:creationId xmlns:p14="http://schemas.microsoft.com/office/powerpoint/2010/main" val="2324002079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52" y="316320"/>
            <a:ext cx="11432198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Pump Exchanges – Cascade Orchard Irrigation Co.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95550"/>
            <a:ext cx="5706140" cy="4219576"/>
          </a:xfrm>
        </p:spPr>
        <p:txBody>
          <a:bodyPr>
            <a:normAutofit fontScale="92500"/>
          </a:bodyPr>
          <a:lstStyle/>
          <a:p>
            <a:r>
              <a:rPr lang="en-US" dirty="0"/>
              <a:t>Construction planned for 2021-2022</a:t>
            </a:r>
          </a:p>
          <a:p>
            <a:r>
              <a:rPr lang="en-US" dirty="0"/>
              <a:t>Move diversion from RM 4.5 to RM 1.9 with new pump station and fish screen.</a:t>
            </a:r>
          </a:p>
          <a:p>
            <a:r>
              <a:rPr lang="en-US" dirty="0"/>
              <a:t>Convert open ditch to closed pipe.</a:t>
            </a:r>
          </a:p>
          <a:p>
            <a:r>
              <a:rPr lang="en-US" dirty="0"/>
              <a:t>Instream Flow: 11.9 cfs for 2.6 miles; 3.5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cfs below new diversion during September low-flow period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9752" y="1392799"/>
            <a:ext cx="10936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4E7399"/>
                </a:solidFill>
              </a:rPr>
              <a:t>Cascade Orchard Irrigation Company (COIC) Irrigation Efficiency and Instream Flow Enhancement</a:t>
            </a:r>
          </a:p>
        </p:txBody>
      </p:sp>
    </p:spTree>
    <p:extLst>
      <p:ext uri="{BB962C8B-B14F-4D97-AF65-F5344CB8AC3E}">
        <p14:creationId xmlns:p14="http://schemas.microsoft.com/office/powerpoint/2010/main" val="883915364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4E7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4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621" y="4092497"/>
            <a:ext cx="8026654" cy="197897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Icicle Creek is a tributary to the Wenatchee River (WRIA 45) located in Chelan County, WA</a:t>
            </a:r>
          </a:p>
        </p:txBody>
      </p:sp>
    </p:spTree>
    <p:extLst>
      <p:ext uri="{BB962C8B-B14F-4D97-AF65-F5344CB8AC3E}">
        <p14:creationId xmlns:p14="http://schemas.microsoft.com/office/powerpoint/2010/main" val="511755696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8" y="0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Pump Exchanges -- IPID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588" y="2321169"/>
            <a:ext cx="11121657" cy="4536831"/>
          </a:xfrm>
        </p:spPr>
        <p:txBody>
          <a:bodyPr>
            <a:normAutofit/>
          </a:bodyPr>
          <a:lstStyle/>
          <a:p>
            <a:r>
              <a:rPr lang="en-US" dirty="0"/>
              <a:t>Status: Alternatives Analysis and                                          Conceptual Deign (2021)</a:t>
            </a:r>
          </a:p>
          <a:p>
            <a:r>
              <a:rPr lang="en-US" dirty="0"/>
              <a:t>Construction of two full season                                                     pump stations on the Wenatchee                                                       River</a:t>
            </a:r>
          </a:p>
          <a:p>
            <a:r>
              <a:rPr lang="en-US" dirty="0"/>
              <a:t>Eliminate </a:t>
            </a:r>
            <a:r>
              <a:rPr lang="en-US" dirty="0" err="1"/>
              <a:t>Peshastin</a:t>
            </a:r>
            <a:r>
              <a:rPr lang="en-US" dirty="0"/>
              <a:t> Creek Diversion</a:t>
            </a:r>
          </a:p>
          <a:p>
            <a:r>
              <a:rPr lang="en-US" dirty="0"/>
              <a:t>Decrease Icicle Creek diversion up to 20-25 </a:t>
            </a:r>
            <a:r>
              <a:rPr lang="en-US" dirty="0" err="1"/>
              <a:t>cfs</a:t>
            </a:r>
            <a:r>
              <a:rPr lang="en-US" dirty="0"/>
              <a:t> at times. </a:t>
            </a:r>
          </a:p>
          <a:p>
            <a:r>
              <a:rPr lang="en-US" dirty="0"/>
              <a:t>Evaluating options to offset long-term pumping power costs (i.e. power generation)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588" y="1157397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7399"/>
                </a:solidFill>
              </a:rPr>
              <a:t>Icicle </a:t>
            </a:r>
            <a:r>
              <a:rPr lang="en-US" sz="2800" b="1" dirty="0" err="1">
                <a:solidFill>
                  <a:srgbClr val="4E7399"/>
                </a:solidFill>
              </a:rPr>
              <a:t>Peshastin</a:t>
            </a:r>
            <a:r>
              <a:rPr lang="en-US" sz="2800" b="1" dirty="0">
                <a:solidFill>
                  <a:srgbClr val="4E7399"/>
                </a:solidFill>
              </a:rPr>
              <a:t> Irrigation District </a:t>
            </a:r>
          </a:p>
          <a:p>
            <a:r>
              <a:rPr lang="en-US" sz="2800" b="1" dirty="0">
                <a:solidFill>
                  <a:srgbClr val="4E7399"/>
                </a:solidFill>
              </a:rPr>
              <a:t>Pump Exchange Project</a:t>
            </a:r>
          </a:p>
        </p:txBody>
      </p:sp>
    </p:spTree>
    <p:extLst>
      <p:ext uri="{BB962C8B-B14F-4D97-AF65-F5344CB8AC3E}">
        <p14:creationId xmlns:p14="http://schemas.microsoft.com/office/powerpoint/2010/main" val="2713809917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88" y="152401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Modification of Existing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" y="994813"/>
            <a:ext cx="7223125" cy="3281912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4E7399"/>
                </a:solidFill>
              </a:rPr>
              <a:t>Eightmile</a:t>
            </a:r>
            <a:r>
              <a:rPr lang="en-US" b="1" dirty="0">
                <a:solidFill>
                  <a:srgbClr val="4E7399"/>
                </a:solidFill>
              </a:rPr>
              <a:t> Lake Dam Rebuild and Restoration</a:t>
            </a:r>
            <a:r>
              <a:rPr lang="en-US" b="1" dirty="0"/>
              <a:t>	</a:t>
            </a:r>
          </a:p>
          <a:p>
            <a:r>
              <a:rPr lang="en-US" sz="2700" dirty="0"/>
              <a:t>IPID and Ecology Dam Safety Office developed options to meet safety standards</a:t>
            </a:r>
          </a:p>
          <a:p>
            <a:r>
              <a:rPr lang="en-US" sz="2700" dirty="0"/>
              <a:t>Office of Columbia River is </a:t>
            </a:r>
            <a:r>
              <a:rPr lang="en-US" sz="2700"/>
              <a:t>preparing an </a:t>
            </a:r>
            <a:r>
              <a:rPr lang="en-US" sz="2700" dirty="0"/>
              <a:t>EIS under SEPA to examine alternatives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88" y="3976688"/>
            <a:ext cx="11965212" cy="4048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Alpine Lakes Automation and Optimization</a:t>
            </a:r>
          </a:p>
          <a:p>
            <a:r>
              <a:rPr lang="en-US" sz="2700" dirty="0"/>
              <a:t>Automate Lake releases based on need and conditions</a:t>
            </a:r>
          </a:p>
          <a:p>
            <a:r>
              <a:rPr lang="en-US" sz="2700" dirty="0"/>
              <a:t>30+ </a:t>
            </a:r>
            <a:r>
              <a:rPr lang="en-US" sz="2700" dirty="0" err="1"/>
              <a:t>cfs</a:t>
            </a:r>
            <a:r>
              <a:rPr lang="en-US" sz="2700" dirty="0"/>
              <a:t> instream flow benefit</a:t>
            </a:r>
          </a:p>
          <a:p>
            <a:r>
              <a:rPr lang="en-US" sz="2700" dirty="0"/>
              <a:t>Status: 30% design</a:t>
            </a:r>
          </a:p>
          <a:p>
            <a:r>
              <a:rPr lang="en-US" sz="2700" dirty="0"/>
              <a:t>Collecting data on streamflow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4030298362"/>
      </p:ext>
    </p:extLst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8" y="324553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Stream Habitat </a:t>
            </a:r>
            <a:br>
              <a:rPr lang="en-US" dirty="0">
                <a:solidFill>
                  <a:srgbClr val="4E7399"/>
                </a:solidFill>
                <a:effectLst/>
              </a:rPr>
            </a:br>
            <a:r>
              <a:rPr lang="en-US" dirty="0">
                <a:solidFill>
                  <a:srgbClr val="4E7399"/>
                </a:solidFill>
                <a:effectLst/>
              </a:rPr>
              <a:t>Enhancements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625" y="1754243"/>
            <a:ext cx="11252425" cy="5108833"/>
          </a:xfrm>
        </p:spPr>
        <p:txBody>
          <a:bodyPr>
            <a:normAutofit/>
          </a:bodyPr>
          <a:lstStyle/>
          <a:p>
            <a:r>
              <a:rPr lang="en-US" dirty="0"/>
              <a:t>Several Riparian Improvement and                                        Sediment Reduction Projects being                                        designed.</a:t>
            </a:r>
          </a:p>
          <a:p>
            <a:r>
              <a:rPr lang="en-US" dirty="0"/>
              <a:t>Construction planned at river mile                                                   1.0 </a:t>
            </a:r>
            <a:r>
              <a:rPr lang="en-US"/>
              <a:t>in 2022</a:t>
            </a:r>
            <a:endParaRPr lang="en-US" dirty="0"/>
          </a:p>
          <a:p>
            <a:r>
              <a:rPr lang="en-US" dirty="0"/>
              <a:t>Upcoming Projects may include riparian planting, side channel restoration, engineered log jams</a:t>
            </a:r>
          </a:p>
        </p:txBody>
      </p:sp>
    </p:spTree>
    <p:extLst>
      <p:ext uri="{BB962C8B-B14F-4D97-AF65-F5344CB8AC3E}">
        <p14:creationId xmlns:p14="http://schemas.microsoft.com/office/powerpoint/2010/main" val="2574359654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8" y="387638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Tribal Fishery Adaptive </a:t>
            </a:r>
            <a:br>
              <a:rPr lang="en-US" dirty="0">
                <a:solidFill>
                  <a:srgbClr val="4E7399"/>
                </a:solidFill>
                <a:effectLst/>
              </a:rPr>
            </a:br>
            <a:r>
              <a:rPr lang="en-US" dirty="0">
                <a:solidFill>
                  <a:srgbClr val="4E7399"/>
                </a:solidFill>
                <a:effectLst/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068" y="1674797"/>
            <a:ext cx="11257187" cy="4709025"/>
          </a:xfrm>
        </p:spPr>
        <p:txBody>
          <a:bodyPr>
            <a:normAutofit/>
          </a:bodyPr>
          <a:lstStyle/>
          <a:p>
            <a:r>
              <a:rPr lang="en-US" sz="3200" dirty="0"/>
              <a:t>Projects being identified by Tribal                                       fishers and coordinated with                                          Leavenworth National Fish Hatchery</a:t>
            </a:r>
          </a:p>
          <a:p>
            <a:r>
              <a:rPr lang="en-US" sz="3200" dirty="0"/>
              <a:t>Assessing flow and channel                                            morphology</a:t>
            </a:r>
          </a:p>
          <a:p>
            <a:r>
              <a:rPr lang="en-US" sz="3200" dirty="0"/>
              <a:t>Tribal fishery effectiveness monitoring</a:t>
            </a:r>
          </a:p>
        </p:txBody>
      </p:sp>
    </p:spTree>
    <p:extLst>
      <p:ext uri="{BB962C8B-B14F-4D97-AF65-F5344CB8AC3E}">
        <p14:creationId xmlns:p14="http://schemas.microsoft.com/office/powerpoint/2010/main" val="2425652865"/>
      </p:ext>
    </p:extLst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350" y="240334"/>
            <a:ext cx="8229600" cy="81298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4E73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Groundwater </a:t>
            </a:r>
            <a:br>
              <a:rPr lang="en-US" dirty="0">
                <a:solidFill>
                  <a:srgbClr val="4E73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E73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14350" y="1399963"/>
            <a:ext cx="5523148" cy="44906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Restore groundwater supplies at Leavenworth Hatchery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7+ </a:t>
            </a:r>
            <a:r>
              <a:rPr lang="en-US" sz="3200" dirty="0" err="1"/>
              <a:t>cfs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Production level shallow groundwater collectors planned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Colder water coordinated with water reuse project</a:t>
            </a:r>
          </a:p>
        </p:txBody>
      </p:sp>
    </p:spTree>
    <p:extLst>
      <p:ext uri="{BB962C8B-B14F-4D97-AF65-F5344CB8AC3E}">
        <p14:creationId xmlns:p14="http://schemas.microsoft.com/office/powerpoint/2010/main" val="3575106363"/>
      </p:ext>
    </p:extLst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287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8" y="28575"/>
            <a:ext cx="10972800" cy="812982"/>
          </a:xfrm>
        </p:spPr>
        <p:txBody>
          <a:bodyPr/>
          <a:lstStyle/>
          <a:p>
            <a:r>
              <a:rPr lang="en-US" dirty="0">
                <a:solidFill>
                  <a:srgbClr val="4E7399"/>
                </a:solidFill>
                <a:effectLst/>
              </a:rPr>
              <a:t>Legal and Administrative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Water Markets</a:t>
            </a:r>
          </a:p>
          <a:p>
            <a:r>
              <a:rPr lang="en-US" dirty="0"/>
              <a:t>Create a voluntary Icicle Creek Water Market</a:t>
            </a:r>
          </a:p>
          <a:p>
            <a:r>
              <a:rPr lang="en-US" dirty="0"/>
              <a:t>Improve agricultural reliability for market participants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384800" cy="5017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E7399"/>
                </a:solidFill>
              </a:rPr>
              <a:t>Instream Flow Rule Amendment</a:t>
            </a:r>
          </a:p>
          <a:p>
            <a:r>
              <a:rPr lang="en-US" dirty="0"/>
              <a:t>Amend Icicle portion of Wenatchee Instream Flow Rule to increase reserve</a:t>
            </a:r>
          </a:p>
          <a:p>
            <a:r>
              <a:rPr lang="en-US" dirty="0"/>
              <a:t>Provides water for domestic use</a:t>
            </a:r>
          </a:p>
          <a:p>
            <a:r>
              <a:rPr lang="en-US" dirty="0"/>
              <a:t>Rule requires instream flow improvement</a:t>
            </a:r>
          </a:p>
        </p:txBody>
      </p:sp>
    </p:spTree>
    <p:extLst>
      <p:ext uri="{BB962C8B-B14F-4D97-AF65-F5344CB8AC3E}">
        <p14:creationId xmlns:p14="http://schemas.microsoft.com/office/powerpoint/2010/main" val="2821337655"/>
      </p:ext>
    </p:extLst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0863263" cy="7707313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83481" y="0"/>
            <a:ext cx="46482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4E7399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86233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" y="0"/>
            <a:ext cx="1216342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238603-5B9C-4D02-9F67-85EBAB74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0" y="-20233"/>
            <a:ext cx="10972800" cy="812982"/>
          </a:xfrm>
        </p:spPr>
        <p:txBody>
          <a:bodyPr/>
          <a:lstStyle/>
          <a:p>
            <a:r>
              <a:rPr lang="en-US" sz="4000" b="1" dirty="0">
                <a:solidFill>
                  <a:srgbClr val="C2D5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template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4795" y="1023107"/>
            <a:ext cx="9839582" cy="5604535"/>
          </a:xfrm>
          <a:prstGeom prst="rect">
            <a:avLst/>
          </a:prstGeom>
          <a:solidFill>
            <a:srgbClr val="C4D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A_w7g9Dsf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4668" y="1129640"/>
            <a:ext cx="9599837" cy="53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6" y="78706"/>
            <a:ext cx="3639909" cy="813253"/>
          </a:xfrm>
        </p:spPr>
        <p:txBody>
          <a:bodyPr/>
          <a:lstStyle/>
          <a:p>
            <a:r>
              <a:rPr lang="en-US" sz="38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0665"/>
            <a:ext cx="5715000" cy="56682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1" dirty="0"/>
              <a:t>Co-Conveners:</a:t>
            </a:r>
            <a:r>
              <a:rPr lang="en-US" sz="2800" dirty="0"/>
              <a:t> Ecology’s Office of Columbia River and Chelan County</a:t>
            </a:r>
            <a:br>
              <a:rPr lang="en-US" sz="2800" dirty="0"/>
            </a:br>
            <a:endParaRPr lang="en-US" sz="28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1" dirty="0"/>
              <a:t>Process:</a:t>
            </a:r>
            <a:r>
              <a:rPr lang="en-US" sz="2800" dirty="0"/>
              <a:t> Assembled Icicle Workgroup (IWG) Stakeholders</a:t>
            </a:r>
            <a:br>
              <a:rPr lang="en-US" sz="2800" dirty="0"/>
            </a:br>
            <a:endParaRPr lang="en-US" sz="28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Goals:  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Meet instream and out-of-stream objectives in Icicle Creek Basin, provide an alternate pathway for conflict resolution other than litigation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796922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866" y="0"/>
            <a:ext cx="8229600" cy="746578"/>
          </a:xfrm>
        </p:spPr>
        <p:txBody>
          <a:bodyPr/>
          <a:lstStyle/>
          <a:p>
            <a:r>
              <a:rPr lang="en-US" sz="3800" dirty="0">
                <a:solidFill>
                  <a:srgbClr val="C2D5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IWG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8393" y="545592"/>
            <a:ext cx="2603557" cy="6245413"/>
          </a:xfrm>
        </p:spPr>
        <p:txBody>
          <a:bodyPr numCol="1">
            <a:noAutofit/>
          </a:bodyPr>
          <a:lstStyle/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/>
              <a:t>Ecology Office of Columbia River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/>
              <a:t>Chelan Co Board of Commissioners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/>
              <a:t>Yakama Nation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/>
              <a:t>WA State Dept of Fish &amp; Wildlife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 err="1"/>
              <a:t>Conf</a:t>
            </a:r>
            <a:r>
              <a:rPr lang="en-US" sz="1600" b="1" dirty="0"/>
              <a:t> Tribes of the Colville Reservation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Icicle &amp; </a:t>
            </a:r>
            <a:r>
              <a:rPr lang="en-US" sz="1600" b="1" dirty="0" err="1">
                <a:solidFill>
                  <a:srgbClr val="000000"/>
                </a:solidFill>
              </a:rPr>
              <a:t>Peshastin</a:t>
            </a:r>
            <a:r>
              <a:rPr lang="en-US" sz="1600" b="1" dirty="0">
                <a:solidFill>
                  <a:srgbClr val="000000"/>
                </a:solidFill>
              </a:rPr>
              <a:t> Irrigation District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USFWS – Leavenworth Fish Hatchery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City of Leavenworth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NOAA Fisheries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None/>
            </a:pPr>
            <a:endParaRPr lang="en-US" sz="1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391950" y="545592"/>
            <a:ext cx="2800050" cy="570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WA Water Trust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US Forest Service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Trout Unlimited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Agricultural Representatives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City of Cashmere</a:t>
            </a: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US Bureau of Reclamation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Cascadia Conservation District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Cascade Orchard Irrigation Co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</a:rPr>
              <a:t>Icicle Creek Watershed Council</a:t>
            </a:r>
          </a:p>
          <a:p>
            <a:pPr marL="233363" indent="-233363">
              <a:spcBef>
                <a:spcPts val="0"/>
              </a:spcBef>
              <a:spcAft>
                <a:spcPts val="1800"/>
              </a:spcAft>
              <a:buClr>
                <a:srgbClr val="708E4B"/>
              </a:buClr>
              <a:buSzPct val="100000"/>
              <a:buFont typeface="Wingdings" pitchFamily="2" charset="2"/>
              <a:buChar char="§"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56839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0" y="0"/>
            <a:ext cx="12258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8603-5B9C-4D02-9F67-85EBAB74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4880B1"/>
                </a:solidFill>
                <a:effectLst/>
              </a:rPr>
              <a:t>Timeline of Icicle Strategy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2D30F549-8E70-4E7B-AB4D-2200B6B94F76}"/>
              </a:ext>
            </a:extLst>
          </p:cNvPr>
          <p:cNvSpPr/>
          <p:nvPr/>
        </p:nvSpPr>
        <p:spPr>
          <a:xfrm rot="5400000">
            <a:off x="-809500" y="3199650"/>
            <a:ext cx="3726112" cy="184312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79A2C6"/>
          </a:solidFill>
          <a:ln w="63500">
            <a:solidFill>
              <a:srgbClr val="79A2C6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5492329C-706E-4E94-820B-D5FA134E1171}"/>
              </a:ext>
            </a:extLst>
          </p:cNvPr>
          <p:cNvSpPr/>
          <p:nvPr/>
        </p:nvSpPr>
        <p:spPr>
          <a:xfrm>
            <a:off x="937880" y="5108440"/>
            <a:ext cx="2682091" cy="1061892"/>
          </a:xfrm>
          <a:prstGeom prst="homePlate">
            <a:avLst>
              <a:gd name="adj" fmla="val 25000"/>
            </a:avLst>
          </a:prstGeom>
          <a:solidFill>
            <a:srgbClr val="79A2C6"/>
          </a:solidFill>
          <a:ln w="25400">
            <a:solidFill>
              <a:srgbClr val="79A2C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Arrow: Pentagon 5">
            <a:extLst>
              <a:ext uri="{FF2B5EF4-FFF2-40B4-BE49-F238E27FC236}">
                <a16:creationId xmlns:a16="http://schemas.microsoft.com/office/drawing/2014/main" id="{55AC2307-068A-4BB7-BA8E-A0D2EDF641CE}"/>
              </a:ext>
            </a:extLst>
          </p:cNvPr>
          <p:cNvSpPr txBox="1"/>
          <p:nvPr/>
        </p:nvSpPr>
        <p:spPr>
          <a:xfrm>
            <a:off x="1178185" y="5277331"/>
            <a:ext cx="2071618" cy="72411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0" tIns="254000" rIns="127000" bIns="254000" numCol="1" spcCol="1270" anchor="ctr" anchorCtr="0">
            <a:noAutofit/>
          </a:bodyPr>
          <a:lstStyle/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</a:rPr>
              <a:t>Pre-2012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0F913E-B830-48FA-9C6E-F54501729DEC}"/>
              </a:ext>
            </a:extLst>
          </p:cNvPr>
          <p:cNvGrpSpPr/>
          <p:nvPr/>
        </p:nvGrpSpPr>
        <p:grpSpPr>
          <a:xfrm>
            <a:off x="1169232" y="1428750"/>
            <a:ext cx="2089525" cy="2016357"/>
            <a:chOff x="-1371581" y="687092"/>
            <a:chExt cx="3424521" cy="24003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B15970B-507E-476D-9D75-E8B1D0B4FF4C}"/>
                </a:ext>
              </a:extLst>
            </p:cNvPr>
            <p:cNvSpPr/>
            <p:nvPr/>
          </p:nvSpPr>
          <p:spPr>
            <a:xfrm>
              <a:off x="181250" y="1216289"/>
              <a:ext cx="1818372" cy="1871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692F60-E54E-4C54-91C4-5304E1F8720F}"/>
                </a:ext>
              </a:extLst>
            </p:cNvPr>
            <p:cNvSpPr txBox="1"/>
            <p:nvPr/>
          </p:nvSpPr>
          <p:spPr>
            <a:xfrm>
              <a:off x="-1371581" y="687092"/>
              <a:ext cx="3424521" cy="2012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8000" tIns="432000" rIns="288000" bIns="0" numCol="1" spcCol="1270" anchor="t" anchorCtr="0">
              <a:noAutofit/>
            </a:bodyPr>
            <a:lstStyle/>
            <a:p>
              <a:pPr defTabSz="533400" eaLnBrk="0" fontAlgn="base" hangingPunct="0">
                <a:spcBef>
                  <a:spcPct val="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"/>
                </a:rPr>
                <a:t>Litigation amongst numerous Icicle stakeholders</a:t>
              </a:r>
            </a:p>
          </p:txBody>
        </p:sp>
      </p:grpSp>
      <p:sp>
        <p:nvSpPr>
          <p:cNvPr id="23" name="L-Shape 22">
            <a:extLst>
              <a:ext uri="{FF2B5EF4-FFF2-40B4-BE49-F238E27FC236}">
                <a16:creationId xmlns:a16="http://schemas.microsoft.com/office/drawing/2014/main" id="{0CCA8F6C-EFB8-485D-BB4E-26BDD6501831}"/>
              </a:ext>
            </a:extLst>
          </p:cNvPr>
          <p:cNvSpPr/>
          <p:nvPr/>
        </p:nvSpPr>
        <p:spPr>
          <a:xfrm rot="5400000">
            <a:off x="1825621" y="3179630"/>
            <a:ext cx="3673658" cy="171901"/>
          </a:xfrm>
          <a:prstGeom prst="corner">
            <a:avLst>
              <a:gd name="adj1" fmla="val 1000"/>
              <a:gd name="adj2" fmla="val 1000"/>
            </a:avLst>
          </a:prstGeom>
          <a:ln w="76200">
            <a:solidFill>
              <a:srgbClr val="7D98B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488279E9-212D-4456-AD3E-39A153C380DE}"/>
              </a:ext>
            </a:extLst>
          </p:cNvPr>
          <p:cNvSpPr/>
          <p:nvPr/>
        </p:nvSpPr>
        <p:spPr>
          <a:xfrm>
            <a:off x="3552154" y="5122017"/>
            <a:ext cx="2496018" cy="1061892"/>
          </a:xfrm>
          <a:prstGeom prst="chevron">
            <a:avLst>
              <a:gd name="adj" fmla="val 25000"/>
            </a:avLst>
          </a:prstGeom>
          <a:solidFill>
            <a:srgbClr val="7D98B4"/>
          </a:solidFill>
          <a:ln>
            <a:solidFill>
              <a:srgbClr val="7D98B4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Arrow: Chevron 10">
            <a:extLst>
              <a:ext uri="{FF2B5EF4-FFF2-40B4-BE49-F238E27FC236}">
                <a16:creationId xmlns:a16="http://schemas.microsoft.com/office/drawing/2014/main" id="{8BA7201F-4DF5-4E09-96A9-5C1B3303623D}"/>
              </a:ext>
            </a:extLst>
          </p:cNvPr>
          <p:cNvSpPr txBox="1"/>
          <p:nvPr/>
        </p:nvSpPr>
        <p:spPr>
          <a:xfrm>
            <a:off x="4060100" y="5338260"/>
            <a:ext cx="1543649" cy="7241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0" tIns="254000" rIns="127000" bIns="254000" numCol="1" spcCol="1270" anchor="ctr" anchorCtr="0">
            <a:noAutofit/>
          </a:bodyPr>
          <a:lstStyle/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</a:rPr>
              <a:t>2012 - 2019</a:t>
            </a:r>
          </a:p>
        </p:txBody>
      </p:sp>
      <p:sp>
        <p:nvSpPr>
          <p:cNvPr id="26" name="L-Shape 25">
            <a:extLst>
              <a:ext uri="{FF2B5EF4-FFF2-40B4-BE49-F238E27FC236}">
                <a16:creationId xmlns:a16="http://schemas.microsoft.com/office/drawing/2014/main" id="{0A31787C-AD72-42AD-9682-32AD1F89E547}"/>
              </a:ext>
            </a:extLst>
          </p:cNvPr>
          <p:cNvSpPr/>
          <p:nvPr/>
        </p:nvSpPr>
        <p:spPr>
          <a:xfrm rot="5400000">
            <a:off x="4252238" y="3191510"/>
            <a:ext cx="3693266" cy="167748"/>
          </a:xfrm>
          <a:prstGeom prst="corner">
            <a:avLst>
              <a:gd name="adj1" fmla="val 1000"/>
              <a:gd name="adj2" fmla="val 1000"/>
            </a:avLst>
          </a:prstGeom>
          <a:ln w="76200">
            <a:solidFill>
              <a:srgbClr val="4880B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186D4C97-B2B3-4D55-8F99-B7B90A569168}"/>
              </a:ext>
            </a:extLst>
          </p:cNvPr>
          <p:cNvSpPr/>
          <p:nvPr/>
        </p:nvSpPr>
        <p:spPr>
          <a:xfrm>
            <a:off x="5991938" y="5122017"/>
            <a:ext cx="2542105" cy="1081499"/>
          </a:xfrm>
          <a:prstGeom prst="chevron">
            <a:avLst>
              <a:gd name="adj" fmla="val 25000"/>
            </a:avLst>
          </a:prstGeom>
          <a:solidFill>
            <a:srgbClr val="4880B1"/>
          </a:solidFill>
          <a:ln>
            <a:solidFill>
              <a:srgbClr val="4880B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Arrow: Chevron 15">
            <a:extLst>
              <a:ext uri="{FF2B5EF4-FFF2-40B4-BE49-F238E27FC236}">
                <a16:creationId xmlns:a16="http://schemas.microsoft.com/office/drawing/2014/main" id="{09EADF48-76C3-43B6-A487-2E0B87A6AFBB}"/>
              </a:ext>
            </a:extLst>
          </p:cNvPr>
          <p:cNvSpPr txBox="1"/>
          <p:nvPr/>
        </p:nvSpPr>
        <p:spPr>
          <a:xfrm>
            <a:off x="6469057" y="5300711"/>
            <a:ext cx="1587865" cy="7241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0" tIns="254000" rIns="127000" bIns="254000" numCol="1" spcCol="1270" anchor="ctr" anchorCtr="0">
            <a:noAutofit/>
          </a:bodyPr>
          <a:lstStyle/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</a:rPr>
              <a:t>2019 - 2029</a:t>
            </a: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9DAE4C9C-CCD0-4F9E-B93F-9712222767C7}"/>
              </a:ext>
            </a:extLst>
          </p:cNvPr>
          <p:cNvSpPr/>
          <p:nvPr/>
        </p:nvSpPr>
        <p:spPr>
          <a:xfrm rot="5400000">
            <a:off x="8994404" y="3160035"/>
            <a:ext cx="3648243" cy="203328"/>
          </a:xfrm>
          <a:prstGeom prst="corner">
            <a:avLst>
              <a:gd name="adj1" fmla="val 1000"/>
              <a:gd name="adj2" fmla="val 1000"/>
            </a:avLst>
          </a:prstGeom>
          <a:ln w="76200">
            <a:solidFill>
              <a:srgbClr val="1A3867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F4539F63-BFA3-47CE-8673-FAC785F15FC7}"/>
              </a:ext>
            </a:extLst>
          </p:cNvPr>
          <p:cNvSpPr/>
          <p:nvPr/>
        </p:nvSpPr>
        <p:spPr>
          <a:xfrm>
            <a:off x="8458198" y="5108440"/>
            <a:ext cx="2542102" cy="1123271"/>
          </a:xfrm>
          <a:prstGeom prst="chevron">
            <a:avLst>
              <a:gd name="adj" fmla="val 25000"/>
            </a:avLst>
          </a:prstGeom>
          <a:solidFill>
            <a:srgbClr val="4E7399"/>
          </a:solidFill>
          <a:ln>
            <a:solidFill>
              <a:srgbClr val="4E7399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Arrow: Chevron 20">
            <a:extLst>
              <a:ext uri="{FF2B5EF4-FFF2-40B4-BE49-F238E27FC236}">
                <a16:creationId xmlns:a16="http://schemas.microsoft.com/office/drawing/2014/main" id="{4D80D675-894B-4A31-A69D-D7149010A38A}"/>
              </a:ext>
            </a:extLst>
          </p:cNvPr>
          <p:cNvSpPr txBox="1"/>
          <p:nvPr/>
        </p:nvSpPr>
        <p:spPr>
          <a:xfrm>
            <a:off x="8974462" y="5338260"/>
            <a:ext cx="1585418" cy="7241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0" tIns="254000" rIns="127000" bIns="254000" numCol="1" spcCol="1270" anchor="ctr" anchorCtr="0">
            <a:noAutofit/>
          </a:bodyPr>
          <a:lstStyle/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50000"/>
                    </a:srgbClr>
                  </a:outerShdw>
                </a:effectLst>
                <a:latin typeface="Arial"/>
              </a:rPr>
              <a:t>2029 +</a:t>
            </a:r>
            <a:endParaRPr lang="ru-RU" sz="3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32" name="L-Shape 31">
            <a:extLst>
              <a:ext uri="{FF2B5EF4-FFF2-40B4-BE49-F238E27FC236}">
                <a16:creationId xmlns:a16="http://schemas.microsoft.com/office/drawing/2014/main" id="{98C290FD-BA98-4EE0-8E42-87F77AD06499}"/>
              </a:ext>
            </a:extLst>
          </p:cNvPr>
          <p:cNvSpPr/>
          <p:nvPr/>
        </p:nvSpPr>
        <p:spPr>
          <a:xfrm rot="5400000">
            <a:off x="6753969" y="3156238"/>
            <a:ext cx="3693264" cy="224718"/>
          </a:xfrm>
          <a:prstGeom prst="corner">
            <a:avLst>
              <a:gd name="adj1" fmla="val 1000"/>
              <a:gd name="adj2" fmla="val 1000"/>
            </a:avLst>
          </a:prstGeom>
          <a:ln w="76200">
            <a:solidFill>
              <a:srgbClr val="4E7399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/>
          <p:cNvSpPr txBox="1"/>
          <p:nvPr/>
        </p:nvSpPr>
        <p:spPr>
          <a:xfrm>
            <a:off x="8655827" y="1752600"/>
            <a:ext cx="17930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3400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</a:rPr>
              <a:t>Adaptive Management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defTabSz="533400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</a:rPr>
              <a:t>Monitoring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defTabSz="533400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</a:rPr>
              <a:t>Decision-Support Tool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Long-Term Icicle Strategy Goals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9188" y="1873289"/>
            <a:ext cx="1876513" cy="277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340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</a:rPr>
              <a:t>Project SEPA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NEPA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Feasibility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Design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defTabSz="53340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</a:rPr>
              <a:t>Funding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defTabSz="53340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</a:rPr>
              <a:t>Implementation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7150" y="1752600"/>
            <a:ext cx="185631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3400" eaLnBrk="0" fontAlgn="base" hangingPunct="0"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</a:rPr>
              <a:t>Icicle Workgroup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Guiding Principles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defTabSz="533400" eaLnBrk="0" fontAlgn="base" hangingPunct="0"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0000"/>
                </a:solidFill>
              </a:rPr>
              <a:t>Alternatives</a:t>
            </a: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Programmatic EIS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23563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39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2" y="531131"/>
            <a:ext cx="5008787" cy="809854"/>
          </a:xfrm>
        </p:spPr>
        <p:txBody>
          <a:bodyPr/>
          <a:lstStyle/>
          <a:p>
            <a:r>
              <a:rPr lang="en-US" dirty="0">
                <a:solidFill>
                  <a:srgbClr val="C2D5E5"/>
                </a:solidFill>
              </a:rPr>
              <a:t>Icicle</a:t>
            </a:r>
            <a:br>
              <a:rPr lang="en-US" dirty="0">
                <a:solidFill>
                  <a:srgbClr val="C2D5E5"/>
                </a:solidFill>
              </a:rPr>
            </a:br>
            <a:r>
              <a:rPr lang="en-US" dirty="0">
                <a:solidFill>
                  <a:srgbClr val="C2D5E5"/>
                </a:solidFill>
              </a:rPr>
              <a:t>Strategy</a:t>
            </a:r>
            <a:br>
              <a:rPr lang="en-US" dirty="0">
                <a:solidFill>
                  <a:srgbClr val="C2D5E5"/>
                </a:solidFill>
              </a:rPr>
            </a:br>
            <a:r>
              <a:rPr lang="en-US" dirty="0">
                <a:solidFill>
                  <a:srgbClr val="C2D5E5"/>
                </a:solidFill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762" y="4781520"/>
            <a:ext cx="6182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2D5E5"/>
                </a:solidFill>
                <a:latin typeface="Arial" charset="0"/>
              </a:rPr>
              <a:t>Guiding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2D5E5"/>
                </a:solidFill>
                <a:latin typeface="Arial" charset="0"/>
              </a:rPr>
              <a:t>Principles for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2D5E5"/>
                </a:solidFill>
                <a:latin typeface="Arial" charset="0"/>
              </a:rPr>
              <a:t>the Icicle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2D5E5"/>
                </a:solidFill>
                <a:latin typeface="Arial" charset="0"/>
              </a:rPr>
              <a:t>Strategy</a:t>
            </a:r>
            <a:endParaRPr lang="en-US" sz="2800" dirty="0">
              <a:solidFill>
                <a:srgbClr val="C2D5E5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13" y="0"/>
            <a:ext cx="9119987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840064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268200" cy="6874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16113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4E7399"/>
                </a:solidFill>
                <a:effectLst/>
              </a:rPr>
              <a:t>Guiding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003299"/>
            <a:ext cx="8415130" cy="5540376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4E7399"/>
                </a:solidFill>
              </a:rPr>
              <a:t>Improve Streamflow</a:t>
            </a:r>
            <a:endParaRPr lang="en-US" dirty="0">
              <a:solidFill>
                <a:srgbClr val="4E7399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600" dirty="0"/>
              <a:t>Dry Year Goal = 60 </a:t>
            </a:r>
            <a:r>
              <a:rPr lang="en-US" sz="2600" dirty="0" err="1"/>
              <a:t>cfs</a:t>
            </a:r>
            <a:r>
              <a:rPr lang="en-US" sz="2600" dirty="0"/>
              <a:t> (current conditions &lt;20 </a:t>
            </a:r>
            <a:r>
              <a:rPr lang="en-US" sz="2600" dirty="0" err="1"/>
              <a:t>cfs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Average Year Goal = 100 to 250 </a:t>
            </a:r>
            <a:r>
              <a:rPr lang="en-US" sz="2600" dirty="0" err="1"/>
              <a:t>cfs</a:t>
            </a:r>
            <a:r>
              <a:rPr lang="en-US" sz="2600" dirty="0"/>
              <a:t> (current is 60 </a:t>
            </a:r>
            <a:r>
              <a:rPr lang="en-US" sz="2600" dirty="0" err="1"/>
              <a:t>cfs</a:t>
            </a:r>
            <a:r>
              <a:rPr lang="en-US" sz="2600" dirty="0"/>
              <a:t>)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b="1" dirty="0">
                <a:solidFill>
                  <a:srgbClr val="4E7399"/>
                </a:solidFill>
              </a:rPr>
              <a:t>Improve Sustainability of the Leavenworth National Fish Hatchery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Meet fish production requirements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Fulfill federally protected Tribal fishing rights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Protect and conserve water rights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Maximize fish health</a:t>
            </a:r>
          </a:p>
          <a:p>
            <a:pPr lvl="1"/>
            <a:r>
              <a:rPr lang="en-US" sz="2600" dirty="0"/>
              <a:t>Minimize fish barriers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01300" y="6543675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Marcia Porter</a:t>
            </a:r>
          </a:p>
        </p:txBody>
      </p:sp>
    </p:spTree>
    <p:extLst>
      <p:ext uri="{BB962C8B-B14F-4D97-AF65-F5344CB8AC3E}">
        <p14:creationId xmlns:p14="http://schemas.microsoft.com/office/powerpoint/2010/main" val="469538831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8675" cy="6895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131" y="157048"/>
            <a:ext cx="4358094" cy="809854"/>
          </a:xfrm>
        </p:spPr>
        <p:txBody>
          <a:bodyPr/>
          <a:lstStyle/>
          <a:p>
            <a:r>
              <a:rPr lang="en-US" b="1" dirty="0">
                <a:solidFill>
                  <a:srgbClr val="4E7399"/>
                </a:solidFill>
                <a:effectLst/>
              </a:rPr>
              <a:t>Guiding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0456" y="1123951"/>
            <a:ext cx="5553075" cy="5771553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336699"/>
                </a:solidFill>
              </a:rPr>
              <a:t>Protect Tribal Treaty and Federally-Protected fishing/ harvest rights</a:t>
            </a:r>
          </a:p>
          <a:p>
            <a:pPr marL="0" indent="0">
              <a:buNone/>
            </a:pPr>
            <a:endParaRPr lang="en-US" sz="2200" b="1" dirty="0">
              <a:solidFill>
                <a:srgbClr val="336699"/>
              </a:solidFill>
            </a:endParaRPr>
          </a:p>
          <a:p>
            <a:r>
              <a:rPr lang="en-US" sz="2200" b="1" dirty="0">
                <a:solidFill>
                  <a:srgbClr val="336699"/>
                </a:solidFill>
              </a:rPr>
              <a:t>Meet Domestic Water Demand </a:t>
            </a:r>
            <a:endParaRPr lang="en-US" sz="2200" dirty="0">
              <a:solidFill>
                <a:srgbClr val="3366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dirty="0"/>
              <a:t>Increase year-round supply by 3-6 cfs (peak) </a:t>
            </a:r>
            <a:br>
              <a:rPr lang="en-US" sz="2200" dirty="0"/>
            </a:br>
            <a:r>
              <a:rPr lang="en-US" sz="2200" dirty="0"/>
              <a:t>(thru 2050)</a:t>
            </a:r>
          </a:p>
          <a:p>
            <a:pPr marL="457200" lvl="1" indent="0">
              <a:buNone/>
            </a:pPr>
            <a:endParaRPr lang="en-US" sz="2200" b="1" dirty="0"/>
          </a:p>
          <a:p>
            <a:r>
              <a:rPr lang="en-US" sz="2200" b="1" dirty="0">
                <a:solidFill>
                  <a:srgbClr val="336699"/>
                </a:solidFill>
              </a:rPr>
              <a:t>Improve Agricultural Reliability</a:t>
            </a:r>
            <a:endParaRPr lang="en-US" sz="2200" dirty="0">
              <a:solidFill>
                <a:srgbClr val="3366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dirty="0"/>
              <a:t>Improve management of existing lake storage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Current interruptible water use (2-4 </a:t>
            </a:r>
            <a:r>
              <a:rPr lang="en-US" sz="2200" dirty="0" err="1"/>
              <a:t>cfs</a:t>
            </a:r>
            <a:r>
              <a:rPr lang="en-US" sz="2200" dirty="0"/>
              <a:t>) made firm</a:t>
            </a:r>
          </a:p>
        </p:txBody>
      </p:sp>
    </p:spTree>
    <p:extLst>
      <p:ext uri="{BB962C8B-B14F-4D97-AF65-F5344CB8AC3E}">
        <p14:creationId xmlns:p14="http://schemas.microsoft.com/office/powerpoint/2010/main" val="273707191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4" y="0"/>
            <a:ext cx="12277724" cy="6866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131"/>
            <a:ext cx="8229600" cy="809854"/>
          </a:xfrm>
        </p:spPr>
        <p:txBody>
          <a:bodyPr/>
          <a:lstStyle/>
          <a:p>
            <a:r>
              <a:rPr lang="en-US" b="1" dirty="0">
                <a:solidFill>
                  <a:srgbClr val="4E7399"/>
                </a:solidFill>
                <a:effectLst/>
              </a:rPr>
              <a:t>Guiding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6115"/>
            <a:ext cx="6915150" cy="473188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336699"/>
                </a:solidFill>
              </a:rPr>
              <a:t>Improve and Protect Icicle Creek Habitat</a:t>
            </a:r>
            <a:endParaRPr lang="en-US" dirty="0">
              <a:solidFill>
                <a:srgbClr val="336699"/>
              </a:solidFill>
            </a:endParaRPr>
          </a:p>
          <a:p>
            <a:pPr lvl="1"/>
            <a:r>
              <a:rPr lang="en-US" dirty="0"/>
              <a:t>Stream habitat enhancement and protection</a:t>
            </a:r>
          </a:p>
          <a:p>
            <a:pPr lvl="1"/>
            <a:r>
              <a:rPr lang="en-US" dirty="0"/>
              <a:t>Improve fish passage</a:t>
            </a:r>
          </a:p>
          <a:p>
            <a:pPr lvl="1"/>
            <a:r>
              <a:rPr lang="en-US" dirty="0"/>
              <a:t>Fish screen upgrades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336699"/>
                </a:solidFill>
              </a:rPr>
              <a:t>Protect Non-Treaty Harvest</a:t>
            </a:r>
          </a:p>
          <a:p>
            <a:pPr lvl="1"/>
            <a:endParaRPr lang="en-US" dirty="0">
              <a:solidFill>
                <a:srgbClr val="336699"/>
              </a:solidFill>
            </a:endParaRPr>
          </a:p>
          <a:p>
            <a:r>
              <a:rPr lang="en-US" b="1" dirty="0">
                <a:solidFill>
                  <a:srgbClr val="336699"/>
                </a:solidFill>
              </a:rPr>
              <a:t>Comply with State and Federal Laws and Wilderness Acts</a:t>
            </a:r>
          </a:p>
        </p:txBody>
      </p:sp>
    </p:spTree>
    <p:extLst>
      <p:ext uri="{BB962C8B-B14F-4D97-AF65-F5344CB8AC3E}">
        <p14:creationId xmlns:p14="http://schemas.microsoft.com/office/powerpoint/2010/main" val="971290203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- footer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998</Words>
  <Application>Microsoft Office PowerPoint</Application>
  <PresentationFormat>Widescreen</PresentationFormat>
  <Paragraphs>178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Times New Roman</vt:lpstr>
      <vt:lpstr>Verdana</vt:lpstr>
      <vt:lpstr>Wingdings</vt:lpstr>
      <vt:lpstr>Office Theme</vt:lpstr>
      <vt:lpstr>Content slides - footer</vt:lpstr>
      <vt:lpstr>Icicle Creek Integrated Water Resource Management Strategy</vt:lpstr>
      <vt:lpstr>Icicle Creek is a tributary to the Wenatchee River (WRIA 45) located in Chelan County, WA</vt:lpstr>
      <vt:lpstr>Background</vt:lpstr>
      <vt:lpstr>IWG Members</vt:lpstr>
      <vt:lpstr>Timeline of Icicle Strategy</vt:lpstr>
      <vt:lpstr>Icicle Strategy Overview</vt:lpstr>
      <vt:lpstr>Guiding Principles</vt:lpstr>
      <vt:lpstr>Guiding Principles</vt:lpstr>
      <vt:lpstr>Guiding Principles</vt:lpstr>
      <vt:lpstr>What Does Flow In Icicle Creek Look Like?</vt:lpstr>
      <vt:lpstr>Water Supply Benefits</vt:lpstr>
      <vt:lpstr>Projects – collectively meet all guiding principles</vt:lpstr>
      <vt:lpstr>Water Conservation and Efficiencies</vt:lpstr>
      <vt:lpstr>Water Conservation and Efficiencies</vt:lpstr>
      <vt:lpstr>Water Conservation and Efficiencies</vt:lpstr>
      <vt:lpstr>Fish Passage and  Fish Screens</vt:lpstr>
      <vt:lpstr>Fish Passage and Fish Screens</vt:lpstr>
      <vt:lpstr>Fish Passage and Fish Screens</vt:lpstr>
      <vt:lpstr>Pump Exchanges – Cascade Orchard Irrigation Co.</vt:lpstr>
      <vt:lpstr>Pump Exchanges -- IPID</vt:lpstr>
      <vt:lpstr>Modification of Existing Storage</vt:lpstr>
      <vt:lpstr>Stream Habitat  Enhancements</vt:lpstr>
      <vt:lpstr>Tribal Fishery Adaptive  Management</vt:lpstr>
      <vt:lpstr>Groundwater  Augmentation</vt:lpstr>
      <vt:lpstr>Legal and Administrative Tools</vt:lpstr>
      <vt:lpstr>Questions?</vt:lpstr>
      <vt:lpstr>Video template </vt:lpstr>
    </vt:vector>
  </TitlesOfParts>
  <Company>Chelan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Jo Sanborn</dc:creator>
  <cp:lastModifiedBy>Duboiski, Marc (RCO)</cp:lastModifiedBy>
  <cp:revision>94</cp:revision>
  <dcterms:created xsi:type="dcterms:W3CDTF">2021-03-14T20:10:11Z</dcterms:created>
  <dcterms:modified xsi:type="dcterms:W3CDTF">2021-04-23T14:10:04Z</dcterms:modified>
</cp:coreProperties>
</file>