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1060" r:id="rId2"/>
    <p:sldId id="934" r:id="rId3"/>
    <p:sldId id="1096" r:id="rId4"/>
    <p:sldId id="1146" r:id="rId5"/>
    <p:sldId id="1108" r:id="rId6"/>
    <p:sldId id="1083" r:id="rId7"/>
    <p:sldId id="1163" r:id="rId8"/>
    <p:sldId id="1165" r:id="rId9"/>
    <p:sldId id="1164" r:id="rId10"/>
    <p:sldId id="1147" r:id="rId11"/>
    <p:sldId id="1159" r:id="rId12"/>
    <p:sldId id="1158" r:id="rId13"/>
    <p:sldId id="1150" r:id="rId14"/>
    <p:sldId id="1122" r:id="rId15"/>
    <p:sldId id="1148" r:id="rId16"/>
    <p:sldId id="1149" r:id="rId17"/>
    <p:sldId id="1155" r:id="rId18"/>
    <p:sldId id="1156" r:id="rId19"/>
    <p:sldId id="1157" r:id="rId20"/>
    <p:sldId id="1154" r:id="rId21"/>
    <p:sldId id="1151" r:id="rId22"/>
    <p:sldId id="1153" r:id="rId23"/>
    <p:sldId id="1160" r:id="rId24"/>
    <p:sldId id="1162" r:id="rId25"/>
    <p:sldId id="1161" r:id="rId26"/>
    <p:sldId id="1063" r:id="rId27"/>
    <p:sldId id="970" r:id="rId2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Decker" initials="JD" lastIdx="2" clrIdx="0">
    <p:extLst>
      <p:ext uri="{19B8F6BF-5375-455C-9EA6-DF929625EA0E}">
        <p15:presenceInfo xmlns:p15="http://schemas.microsoft.com/office/powerpoint/2012/main" userId="S::jonathan@wclt.org::afc71fdd-7438-4706-adf8-14845cd250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4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77943" autoAdjust="0"/>
  </p:normalViewPr>
  <p:slideViewPr>
    <p:cSldViewPr snapToGrid="0">
      <p:cViewPr varScale="1">
        <p:scale>
          <a:sx n="101" d="100"/>
          <a:sy n="101" d="100"/>
        </p:scale>
        <p:origin x="510" y="72"/>
      </p:cViewPr>
      <p:guideLst/>
    </p:cSldViewPr>
  </p:slideViewPr>
  <p:outlineViewPr>
    <p:cViewPr>
      <p:scale>
        <a:sx n="33" d="100"/>
        <a:sy n="33" d="100"/>
      </p:scale>
      <p:origin x="0" y="-18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05DD6D-5170-4729-8484-E7C5F0FD3C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45889-6119-423E-B987-F1A604A7C4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36174-832C-4225-B3C9-A91E68F4C505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A2E04-7020-4051-9F48-864962F5A0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3919C-5CD4-4F66-BD9A-4C217697C9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28A88-63C0-4F7F-935D-8DD112173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56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C0BB6A-B8D3-4C5D-AEEB-0383E9526B4B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505273-3C79-4D62-8BE2-DECBAA55C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334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9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49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4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42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866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24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32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40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97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42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5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23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00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63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27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97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04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868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62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7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2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93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060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3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78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2895600"/>
            <a:ext cx="9144000" cy="396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CC99">
                  <a:alpha val="60001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1752600"/>
          </a:xfrm>
          <a:prstGeom prst="rect">
            <a:avLst/>
          </a:prstGeom>
          <a:gradFill rotWithShape="0">
            <a:gsLst>
              <a:gs pos="0">
                <a:srgbClr val="CCCC99">
                  <a:alpha val="60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371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DFEF5-0A7A-40BC-86E4-D19D1595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D8500-648A-499D-874A-23E7C6E9D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 b="1">
                <a:solidFill>
                  <a:srgbClr val="003C4B"/>
                </a:solidFill>
              </a:defRPr>
            </a:lvl1pPr>
          </a:lstStyle>
          <a:p>
            <a:fld id="{415801E8-D9F2-4C38-B5CD-7B982A17DF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8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3810000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218338-7A5D-4633-81E9-9DFA7DF0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C5F26-6204-4754-B583-A76B4862B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3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AD5054-5153-4D2B-83B2-D43D23C3EE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0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gradFill rotWithShape="0">
            <a:gsLst>
              <a:gs pos="0">
                <a:srgbClr val="CCCC99">
                  <a:alpha val="84000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 rot="5400000">
            <a:off x="4533900" y="-3695700"/>
            <a:ext cx="76200" cy="9144000"/>
          </a:xfrm>
          <a:prstGeom prst="rect">
            <a:avLst/>
          </a:prstGeom>
          <a:solidFill>
            <a:srgbClr val="CC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EF85D5-A1C1-4430-9E7F-488F760D8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3C4B"/>
                </a:solidFill>
              </a:defRPr>
            </a:lvl1pPr>
          </a:lstStyle>
          <a:p>
            <a:fld id="{415801E8-D9F2-4C38-B5CD-7B982A17DF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9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336699"/>
          </a:solidFill>
          <a:latin typeface="Arial Narrow" pitchFamily="34" charset="0"/>
          <a:ea typeface="ＭＳ Ｐゴシック" pitchFamily="1" charset="-128"/>
        </a:defRPr>
      </a:lvl9pPr>
    </p:titleStyle>
    <p:bodyStyle>
      <a:lvl1pPr marL="533400" indent="-533400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rabicPeriod"/>
        <a:defRPr sz="2800">
          <a:solidFill>
            <a:srgbClr val="336699"/>
          </a:solidFill>
          <a:latin typeface="+mn-lt"/>
          <a:ea typeface="+mn-ea"/>
          <a:cs typeface="+mn-cs"/>
        </a:defRPr>
      </a:lvl1pPr>
      <a:lvl2pPr marL="912813" indent="-460375" algn="l" rtl="0" eaLnBrk="0" fontAlgn="base" hangingPunct="0">
        <a:spcBef>
          <a:spcPct val="20000"/>
        </a:spcBef>
        <a:spcAft>
          <a:spcPct val="0"/>
        </a:spcAft>
        <a:buFont typeface="Arial Narrow" pitchFamily="34" charset="0"/>
        <a:buAutoNum type="alphaLcPeriod"/>
        <a:defRPr sz="2400">
          <a:solidFill>
            <a:srgbClr val="336699"/>
          </a:solidFill>
          <a:latin typeface="+mn-lt"/>
          <a:ea typeface="+mn-ea"/>
        </a:defRPr>
      </a:lvl2pPr>
      <a:lvl3pPr marL="1408113" indent="-381000" algn="l" rtl="0" eaLnBrk="0" fontAlgn="base" hangingPunct="0">
        <a:spcBef>
          <a:spcPct val="20000"/>
        </a:spcBef>
        <a:spcAft>
          <a:spcPct val="0"/>
        </a:spcAft>
        <a:buSzPct val="70000"/>
        <a:buFont typeface="Times" pitchFamily="18" charset="0"/>
        <a:defRPr sz="2000">
          <a:solidFill>
            <a:srgbClr val="336699"/>
          </a:solidFill>
          <a:latin typeface="+mn-lt"/>
          <a:ea typeface="+mn-ea"/>
        </a:defRPr>
      </a:lvl3pPr>
      <a:lvl4pPr marL="1735138" indent="-3048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336699"/>
          </a:solidFill>
          <a:latin typeface="+mn-lt"/>
          <a:ea typeface="+mn-ea"/>
        </a:defRPr>
      </a:lvl4pPr>
      <a:lvl5pPr marL="2073275" indent="-304800" algn="l" rtl="0" eaLnBrk="0" fontAlgn="base" hangingPunct="0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5pPr>
      <a:lvl6pPr marL="25304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6pPr>
      <a:lvl7pPr marL="29876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7pPr>
      <a:lvl8pPr marL="34448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8pPr>
      <a:lvl9pPr marL="3902075" indent="-304800" algn="l" rtl="0" fontAlgn="base">
        <a:spcBef>
          <a:spcPct val="20000"/>
        </a:spcBef>
        <a:spcAft>
          <a:spcPct val="0"/>
        </a:spcAft>
        <a:buSzPct val="70000"/>
        <a:buChar char="»"/>
        <a:defRPr sz="1600">
          <a:solidFill>
            <a:srgbClr val="3366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snow&#10;&#10;Description automatically generated">
            <a:extLst>
              <a:ext uri="{FF2B5EF4-FFF2-40B4-BE49-F238E27FC236}">
                <a16:creationId xmlns:a16="http://schemas.microsoft.com/office/drawing/2014/main" id="{BFB2D553-7F81-458C-A8FC-6F2A7FFBA0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" t="1" r="806" b="-316"/>
          <a:stretch/>
        </p:blipFill>
        <p:spPr>
          <a:xfrm>
            <a:off x="14630" y="944682"/>
            <a:ext cx="9158631" cy="5951627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D76E3FD-2B76-455D-AE70-9F0B0731C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55" y="1527209"/>
            <a:ext cx="1295858" cy="1044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096F7-F402-45CF-A9C4-6868476E52BD}"/>
              </a:ext>
            </a:extLst>
          </p:cNvPr>
          <p:cNvSpPr txBox="1"/>
          <p:nvPr/>
        </p:nvSpPr>
        <p:spPr>
          <a:xfrm>
            <a:off x="1" y="6415513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" panose="02060503020205020403" pitchFamily="18" charset="0"/>
                <a:ea typeface="ＭＳ Ｐゴシック" pitchFamily="1" charset="-128"/>
                <a:cs typeface="Arial" panose="020B0604020202020204" pitchFamily="34" charset="0"/>
              </a:rPr>
              <a:t>www.wclt.org | 360.222.3310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C27A-DA60-4714-9BF3-D80A046EFAA4}"/>
              </a:ext>
            </a:extLst>
          </p:cNvPr>
          <p:cNvSpPr txBox="1">
            <a:spLocks/>
          </p:cNvSpPr>
          <p:nvPr/>
        </p:nvSpPr>
        <p:spPr>
          <a:xfrm>
            <a:off x="0" y="627874"/>
            <a:ext cx="9144000" cy="9253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336699"/>
                </a:solidFill>
                <a:latin typeface="Arial Narrow" pitchFamily="34" charset="0"/>
                <a:ea typeface="ＭＳ Ｐゴシック" pitchFamily="1" charset="-128"/>
              </a:defRPr>
            </a:lvl9pPr>
          </a:lstStyle>
          <a:p>
            <a:pPr defTabSz="914400">
              <a:lnSpc>
                <a:spcPct val="90000"/>
              </a:lnSpc>
            </a:pP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kern="0" dirty="0">
                <a:latin typeface="Rockwell Nova" panose="020B0604020202020204" pitchFamily="18" charset="0"/>
              </a:rPr>
            </a:br>
            <a:br>
              <a:rPr lang="en-US" sz="4400" b="1" i="1" kern="0" dirty="0">
                <a:latin typeface="Rockwell Nova" panose="020B0604020202020204" pitchFamily="18" charset="0"/>
              </a:rPr>
            </a:br>
            <a:br>
              <a:rPr lang="en-US" sz="4400" b="1" i="1" kern="0" dirty="0">
                <a:latin typeface="Rockwell Nova" panose="020B0604020202020204" pitchFamily="18" charset="0"/>
              </a:rPr>
            </a:br>
            <a:endParaRPr lang="en-US" sz="1600" b="1" kern="0" dirty="0">
              <a:solidFill>
                <a:srgbClr val="003C4B"/>
              </a:solidFill>
              <a:latin typeface="Rockwell Nova" panose="020B0604020202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221CD1-D18B-4EF7-8F55-33853EE03F8B}"/>
              </a:ext>
            </a:extLst>
          </p:cNvPr>
          <p:cNvSpPr/>
          <p:nvPr/>
        </p:nvSpPr>
        <p:spPr>
          <a:xfrm>
            <a:off x="14630" y="-306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i="1" dirty="0">
                <a:solidFill>
                  <a:srgbClr val="003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" panose="020B0604020202020204" pitchFamily="18" charset="0"/>
              </a:rPr>
              <a:t>Livingston Bay Protection and Restoration Planning</a:t>
            </a:r>
          </a:p>
          <a:p>
            <a:pPr algn="ctr"/>
            <a:r>
              <a:rPr lang="en-US" b="1" dirty="0">
                <a:solidFill>
                  <a:srgbClr val="003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" panose="020B0604020202020204" pitchFamily="18" charset="0"/>
              </a:rPr>
              <a:t>RCO #20-1461 </a:t>
            </a:r>
          </a:p>
          <a:p>
            <a:pPr algn="ctr"/>
            <a:endParaRPr lang="en-US" sz="2000" dirty="0">
              <a:solidFill>
                <a:srgbClr val="003C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Nova" panose="020B0604020202020204" pitchFamily="18" charset="0"/>
            </a:endParaRPr>
          </a:p>
          <a:p>
            <a:pPr algn="ctr"/>
            <a:r>
              <a:rPr lang="en-US" sz="2000" b="1" dirty="0">
                <a:solidFill>
                  <a:srgbClr val="003C4B"/>
                </a:solidFill>
                <a:latin typeface="Rockwell Nova" panose="020B0604020202020204" pitchFamily="18" charset="0"/>
              </a:rPr>
              <a:t>Estuary and Salmon Restoration Program</a:t>
            </a:r>
          </a:p>
          <a:p>
            <a:pPr algn="ctr"/>
            <a:endParaRPr lang="en-US" sz="2000" b="1" dirty="0">
              <a:solidFill>
                <a:srgbClr val="003C4B"/>
              </a:solidFill>
              <a:latin typeface="Rockwell Nova" panose="020B0604020202020204" pitchFamily="18" charset="0"/>
            </a:endParaRPr>
          </a:p>
          <a:p>
            <a:pPr algn="ctr"/>
            <a:r>
              <a:rPr lang="en-US" sz="2000" b="1" dirty="0">
                <a:solidFill>
                  <a:srgbClr val="003C4B"/>
                </a:solidFill>
                <a:latin typeface="Rockwell Nova" panose="020B0604020202020204" pitchFamily="18" charset="0"/>
              </a:rPr>
              <a:t>  </a:t>
            </a:r>
          </a:p>
          <a:p>
            <a:pPr algn="ctr"/>
            <a:endParaRPr lang="en-US" sz="1400" b="1" dirty="0">
              <a:solidFill>
                <a:srgbClr val="003C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Nova" panose="020B0604020202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1C63C-2521-479C-8980-E97E7B83CD3C}"/>
              </a:ext>
            </a:extLst>
          </p:cNvPr>
          <p:cNvSpPr txBox="1"/>
          <p:nvPr/>
        </p:nvSpPr>
        <p:spPr>
          <a:xfrm>
            <a:off x="3383195" y="2647455"/>
            <a:ext cx="240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C4B"/>
                </a:solidFill>
                <a:latin typeface="Rockwell Nova" panose="020B0604020202020204" pitchFamily="18" charset="0"/>
              </a:rPr>
              <a:t>April 29,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477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lack, white&#10;&#10;Description automatically generated">
            <a:extLst>
              <a:ext uri="{FF2B5EF4-FFF2-40B4-BE49-F238E27FC236}">
                <a16:creationId xmlns:a16="http://schemas.microsoft.com/office/drawing/2014/main" id="{E569B6CB-CA9E-44A3-AE09-F97A7AE44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047" y="946899"/>
            <a:ext cx="5698175" cy="5911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477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415801E8-D9F2-4C38-B5CD-7B982A17DFEC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5442228"/>
            <a:ext cx="169604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003C4B"/>
                </a:solidFill>
                <a:latin typeface="Georgia" panose="02040502050405020303" pitchFamily="18" charset="0"/>
              </a:rPr>
              <a:t>Photo: Washington State Department of Ecology, https://fortress.wa.gov/ecy/coastalatlas/tools/ShorePhotos.aspx</a:t>
            </a:r>
            <a:endParaRPr lang="en-US" sz="1200" dirty="0">
              <a:solidFill>
                <a:srgbClr val="003C4B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3E602C-812B-43A1-BF9B-AA9BB725581B}"/>
              </a:ext>
            </a:extLst>
          </p:cNvPr>
          <p:cNvSpPr/>
          <p:nvPr/>
        </p:nvSpPr>
        <p:spPr bwMode="auto">
          <a:xfrm>
            <a:off x="4572000" y="1806498"/>
            <a:ext cx="1171575" cy="8224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463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60476-B0CF-41E5-8929-0F24443BA7F2}"/>
              </a:ext>
            </a:extLst>
          </p:cNvPr>
          <p:cNvSpPr/>
          <p:nvPr/>
        </p:nvSpPr>
        <p:spPr>
          <a:xfrm>
            <a:off x="-2" y="6180892"/>
            <a:ext cx="5380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003C4B"/>
                </a:solidFill>
                <a:latin typeface="Georgia" panose="02040502050405020303" pitchFamily="18" charset="0"/>
              </a:rPr>
              <a:t>Photo: Washington State Department of Ecology,</a:t>
            </a:r>
          </a:p>
          <a:p>
            <a:r>
              <a:rPr lang="en-US" sz="1200" dirty="0">
                <a:solidFill>
                  <a:srgbClr val="003C4B"/>
                </a:solidFill>
                <a:latin typeface="Georgia" panose="02040502050405020303" pitchFamily="18" charset="0"/>
              </a:rPr>
              <a:t>https://fortress.wa.gov/ecy/coastalatlas/tools/ShorePhotos.aspx</a:t>
            </a:r>
            <a:endParaRPr lang="en-US" sz="1200" dirty="0">
              <a:solidFill>
                <a:srgbClr val="003C4B"/>
              </a:solidFill>
            </a:endParaRPr>
          </a:p>
        </p:txBody>
      </p:sp>
      <p:pic>
        <p:nvPicPr>
          <p:cNvPr id="11" name="Picture 10" descr="A view of an airplane flying over a city&#10;&#10;Description automatically generated">
            <a:extLst>
              <a:ext uri="{FF2B5EF4-FFF2-40B4-BE49-F238E27FC236}">
                <a16:creationId xmlns:a16="http://schemas.microsoft.com/office/drawing/2014/main" id="{EEDC4483-7074-42D5-A168-4ABC7365F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911482"/>
            <a:ext cx="5992937" cy="5946518"/>
          </a:xfrm>
          <a:prstGeom prst="rect">
            <a:avLst/>
          </a:prstGeom>
        </p:spPr>
      </p:pic>
      <p:pic>
        <p:nvPicPr>
          <p:cNvPr id="9" name="Picture 8" descr="A view of an airplane window&#10;&#10;Description automatically generated">
            <a:extLst>
              <a:ext uri="{FF2B5EF4-FFF2-40B4-BE49-F238E27FC236}">
                <a16:creationId xmlns:a16="http://schemas.microsoft.com/office/drawing/2014/main" id="{929E09AB-8DCC-4A0A-9DF5-64DCBC7BA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715" y="911481"/>
            <a:ext cx="5840286" cy="59465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86600" y="6492873"/>
            <a:ext cx="2057400" cy="365125"/>
          </a:xfrm>
        </p:spPr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ABAE7-6F1A-41B4-B544-D06E54014EF1}"/>
              </a:ext>
            </a:extLst>
          </p:cNvPr>
          <p:cNvSpPr/>
          <p:nvPr/>
        </p:nvSpPr>
        <p:spPr>
          <a:xfrm>
            <a:off x="0" y="6180892"/>
            <a:ext cx="5380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Washington State Department of Ecology,</a:t>
            </a: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https://fortress.wa.gov/ecy/coastalatlas/tools/ShorePhotos.aspx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353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nature, rock&#10;&#10;Description automatically generated">
            <a:extLst>
              <a:ext uri="{FF2B5EF4-FFF2-40B4-BE49-F238E27FC236}">
                <a16:creationId xmlns:a16="http://schemas.microsoft.com/office/drawing/2014/main" id="{C31EE99F-4B50-4DBE-B486-54F66C561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3890"/>
            <a:ext cx="9144000" cy="5975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096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180892"/>
            <a:ext cx="5380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Washington State Department of Ecology,</a:t>
            </a: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https://fortress.wa.gov/ecy/coastalatlas/tools/ShorePhotos.aspx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141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standing, water&#10;&#10;Description automatically generated">
            <a:extLst>
              <a:ext uri="{FF2B5EF4-FFF2-40B4-BE49-F238E27FC236}">
                <a16:creationId xmlns:a16="http://schemas.microsoft.com/office/drawing/2014/main" id="{F7844AC0-2261-4A9D-BE3B-00C883C6A7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2177"/>
            <a:ext cx="9144000" cy="5945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180892"/>
            <a:ext cx="5380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Washington State Department of Ecology,</a:t>
            </a: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https://fortress.wa.gov/ecy/coastalatlas/tools/ShorePhotos.aspx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4909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iver running through a field&#10;&#10;Description automatically generated">
            <a:extLst>
              <a:ext uri="{FF2B5EF4-FFF2-40B4-BE49-F238E27FC236}">
                <a16:creationId xmlns:a16="http://schemas.microsoft.com/office/drawing/2014/main" id="{3757C721-3DC7-44B0-B9E7-1974EC138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3111"/>
            <a:ext cx="9144000" cy="5954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180892"/>
            <a:ext cx="5380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Washington State Department of Ecology,</a:t>
            </a: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https://fortress.wa.gov/ecy/coastalatlas/tools/ShorePhotos.aspx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063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grass field&#10;&#10;Description automatically generated">
            <a:extLst>
              <a:ext uri="{FF2B5EF4-FFF2-40B4-BE49-F238E27FC236}">
                <a16:creationId xmlns:a16="http://schemas.microsoft.com/office/drawing/2014/main" id="{C206ACEB-D461-4E23-9946-578C88720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6517"/>
            <a:ext cx="9144000" cy="595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180892"/>
            <a:ext cx="5380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Washington State Department of Ecology,</a:t>
            </a: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https://fortress.wa.gov/ecy/coastalatlas/tools/ShorePhotos.aspx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6027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1066D8B2-A299-4B06-9F9B-069F7267C7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6517"/>
            <a:ext cx="9144000" cy="5951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180892"/>
            <a:ext cx="53800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Washington State Department of Ecology,</a:t>
            </a: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https://fortress.wa.gov/ecy/coastalatlas/tools/ShorePhotos.aspx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400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549DD889-87EA-471E-930E-879F102B8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7422"/>
            <a:ext cx="9144000" cy="5610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365557"/>
            <a:ext cx="53800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 - LBCA shorefront-east end</a:t>
            </a:r>
          </a:p>
        </p:txBody>
      </p:sp>
    </p:spTree>
    <p:extLst>
      <p:ext uri="{BB962C8B-B14F-4D97-AF65-F5344CB8AC3E}">
        <p14:creationId xmlns:p14="http://schemas.microsoft.com/office/powerpoint/2010/main" val="214335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cky beach&#10;&#10;Description automatically generated">
            <a:extLst>
              <a:ext uri="{FF2B5EF4-FFF2-40B4-BE49-F238E27FC236}">
                <a16:creationId xmlns:a16="http://schemas.microsoft.com/office/drawing/2014/main" id="{5726D2FF-1AD0-4DC1-97C3-12A5C9DAB3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365557"/>
            <a:ext cx="53800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 - LBCA shorefront-west end</a:t>
            </a:r>
          </a:p>
        </p:txBody>
      </p:sp>
    </p:spTree>
    <p:extLst>
      <p:ext uri="{BB962C8B-B14F-4D97-AF65-F5344CB8AC3E}">
        <p14:creationId xmlns:p14="http://schemas.microsoft.com/office/powerpoint/2010/main" val="188274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snow&#10;&#10;Description automatically generated">
            <a:extLst>
              <a:ext uri="{FF2B5EF4-FFF2-40B4-BE49-F238E27FC236}">
                <a16:creationId xmlns:a16="http://schemas.microsoft.com/office/drawing/2014/main" id="{5074A063-DA88-4F56-89D9-0A54E7AD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8886"/>
            <a:ext cx="9144000" cy="5949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365557"/>
            <a:ext cx="633306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 - Leque property and Nelson property shorefront, looking southwest</a:t>
            </a:r>
          </a:p>
        </p:txBody>
      </p:sp>
    </p:spTree>
    <p:extLst>
      <p:ext uri="{BB962C8B-B14F-4D97-AF65-F5344CB8AC3E}">
        <p14:creationId xmlns:p14="http://schemas.microsoft.com/office/powerpoint/2010/main" val="245810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168" y="1127348"/>
            <a:ext cx="4699702" cy="3472953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501(c)3 Non-profit organization</a:t>
            </a:r>
          </a:p>
          <a:p>
            <a:pPr marL="342900" indent="-342900">
              <a:spcBef>
                <a:spcPts val="0"/>
              </a:spcBef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Founded in 1984 </a:t>
            </a:r>
          </a:p>
          <a:p>
            <a:pPr marL="342900" indent="-342900">
              <a:spcBef>
                <a:spcPts val="0"/>
              </a:spcBef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Nearly 10,000 Acres Protected</a:t>
            </a:r>
          </a:p>
          <a:p>
            <a:pPr marL="342900" indent="-342900">
              <a:spcBef>
                <a:spcPts val="0"/>
              </a:spcBef>
              <a:spcAft>
                <a:spcPts val="30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Willing landowners</a:t>
            </a: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Nationally accredited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30D9919-3A23-4FDF-9BED-216739BB4D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9" y="4917350"/>
            <a:ext cx="1706345" cy="1375954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222CC9A-5B75-465A-A025-147DE53ABE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4536"/>
            <a:ext cx="3390705" cy="34729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81B98-EA78-4DB2-AEC9-AD5F1904D7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E8EA1-F181-4814-962C-F7B7AEC415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548" b="83474"/>
          <a:stretch/>
        </p:blipFill>
        <p:spPr>
          <a:xfrm>
            <a:off x="3173138" y="5145698"/>
            <a:ext cx="2797724" cy="1169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9FC36C-FE82-4257-A7D9-31B971C267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83" t="37048" r="11567" b="38111"/>
          <a:stretch/>
        </p:blipFill>
        <p:spPr>
          <a:xfrm>
            <a:off x="6464380" y="4860752"/>
            <a:ext cx="2376702" cy="16321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CD88778-580A-424D-A1C1-06C66A7B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</a:t>
            </a: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Partners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2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louds in the sky&#10;&#10;Description automatically generated">
            <a:extLst>
              <a:ext uri="{FF2B5EF4-FFF2-40B4-BE49-F238E27FC236}">
                <a16:creationId xmlns:a16="http://schemas.microsoft.com/office/drawing/2014/main" id="{CCF0EEC1-16E0-418F-8417-58433A441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6536"/>
            <a:ext cx="9144000" cy="5951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581001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 - Looking northwest from </a:t>
            </a:r>
            <a:r>
              <a:rPr lang="en-US" sz="1200" dirty="0" err="1">
                <a:solidFill>
                  <a:srgbClr val="FFFFFF"/>
                </a:solidFill>
                <a:latin typeface="Georgia" panose="02040502050405020303" pitchFamily="18" charset="0"/>
              </a:rPr>
              <a:t>Leque</a:t>
            </a:r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 property</a:t>
            </a:r>
          </a:p>
        </p:txBody>
      </p:sp>
    </p:spTree>
    <p:extLst>
      <p:ext uri="{BB962C8B-B14F-4D97-AF65-F5344CB8AC3E}">
        <p14:creationId xmlns:p14="http://schemas.microsoft.com/office/powerpoint/2010/main" val="32936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245F896F-F404-496F-864E-66613457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1822"/>
            <a:ext cx="9144000" cy="5966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-1" y="6365557"/>
            <a:ext cx="5724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 – </a:t>
            </a:r>
            <a:r>
              <a:rPr lang="en-US" sz="1200" dirty="0" err="1">
                <a:solidFill>
                  <a:srgbClr val="FFFFFF"/>
                </a:solidFill>
                <a:latin typeface="Georgia" panose="02040502050405020303" pitchFamily="18" charset="0"/>
              </a:rPr>
              <a:t>Leque</a:t>
            </a:r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 property drainage canal exiting into Livingston  Bay </a:t>
            </a:r>
          </a:p>
        </p:txBody>
      </p:sp>
    </p:spTree>
    <p:extLst>
      <p:ext uri="{BB962C8B-B14F-4D97-AF65-F5344CB8AC3E}">
        <p14:creationId xmlns:p14="http://schemas.microsoft.com/office/powerpoint/2010/main" val="1131466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09071662-2C81-40B9-9F8D-7056D8221A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3111"/>
            <a:ext cx="9144000" cy="5954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890E-6A7E-4805-ABDA-AAABFB98DCAA}"/>
              </a:ext>
            </a:extLst>
          </p:cNvPr>
          <p:cNvSpPr/>
          <p:nvPr/>
        </p:nvSpPr>
        <p:spPr>
          <a:xfrm>
            <a:off x="0" y="6581001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 - Looking southwest at Leque property and Nelson property  from SR532</a:t>
            </a:r>
          </a:p>
        </p:txBody>
      </p:sp>
    </p:spTree>
    <p:extLst>
      <p:ext uri="{BB962C8B-B14F-4D97-AF65-F5344CB8AC3E}">
        <p14:creationId xmlns:p14="http://schemas.microsoft.com/office/powerpoint/2010/main" val="4119072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body of water&#10;&#10;Description automatically generated">
            <a:extLst>
              <a:ext uri="{FF2B5EF4-FFF2-40B4-BE49-F238E27FC236}">
                <a16:creationId xmlns:a16="http://schemas.microsoft.com/office/drawing/2014/main" id="{6D7D432A-B3D7-4245-B851-408920ED70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5153"/>
            <a:ext cx="9144000" cy="3561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BE0BC-4D03-4163-AE73-276A2AD3F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23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51C2E-580B-4B62-8B12-A956A1B133F7}"/>
              </a:ext>
            </a:extLst>
          </p:cNvPr>
          <p:cNvSpPr/>
          <p:nvPr/>
        </p:nvSpPr>
        <p:spPr>
          <a:xfrm>
            <a:off x="0" y="5104187"/>
            <a:ext cx="53800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</a:t>
            </a:r>
          </a:p>
        </p:txBody>
      </p:sp>
    </p:spTree>
    <p:extLst>
      <p:ext uri="{BB962C8B-B14F-4D97-AF65-F5344CB8AC3E}">
        <p14:creationId xmlns:p14="http://schemas.microsoft.com/office/powerpoint/2010/main" val="967865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286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Restoration Planning 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EB8CEF-7C6C-4D8A-99B7-0569B0552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 b="28292"/>
          <a:stretch/>
        </p:blipFill>
        <p:spPr>
          <a:xfrm>
            <a:off x="947854" y="932441"/>
            <a:ext cx="6868263" cy="59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72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Restoration Planning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48298-8E2E-43FE-AB1B-AEB75C2FE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79CE145-1FDC-40D4-90FE-5AB56746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2790" r="4900" b="1679"/>
          <a:stretch/>
        </p:blipFill>
        <p:spPr>
          <a:xfrm>
            <a:off x="713679" y="912950"/>
            <a:ext cx="3657600" cy="5945049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8CC4A06A-6487-4F1F-AA2B-8C12C1E0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334" r="4975" b="1876"/>
          <a:stretch/>
        </p:blipFill>
        <p:spPr>
          <a:xfrm>
            <a:off x="4895387" y="912949"/>
            <a:ext cx="3657600" cy="59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7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ock of seagulls standing next to a body of water&#10;&#10;Description automatically generated">
            <a:extLst>
              <a:ext uri="{FF2B5EF4-FFF2-40B4-BE49-F238E27FC236}">
                <a16:creationId xmlns:a16="http://schemas.microsoft.com/office/drawing/2014/main" id="{7DE3B634-62FE-4346-B976-7FCA04A5F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5035"/>
            <a:ext cx="9144000" cy="3252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997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Budget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76BF95-D0B9-453B-B3C4-770D6C7DC241}"/>
              </a:ext>
            </a:extLst>
          </p:cNvPr>
          <p:cNvSpPr/>
          <p:nvPr/>
        </p:nvSpPr>
        <p:spPr>
          <a:xfrm>
            <a:off x="-1" y="1081641"/>
            <a:ext cx="9143999" cy="2070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13" lvl="1" indent="-457200" defTabSz="9144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v"/>
            </a:pPr>
            <a:r>
              <a:rPr lang="fr-FR" sz="2200" kern="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ESRP Grant </a:t>
            </a:r>
            <a:r>
              <a:rPr lang="fr-FR" sz="2200" kern="0" dirty="0" err="1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Proposal</a:t>
            </a:r>
            <a:r>
              <a:rPr lang="fr-FR" sz="2200" kern="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= </a:t>
            </a:r>
            <a:r>
              <a:rPr lang="fr-FR" sz="2000" kern="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$1,500,000 (57%)</a:t>
            </a:r>
          </a:p>
          <a:p>
            <a:pPr marL="836613" lvl="1" indent="-457200" defTabSz="9144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v"/>
            </a:pPr>
            <a:endParaRPr lang="en-US" sz="800" kern="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6613" lvl="1" indent="-457200" defTabSz="9144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v"/>
            </a:pPr>
            <a:r>
              <a:rPr lang="en-US" sz="2200" kern="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Matching Funds = </a:t>
            </a:r>
            <a:r>
              <a:rPr lang="en-US" sz="2000" kern="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$1,117,000 (43%) = Federal + State + Local Grants </a:t>
            </a:r>
          </a:p>
          <a:p>
            <a:pPr marL="379413" lvl="1" defTabSz="9144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ct val="125000"/>
            </a:pPr>
            <a:endParaRPr lang="en-US" sz="1000" kern="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6613" lvl="1" indent="-457200" defTabSz="91440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ct val="125000"/>
              <a:buFont typeface="Wingdings" panose="05000000000000000000" pitchFamily="2" charset="2"/>
              <a:buChar char="v"/>
            </a:pPr>
            <a:r>
              <a:rPr lang="en-US" sz="2200" kern="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 Project Cost = </a:t>
            </a:r>
            <a:r>
              <a:rPr lang="en-US" sz="2000" kern="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$2,617,000 (100%)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1C2F0D-8E7C-4885-A5D0-160A50FBDC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26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DBD3D0-1DAD-4BCC-9522-0D3C6152D4A3}"/>
              </a:ext>
            </a:extLst>
          </p:cNvPr>
          <p:cNvSpPr/>
          <p:nvPr/>
        </p:nvSpPr>
        <p:spPr>
          <a:xfrm>
            <a:off x="0" y="6581001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 </a:t>
            </a:r>
          </a:p>
        </p:txBody>
      </p:sp>
    </p:spTree>
    <p:extLst>
      <p:ext uri="{BB962C8B-B14F-4D97-AF65-F5344CB8AC3E}">
        <p14:creationId xmlns:p14="http://schemas.microsoft.com/office/powerpoint/2010/main" val="135231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9830BFA9-6BAF-4CC8-97FD-BE1749FE8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82974"/>
            <a:ext cx="9144000" cy="5975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994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Nova" panose="02060503020205020403" pitchFamily="18" charset="0"/>
                <a:ea typeface="ＭＳ Ｐゴシック" pitchFamily="1" charset="-128"/>
                <a:cs typeface="Arial" panose="020B0604020202020204" pitchFamily="34" charset="0"/>
              </a:rPr>
              <a:t>Thank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Nova" panose="02060503020205020403" pitchFamily="18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3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" panose="02060503020205020403" pitchFamily="18" charset="0"/>
                <a:ea typeface="ＭＳ Ｐゴシック" pitchFamily="1" charset="-128"/>
                <a:cs typeface="Arial" panose="020B0604020202020204" pitchFamily="34" charset="0"/>
              </a:rPr>
              <a:t>You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well Nova" panose="02060503020205020403" pitchFamily="18" charset="0"/>
                <a:ea typeface="ＭＳ Ｐゴシック" pitchFamily="1" charset="-128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" panose="02060503020205020403" pitchFamily="18" charset="0"/>
                <a:ea typeface="ＭＳ Ｐゴシック" pitchFamily="1" charset="-128"/>
                <a:cs typeface="Arial" panose="020B0604020202020204" pitchFamily="34" charset="0"/>
              </a:rPr>
              <a:t>www.wclt.org | 360.222.3310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914CD-C71C-480B-8AC1-CA6316E9BD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75" y="1156368"/>
            <a:ext cx="1326448" cy="10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6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AA0C08-4835-4F0A-AD51-73FF5F939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33C5D37-01F8-42CC-86A5-6A39BCCE7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4073" r="4852" b="3981"/>
          <a:stretch/>
        </p:blipFill>
        <p:spPr>
          <a:xfrm>
            <a:off x="2326481" y="923734"/>
            <a:ext cx="4491038" cy="59342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C42450-013C-4A48-89A0-5F2B734D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</a:t>
            </a: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Location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1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104F2-0487-4618-A9AB-F3F8129FB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DFE2673-2E10-45E2-AAFE-F698877C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8" y="921159"/>
            <a:ext cx="7682972" cy="593684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A567A3-17BF-4599-A26F-7BF17A77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</a:t>
            </a:r>
            <a:r>
              <a:rPr lang="en-US" sz="3200" dirty="0">
                <a:solidFill>
                  <a:srgbClr val="003C4B"/>
                </a:solidFill>
                <a:latin typeface="Rockwell Nova" panose="02060503020205020403" pitchFamily="18" charset="0"/>
              </a:rPr>
              <a:t>Planning Area</a:t>
            </a:r>
            <a:endParaRPr lang="en-US" sz="3200" b="0" dirty="0">
              <a:solidFill>
                <a:srgbClr val="003C4B"/>
              </a:solidFill>
              <a:latin typeface="Rockwell Nova" panose="020605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9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104F2-0487-4618-A9AB-F3F8129FB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A8CE56E-69E9-4C7C-91A4-2A0333C21E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t="2326" r="1168" b="1111"/>
          <a:stretch/>
        </p:blipFill>
        <p:spPr>
          <a:xfrm>
            <a:off x="750093" y="958371"/>
            <a:ext cx="7643813" cy="5878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5A39ED-4057-47E7-9693-F9ECEF9B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Parcels</a:t>
            </a:r>
          </a:p>
        </p:txBody>
      </p:sp>
    </p:spTree>
    <p:extLst>
      <p:ext uri="{BB962C8B-B14F-4D97-AF65-F5344CB8AC3E}">
        <p14:creationId xmlns:p14="http://schemas.microsoft.com/office/powerpoint/2010/main" val="1419193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ird flying over a body of water&#10;&#10;Description automatically generated">
            <a:extLst>
              <a:ext uri="{FF2B5EF4-FFF2-40B4-BE49-F238E27FC236}">
                <a16:creationId xmlns:a16="http://schemas.microsoft.com/office/drawing/2014/main" id="{AA29A57A-C54B-4F19-9325-F9DD047985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50265"/>
            <a:ext cx="9144000" cy="4007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Project Goal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083987-E37D-4E96-9042-3F787223DF0E}"/>
              </a:ext>
            </a:extLst>
          </p:cNvPr>
          <p:cNvSpPr/>
          <p:nvPr/>
        </p:nvSpPr>
        <p:spPr>
          <a:xfrm>
            <a:off x="30503" y="1317447"/>
            <a:ext cx="9113497" cy="10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Permanently protect former estuarine and wetland habitat and plan for restoration of critical salmon and wildlife habitat in Livingston Bay</a:t>
            </a:r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1EBCB-21A3-42D4-A1A1-1A4D94CFE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BCE68-EACC-4D58-8AFC-08258B8E0FEF}"/>
              </a:ext>
            </a:extLst>
          </p:cNvPr>
          <p:cNvSpPr/>
          <p:nvPr/>
        </p:nvSpPr>
        <p:spPr>
          <a:xfrm>
            <a:off x="15252" y="6365557"/>
            <a:ext cx="53800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</a:t>
            </a:r>
          </a:p>
        </p:txBody>
      </p:sp>
    </p:spTree>
    <p:extLst>
      <p:ext uri="{BB962C8B-B14F-4D97-AF65-F5344CB8AC3E}">
        <p14:creationId xmlns:p14="http://schemas.microsoft.com/office/powerpoint/2010/main" val="1615473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Ecological Importance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1EBCB-21A3-42D4-A1A1-1A4D94CFE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C62FF-36F1-4A99-8648-C123E64E6A1F}"/>
              </a:ext>
            </a:extLst>
          </p:cNvPr>
          <p:cNvSpPr/>
          <p:nvPr/>
        </p:nvSpPr>
        <p:spPr>
          <a:xfrm>
            <a:off x="0" y="6581001"/>
            <a:ext cx="1120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Morgan Bond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BCE68-EACC-4D58-8AFC-08258B8E0FEF}"/>
              </a:ext>
            </a:extLst>
          </p:cNvPr>
          <p:cNvSpPr/>
          <p:nvPr/>
        </p:nvSpPr>
        <p:spPr>
          <a:xfrm>
            <a:off x="0" y="6365557"/>
            <a:ext cx="53800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51E23-8C0B-4A31-B4C4-F4F0FDD0F17D}"/>
              </a:ext>
            </a:extLst>
          </p:cNvPr>
          <p:cNvSpPr/>
          <p:nvPr/>
        </p:nvSpPr>
        <p:spPr>
          <a:xfrm>
            <a:off x="129370" y="1316009"/>
            <a:ext cx="8885260" cy="5176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Livingston Bay Protection and Restoration Planning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is a 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multi-benefit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project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that:</a:t>
            </a: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Conserves 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+/- 180 acres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(25 acres of tidelands) </a:t>
            </a: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Protects 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more than 4,100 feet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 shoreline </a:t>
            </a: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Restores 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+/- 155 acres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 former estuarine and wetland habitat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Increases available 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transitional, migratory,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rearing habitat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multiple species of salmonids, including 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ESA listed Puget Sound Chinook salmon and Puget Sound steelhead.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b="1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b="1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b="1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solidFill>
                <a:srgbClr val="003C4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93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Ecosystem Processes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1EBCB-21A3-42D4-A1A1-1A4D94CFE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5801E8-D9F2-4C38-B5CD-7B982A17DFEC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C62FF-36F1-4A99-8648-C123E64E6A1F}"/>
              </a:ext>
            </a:extLst>
          </p:cNvPr>
          <p:cNvSpPr/>
          <p:nvPr/>
        </p:nvSpPr>
        <p:spPr>
          <a:xfrm>
            <a:off x="0" y="6581001"/>
            <a:ext cx="1120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Morgan Bond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BCE68-EACC-4D58-8AFC-08258B8E0FEF}"/>
              </a:ext>
            </a:extLst>
          </p:cNvPr>
          <p:cNvSpPr/>
          <p:nvPr/>
        </p:nvSpPr>
        <p:spPr>
          <a:xfrm>
            <a:off x="0" y="6365557"/>
            <a:ext cx="53800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51E23-8C0B-4A31-B4C4-F4F0FDD0F17D}"/>
              </a:ext>
            </a:extLst>
          </p:cNvPr>
          <p:cNvSpPr/>
          <p:nvPr/>
        </p:nvSpPr>
        <p:spPr>
          <a:xfrm>
            <a:off x="1006520" y="923925"/>
            <a:ext cx="6927805" cy="264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spcAft>
                <a:spcPts val="800"/>
              </a:spcAft>
            </a:pPr>
            <a:endParaRPr lang="en-US" sz="1100" dirty="0">
              <a:solidFill>
                <a:srgbClr val="003C4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spcAft>
                <a:spcPts val="800"/>
              </a:spcAft>
            </a:pP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spcAft>
                <a:spcPts val="800"/>
              </a:spcAft>
            </a:pPr>
            <a:endParaRPr lang="en-US" sz="1100" dirty="0">
              <a:solidFill>
                <a:srgbClr val="003C4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solidFill>
                <a:srgbClr val="003C4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E1FAF-9406-4AD9-BF43-3C676198B8B1}"/>
              </a:ext>
            </a:extLst>
          </p:cNvPr>
          <p:cNvSpPr/>
          <p:nvPr/>
        </p:nvSpPr>
        <p:spPr>
          <a:xfrm>
            <a:off x="158794" y="967866"/>
            <a:ext cx="37940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primary ecological processes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Sediment supply and sediment transport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Tidal channels formation and maintenance </a:t>
            </a:r>
            <a:endParaRPr lang="en-US" b="1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b="1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en-US" b="1" dirty="0" err="1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Shoreforms</a:t>
            </a: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Beaches  &amp; </a:t>
            </a:r>
            <a:r>
              <a:rPr lang="en-US" dirty="0" err="1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Embayments</a:t>
            </a: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en-US" b="1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Barrier Embayment Strategy: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Permanent protection of barrier beaches sustained by sediment input from unarmored feeder bluffs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Planning for restoration of tidal flow process within a system degraded by anthropogenic habitat alterations. </a:t>
            </a:r>
            <a:endParaRPr lang="en-US" sz="1600" dirty="0">
              <a:solidFill>
                <a:srgbClr val="003C4B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1509C6C-374E-4987-9A85-0CEE0E655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2620" r="1921" b="51923"/>
          <a:stretch/>
        </p:blipFill>
        <p:spPr>
          <a:xfrm>
            <a:off x="4265649" y="967866"/>
            <a:ext cx="4719557" cy="2935479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3A0C16-9ADA-42FB-9A00-DCFDA2BBC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2075" r="854" b="52222"/>
          <a:stretch/>
        </p:blipFill>
        <p:spPr>
          <a:xfrm>
            <a:off x="4265649" y="3903345"/>
            <a:ext cx="4792627" cy="293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81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D93F2C-2390-43BB-8770-60280978C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8" r="4935"/>
          <a:stretch/>
        </p:blipFill>
        <p:spPr>
          <a:xfrm>
            <a:off x="3014608" y="1029282"/>
            <a:ext cx="5791202" cy="5551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934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b="0" dirty="0">
                <a:solidFill>
                  <a:srgbClr val="003C4B"/>
                </a:solidFill>
                <a:latin typeface="Rockwell Nova" panose="02060503020205020403" pitchFamily="18" charset="0"/>
              </a:rPr>
              <a:t>Regional Priorities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F1EBCB-21A3-42D4-A1A1-1A4D94CFE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15801E8-D9F2-4C38-B5CD-7B982A17DFEC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C62FF-36F1-4A99-8648-C123E64E6A1F}"/>
              </a:ext>
            </a:extLst>
          </p:cNvPr>
          <p:cNvSpPr/>
          <p:nvPr/>
        </p:nvSpPr>
        <p:spPr>
          <a:xfrm>
            <a:off x="0" y="6581001"/>
            <a:ext cx="1120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Morgan Bond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9BCE68-EACC-4D58-8AFC-08258B8E0FEF}"/>
              </a:ext>
            </a:extLst>
          </p:cNvPr>
          <p:cNvSpPr/>
          <p:nvPr/>
        </p:nvSpPr>
        <p:spPr>
          <a:xfrm>
            <a:off x="0" y="6365557"/>
            <a:ext cx="53800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</a:rPr>
              <a:t>Photo: Matt Griffin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51E23-8C0B-4A31-B4C4-F4F0FDD0F17D}"/>
              </a:ext>
            </a:extLst>
          </p:cNvPr>
          <p:cNvSpPr/>
          <p:nvPr/>
        </p:nvSpPr>
        <p:spPr>
          <a:xfrm>
            <a:off x="133349" y="1312853"/>
            <a:ext cx="288125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WRIA 6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Multi-Species Salmon Recovery Plan 2019 Update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Stillaguamish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Watershed Chinook Salmon Recovery Plan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Puget Sound 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Salmon Recovery Plan – Watershed Profile of Whidbey and Camano Islands</a:t>
            </a: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en-US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b="1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PSNERP</a:t>
            </a:r>
            <a:r>
              <a:rPr lang="en-US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’s Strategic Restoration Conceptual Engineering - Design Report (project #1618)</a:t>
            </a:r>
            <a:r>
              <a:rPr lang="en-US" sz="1100" dirty="0">
                <a:solidFill>
                  <a:srgbClr val="003C4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US" sz="1100" dirty="0">
              <a:solidFill>
                <a:srgbClr val="003C4B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6901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6058</TotalTime>
  <Words>662</Words>
  <Application>Microsoft Office PowerPoint</Application>
  <PresentationFormat>On-screen Show (4:3)</PresentationFormat>
  <Paragraphs>160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Georgia</vt:lpstr>
      <vt:lpstr>Rockwell Nova</vt:lpstr>
      <vt:lpstr>Segoe UI</vt:lpstr>
      <vt:lpstr>Times</vt:lpstr>
      <vt:lpstr>Wingdings</vt:lpstr>
      <vt:lpstr>Blank Presentation</vt:lpstr>
      <vt:lpstr>PowerPoint Presentation</vt:lpstr>
      <vt:lpstr>Project Partners</vt:lpstr>
      <vt:lpstr>Project Location</vt:lpstr>
      <vt:lpstr>Project Planning Area</vt:lpstr>
      <vt:lpstr>Project Parcels</vt:lpstr>
      <vt:lpstr>Project Goal</vt:lpstr>
      <vt:lpstr>Ecological Importance</vt:lpstr>
      <vt:lpstr>Ecosystem Processes</vt:lpstr>
      <vt:lpstr>Regional Priorities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Project Site</vt:lpstr>
      <vt:lpstr>Restoration Planning </vt:lpstr>
      <vt:lpstr>Restoration Planning</vt:lpstr>
      <vt:lpstr>Project Budget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Lands Wild for Wildlife</dc:title>
  <dc:creator>Jessica Larson</dc:creator>
  <cp:lastModifiedBy>Jonathan Decker</cp:lastModifiedBy>
  <cp:revision>486</cp:revision>
  <cp:lastPrinted>2020-01-28T00:13:29Z</cp:lastPrinted>
  <dcterms:created xsi:type="dcterms:W3CDTF">2018-05-07T19:08:09Z</dcterms:created>
  <dcterms:modified xsi:type="dcterms:W3CDTF">2020-04-25T22:08:22Z</dcterms:modified>
</cp:coreProperties>
</file>