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CF52-F5E1-4B9F-B7F5-ED0C0FC945E8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87EA-F02C-4C13-BE43-580F202E0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nd_4-7-11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pic>
        <p:nvPicPr>
          <p:cNvPr id="5" name="Picture 6" descr="CDLT logo tin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59480"/>
            <a:ext cx="1676941" cy="11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732858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Nason</a:t>
            </a:r>
            <a:r>
              <a:rPr lang="en-US" sz="2400" dirty="0" smtClean="0"/>
              <a:t> Creek LWP Alcove Acquisition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LWD_Nason_Cr_4-7-1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2804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533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Thank you.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6" descr="CDLT logo tin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0"/>
            <a:ext cx="1600200" cy="11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              </a:t>
            </a:r>
            <a:r>
              <a:rPr lang="en-US" sz="2800" dirty="0" err="1" smtClean="0"/>
              <a:t>Nason</a:t>
            </a:r>
            <a:r>
              <a:rPr lang="en-US" sz="2800" dirty="0" smtClean="0"/>
              <a:t> Creek LWP Alcove Acquisition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Key Facts</a:t>
            </a:r>
          </a:p>
          <a:p>
            <a:r>
              <a:rPr lang="en-US" sz="2800" dirty="0" smtClean="0"/>
              <a:t>Category 2 watershed, </a:t>
            </a:r>
            <a:r>
              <a:rPr lang="en-US" sz="2800" dirty="0"/>
              <a:t>major spawning area for endangered spring Chinook and steelhead and a core area for threatened bull trout </a:t>
            </a:r>
            <a:endParaRPr lang="en-US" sz="2800" dirty="0" smtClean="0"/>
          </a:p>
          <a:p>
            <a:r>
              <a:rPr lang="en-US" sz="2800" dirty="0" smtClean="0"/>
              <a:t>RTT Priority 1 for protection</a:t>
            </a:r>
          </a:p>
          <a:p>
            <a:r>
              <a:rPr lang="en-US" sz="2800" dirty="0" smtClean="0"/>
              <a:t>RM  11.2-11.5  would protect </a:t>
            </a:r>
            <a:r>
              <a:rPr lang="en-US" sz="2800" dirty="0" smtClean="0"/>
              <a:t>up to 20 acres </a:t>
            </a:r>
            <a:r>
              <a:rPr lang="en-US" sz="2800" dirty="0" smtClean="0"/>
              <a:t>with both sides of the riverbank for 1100 feet (over 2200 feet overall)</a:t>
            </a:r>
          </a:p>
          <a:p>
            <a:r>
              <a:rPr lang="en-US" sz="2800" dirty="0" smtClean="0"/>
              <a:t>Identified from USBR </a:t>
            </a:r>
            <a:r>
              <a:rPr lang="en-US" sz="2800" dirty="0" smtClean="0"/>
              <a:t>Tributary and </a:t>
            </a:r>
            <a:r>
              <a:rPr lang="en-US" sz="2800" dirty="0" smtClean="0"/>
              <a:t>Reach </a:t>
            </a:r>
            <a:r>
              <a:rPr lang="en-US" sz="2800" dirty="0" smtClean="0"/>
              <a:t>Assessments</a:t>
            </a:r>
            <a:endParaRPr lang="en-US" sz="2800" dirty="0" smtClean="0"/>
          </a:p>
          <a:p>
            <a:r>
              <a:rPr lang="en-US" sz="2800" dirty="0" smtClean="0"/>
              <a:t>“Protection certainly needs to occur in </a:t>
            </a:r>
            <a:r>
              <a:rPr lang="en-US" sz="2800" dirty="0" err="1" smtClean="0"/>
              <a:t>Nason</a:t>
            </a:r>
            <a:r>
              <a:rPr lang="en-US" sz="2800" dirty="0" smtClean="0"/>
              <a:t> Creek to be sure that the functional areas remain functional and that impacted areas are allowed to heal and recover from past land management practices.” (Baldwin 2008)</a:t>
            </a:r>
          </a:p>
        </p:txBody>
      </p:sp>
      <p:pic>
        <p:nvPicPr>
          <p:cNvPr id="6" name="Picture 6" descr="CDLT logo ti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04800"/>
            <a:ext cx="1600200" cy="11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411630" y="1228436"/>
            <a:ext cx="1193025" cy="1173019"/>
          </a:xfrm>
          <a:custGeom>
            <a:avLst/>
            <a:gdLst>
              <a:gd name="connsiteX0" fmla="*/ 84661 w 1193025"/>
              <a:gd name="connsiteY0" fmla="*/ 0 h 1173019"/>
              <a:gd name="connsiteX1" fmla="*/ 84661 w 1193025"/>
              <a:gd name="connsiteY1" fmla="*/ 0 h 1173019"/>
              <a:gd name="connsiteX2" fmla="*/ 66188 w 1193025"/>
              <a:gd name="connsiteY2" fmla="*/ 120073 h 1173019"/>
              <a:gd name="connsiteX3" fmla="*/ 47715 w 1193025"/>
              <a:gd name="connsiteY3" fmla="*/ 193964 h 1173019"/>
              <a:gd name="connsiteX4" fmla="*/ 38479 w 1193025"/>
              <a:gd name="connsiteY4" fmla="*/ 406400 h 1173019"/>
              <a:gd name="connsiteX5" fmla="*/ 20006 w 1193025"/>
              <a:gd name="connsiteY5" fmla="*/ 461819 h 1173019"/>
              <a:gd name="connsiteX6" fmla="*/ 10770 w 1193025"/>
              <a:gd name="connsiteY6" fmla="*/ 489528 h 1173019"/>
              <a:gd name="connsiteX7" fmla="*/ 1534 w 1193025"/>
              <a:gd name="connsiteY7" fmla="*/ 655782 h 1173019"/>
              <a:gd name="connsiteX8" fmla="*/ 1534 w 1193025"/>
              <a:gd name="connsiteY8" fmla="*/ 655782 h 1173019"/>
              <a:gd name="connsiteX9" fmla="*/ 121606 w 1193025"/>
              <a:gd name="connsiteY9" fmla="*/ 665019 h 1173019"/>
              <a:gd name="connsiteX10" fmla="*/ 149315 w 1193025"/>
              <a:gd name="connsiteY10" fmla="*/ 683491 h 1173019"/>
              <a:gd name="connsiteX11" fmla="*/ 177025 w 1193025"/>
              <a:gd name="connsiteY11" fmla="*/ 692728 h 1173019"/>
              <a:gd name="connsiteX12" fmla="*/ 269388 w 1193025"/>
              <a:gd name="connsiteY12" fmla="*/ 711200 h 1173019"/>
              <a:gd name="connsiteX13" fmla="*/ 324806 w 1193025"/>
              <a:gd name="connsiteY13" fmla="*/ 729673 h 1173019"/>
              <a:gd name="connsiteX14" fmla="*/ 352515 w 1193025"/>
              <a:gd name="connsiteY14" fmla="*/ 738909 h 1173019"/>
              <a:gd name="connsiteX15" fmla="*/ 407934 w 1193025"/>
              <a:gd name="connsiteY15" fmla="*/ 775855 h 1173019"/>
              <a:gd name="connsiteX16" fmla="*/ 454115 w 1193025"/>
              <a:gd name="connsiteY16" fmla="*/ 831273 h 1173019"/>
              <a:gd name="connsiteX17" fmla="*/ 472588 w 1193025"/>
              <a:gd name="connsiteY17" fmla="*/ 858982 h 1173019"/>
              <a:gd name="connsiteX18" fmla="*/ 564952 w 1193025"/>
              <a:gd name="connsiteY18" fmla="*/ 914400 h 1173019"/>
              <a:gd name="connsiteX19" fmla="*/ 620370 w 1193025"/>
              <a:gd name="connsiteY19" fmla="*/ 960582 h 1173019"/>
              <a:gd name="connsiteX20" fmla="*/ 648079 w 1193025"/>
              <a:gd name="connsiteY20" fmla="*/ 969819 h 1173019"/>
              <a:gd name="connsiteX21" fmla="*/ 685025 w 1193025"/>
              <a:gd name="connsiteY21" fmla="*/ 1006764 h 1173019"/>
              <a:gd name="connsiteX22" fmla="*/ 740443 w 1193025"/>
              <a:gd name="connsiteY22" fmla="*/ 1043709 h 1173019"/>
              <a:gd name="connsiteX23" fmla="*/ 777388 w 1193025"/>
              <a:gd name="connsiteY23" fmla="*/ 1052946 h 1173019"/>
              <a:gd name="connsiteX24" fmla="*/ 805097 w 1193025"/>
              <a:gd name="connsiteY24" fmla="*/ 1062182 h 1173019"/>
              <a:gd name="connsiteX25" fmla="*/ 878988 w 1193025"/>
              <a:gd name="connsiteY25" fmla="*/ 1080655 h 1173019"/>
              <a:gd name="connsiteX26" fmla="*/ 934406 w 1193025"/>
              <a:gd name="connsiteY26" fmla="*/ 1089891 h 1173019"/>
              <a:gd name="connsiteX27" fmla="*/ 962115 w 1193025"/>
              <a:gd name="connsiteY27" fmla="*/ 1108364 h 1173019"/>
              <a:gd name="connsiteX28" fmla="*/ 989825 w 1193025"/>
              <a:gd name="connsiteY28" fmla="*/ 1117600 h 1173019"/>
              <a:gd name="connsiteX29" fmla="*/ 1008297 w 1193025"/>
              <a:gd name="connsiteY29" fmla="*/ 1145309 h 1173019"/>
              <a:gd name="connsiteX30" fmla="*/ 1036006 w 1193025"/>
              <a:gd name="connsiteY30" fmla="*/ 1154546 h 1173019"/>
              <a:gd name="connsiteX31" fmla="*/ 1063715 w 1193025"/>
              <a:gd name="connsiteY31" fmla="*/ 1173019 h 1173019"/>
              <a:gd name="connsiteX32" fmla="*/ 1109897 w 1193025"/>
              <a:gd name="connsiteY32" fmla="*/ 1089891 h 1173019"/>
              <a:gd name="connsiteX33" fmla="*/ 1128370 w 1193025"/>
              <a:gd name="connsiteY33" fmla="*/ 1062182 h 1173019"/>
              <a:gd name="connsiteX34" fmla="*/ 1146843 w 1193025"/>
              <a:gd name="connsiteY34" fmla="*/ 1034473 h 1173019"/>
              <a:gd name="connsiteX35" fmla="*/ 1183788 w 1193025"/>
              <a:gd name="connsiteY35" fmla="*/ 960582 h 1173019"/>
              <a:gd name="connsiteX36" fmla="*/ 1193025 w 1193025"/>
              <a:gd name="connsiteY36" fmla="*/ 923637 h 1173019"/>
              <a:gd name="connsiteX37" fmla="*/ 1183788 w 1193025"/>
              <a:gd name="connsiteY37" fmla="*/ 729673 h 1173019"/>
              <a:gd name="connsiteX38" fmla="*/ 1174552 w 1193025"/>
              <a:gd name="connsiteY38" fmla="*/ 701964 h 1173019"/>
              <a:gd name="connsiteX39" fmla="*/ 1193025 w 1193025"/>
              <a:gd name="connsiteY39" fmla="*/ 581891 h 1173019"/>
              <a:gd name="connsiteX40" fmla="*/ 1165315 w 1193025"/>
              <a:gd name="connsiteY40" fmla="*/ 471055 h 1173019"/>
              <a:gd name="connsiteX41" fmla="*/ 1109897 w 1193025"/>
              <a:gd name="connsiteY41" fmla="*/ 434109 h 1173019"/>
              <a:gd name="connsiteX42" fmla="*/ 1082188 w 1193025"/>
              <a:gd name="connsiteY42" fmla="*/ 406400 h 1173019"/>
              <a:gd name="connsiteX43" fmla="*/ 1063715 w 1193025"/>
              <a:gd name="connsiteY43" fmla="*/ 378691 h 1173019"/>
              <a:gd name="connsiteX44" fmla="*/ 1036006 w 1193025"/>
              <a:gd name="connsiteY44" fmla="*/ 369455 h 1173019"/>
              <a:gd name="connsiteX45" fmla="*/ 989825 w 1193025"/>
              <a:gd name="connsiteY45" fmla="*/ 332509 h 1173019"/>
              <a:gd name="connsiteX46" fmla="*/ 915934 w 1193025"/>
              <a:gd name="connsiteY46" fmla="*/ 295564 h 1173019"/>
              <a:gd name="connsiteX47" fmla="*/ 842043 w 1193025"/>
              <a:gd name="connsiteY47" fmla="*/ 230909 h 1173019"/>
              <a:gd name="connsiteX48" fmla="*/ 786625 w 1193025"/>
              <a:gd name="connsiteY48" fmla="*/ 212437 h 1173019"/>
              <a:gd name="connsiteX49" fmla="*/ 685025 w 1193025"/>
              <a:gd name="connsiteY49" fmla="*/ 184728 h 1173019"/>
              <a:gd name="connsiteX50" fmla="*/ 657315 w 1193025"/>
              <a:gd name="connsiteY50" fmla="*/ 166255 h 1173019"/>
              <a:gd name="connsiteX51" fmla="*/ 629606 w 1193025"/>
              <a:gd name="connsiteY51" fmla="*/ 157019 h 1173019"/>
              <a:gd name="connsiteX52" fmla="*/ 583425 w 1193025"/>
              <a:gd name="connsiteY52" fmla="*/ 147782 h 1173019"/>
              <a:gd name="connsiteX53" fmla="*/ 555715 w 1193025"/>
              <a:gd name="connsiteY53" fmla="*/ 138546 h 1173019"/>
              <a:gd name="connsiteX54" fmla="*/ 481825 w 1193025"/>
              <a:gd name="connsiteY54" fmla="*/ 120073 h 1173019"/>
              <a:gd name="connsiteX55" fmla="*/ 426406 w 1193025"/>
              <a:gd name="connsiteY55" fmla="*/ 101600 h 1173019"/>
              <a:gd name="connsiteX56" fmla="*/ 398697 w 1193025"/>
              <a:gd name="connsiteY56" fmla="*/ 83128 h 1173019"/>
              <a:gd name="connsiteX57" fmla="*/ 306334 w 1193025"/>
              <a:gd name="connsiteY57" fmla="*/ 64655 h 1173019"/>
              <a:gd name="connsiteX58" fmla="*/ 278625 w 1193025"/>
              <a:gd name="connsiteY58" fmla="*/ 46182 h 1173019"/>
              <a:gd name="connsiteX59" fmla="*/ 177025 w 1193025"/>
              <a:gd name="connsiteY59" fmla="*/ 18473 h 1173019"/>
              <a:gd name="connsiteX60" fmla="*/ 84661 w 1193025"/>
              <a:gd name="connsiteY60" fmla="*/ 0 h 117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93025" h="1173019">
                <a:moveTo>
                  <a:pt x="84661" y="0"/>
                </a:moveTo>
                <a:lnTo>
                  <a:pt x="84661" y="0"/>
                </a:lnTo>
                <a:cubicBezTo>
                  <a:pt x="68092" y="165693"/>
                  <a:pt x="87213" y="42985"/>
                  <a:pt x="66188" y="120073"/>
                </a:cubicBezTo>
                <a:cubicBezTo>
                  <a:pt x="59508" y="144567"/>
                  <a:pt x="47715" y="193964"/>
                  <a:pt x="47715" y="193964"/>
                </a:cubicBezTo>
                <a:cubicBezTo>
                  <a:pt x="44636" y="264776"/>
                  <a:pt x="45772" y="335897"/>
                  <a:pt x="38479" y="406400"/>
                </a:cubicBezTo>
                <a:cubicBezTo>
                  <a:pt x="36475" y="425769"/>
                  <a:pt x="26164" y="443346"/>
                  <a:pt x="20006" y="461819"/>
                </a:cubicBezTo>
                <a:lnTo>
                  <a:pt x="10770" y="489528"/>
                </a:lnTo>
                <a:cubicBezTo>
                  <a:pt x="0" y="618773"/>
                  <a:pt x="1534" y="563291"/>
                  <a:pt x="1534" y="655782"/>
                </a:cubicBezTo>
                <a:lnTo>
                  <a:pt x="1534" y="655782"/>
                </a:lnTo>
                <a:cubicBezTo>
                  <a:pt x="41558" y="658861"/>
                  <a:pt x="82151" y="657621"/>
                  <a:pt x="121606" y="665019"/>
                </a:cubicBezTo>
                <a:cubicBezTo>
                  <a:pt x="132516" y="667065"/>
                  <a:pt x="139386" y="678527"/>
                  <a:pt x="149315" y="683491"/>
                </a:cubicBezTo>
                <a:cubicBezTo>
                  <a:pt x="158023" y="687845"/>
                  <a:pt x="167663" y="690053"/>
                  <a:pt x="177025" y="692728"/>
                </a:cubicBezTo>
                <a:cubicBezTo>
                  <a:pt x="215601" y="703750"/>
                  <a:pt x="225846" y="703943"/>
                  <a:pt x="269388" y="711200"/>
                </a:cubicBezTo>
                <a:lnTo>
                  <a:pt x="324806" y="729673"/>
                </a:lnTo>
                <a:lnTo>
                  <a:pt x="352515" y="738909"/>
                </a:lnTo>
                <a:cubicBezTo>
                  <a:pt x="370988" y="751224"/>
                  <a:pt x="395619" y="757382"/>
                  <a:pt x="407934" y="775855"/>
                </a:cubicBezTo>
                <a:cubicBezTo>
                  <a:pt x="453792" y="844644"/>
                  <a:pt x="394857" y="760164"/>
                  <a:pt x="454115" y="831273"/>
                </a:cubicBezTo>
                <a:cubicBezTo>
                  <a:pt x="461222" y="839801"/>
                  <a:pt x="464234" y="851672"/>
                  <a:pt x="472588" y="858982"/>
                </a:cubicBezTo>
                <a:cubicBezTo>
                  <a:pt x="502314" y="884993"/>
                  <a:pt x="531186" y="897518"/>
                  <a:pt x="564952" y="914400"/>
                </a:cubicBezTo>
                <a:cubicBezTo>
                  <a:pt x="585379" y="934827"/>
                  <a:pt x="594652" y="947722"/>
                  <a:pt x="620370" y="960582"/>
                </a:cubicBezTo>
                <a:cubicBezTo>
                  <a:pt x="629078" y="964936"/>
                  <a:pt x="638843" y="966740"/>
                  <a:pt x="648079" y="969819"/>
                </a:cubicBezTo>
                <a:cubicBezTo>
                  <a:pt x="663752" y="1016841"/>
                  <a:pt x="644720" y="984373"/>
                  <a:pt x="685025" y="1006764"/>
                </a:cubicBezTo>
                <a:cubicBezTo>
                  <a:pt x="704433" y="1017546"/>
                  <a:pt x="718905" y="1038324"/>
                  <a:pt x="740443" y="1043709"/>
                </a:cubicBezTo>
                <a:cubicBezTo>
                  <a:pt x="752758" y="1046788"/>
                  <a:pt x="765182" y="1049459"/>
                  <a:pt x="777388" y="1052946"/>
                </a:cubicBezTo>
                <a:cubicBezTo>
                  <a:pt x="786749" y="1055621"/>
                  <a:pt x="795652" y="1059821"/>
                  <a:pt x="805097" y="1062182"/>
                </a:cubicBezTo>
                <a:lnTo>
                  <a:pt x="878988" y="1080655"/>
                </a:lnTo>
                <a:cubicBezTo>
                  <a:pt x="958398" y="1133596"/>
                  <a:pt x="857926" y="1077145"/>
                  <a:pt x="934406" y="1089891"/>
                </a:cubicBezTo>
                <a:cubicBezTo>
                  <a:pt x="945356" y="1091716"/>
                  <a:pt x="952186" y="1103400"/>
                  <a:pt x="962115" y="1108364"/>
                </a:cubicBezTo>
                <a:cubicBezTo>
                  <a:pt x="970823" y="1112718"/>
                  <a:pt x="980588" y="1114521"/>
                  <a:pt x="989825" y="1117600"/>
                </a:cubicBezTo>
                <a:cubicBezTo>
                  <a:pt x="995982" y="1126836"/>
                  <a:pt x="999629" y="1138374"/>
                  <a:pt x="1008297" y="1145309"/>
                </a:cubicBezTo>
                <a:cubicBezTo>
                  <a:pt x="1015899" y="1151391"/>
                  <a:pt x="1027298" y="1150192"/>
                  <a:pt x="1036006" y="1154546"/>
                </a:cubicBezTo>
                <a:cubicBezTo>
                  <a:pt x="1045935" y="1159511"/>
                  <a:pt x="1054479" y="1166861"/>
                  <a:pt x="1063715" y="1173019"/>
                </a:cubicBezTo>
                <a:cubicBezTo>
                  <a:pt x="1079973" y="1124248"/>
                  <a:pt x="1067552" y="1153409"/>
                  <a:pt x="1109897" y="1089891"/>
                </a:cubicBezTo>
                <a:lnTo>
                  <a:pt x="1128370" y="1062182"/>
                </a:lnTo>
                <a:lnTo>
                  <a:pt x="1146843" y="1034473"/>
                </a:lnTo>
                <a:cubicBezTo>
                  <a:pt x="1175553" y="948341"/>
                  <a:pt x="1125630" y="1091435"/>
                  <a:pt x="1183788" y="960582"/>
                </a:cubicBezTo>
                <a:cubicBezTo>
                  <a:pt x="1188944" y="948982"/>
                  <a:pt x="1189946" y="935952"/>
                  <a:pt x="1193025" y="923637"/>
                </a:cubicBezTo>
                <a:cubicBezTo>
                  <a:pt x="1189946" y="858982"/>
                  <a:pt x="1189163" y="794177"/>
                  <a:pt x="1183788" y="729673"/>
                </a:cubicBezTo>
                <a:cubicBezTo>
                  <a:pt x="1182979" y="719971"/>
                  <a:pt x="1174552" y="711700"/>
                  <a:pt x="1174552" y="701964"/>
                </a:cubicBezTo>
                <a:cubicBezTo>
                  <a:pt x="1174552" y="690071"/>
                  <a:pt x="1190432" y="597448"/>
                  <a:pt x="1193025" y="581891"/>
                </a:cubicBezTo>
                <a:cubicBezTo>
                  <a:pt x="1190852" y="568854"/>
                  <a:pt x="1179037" y="480203"/>
                  <a:pt x="1165315" y="471055"/>
                </a:cubicBezTo>
                <a:cubicBezTo>
                  <a:pt x="1146842" y="458740"/>
                  <a:pt x="1125596" y="449808"/>
                  <a:pt x="1109897" y="434109"/>
                </a:cubicBezTo>
                <a:cubicBezTo>
                  <a:pt x="1100661" y="424873"/>
                  <a:pt x="1090550" y="416435"/>
                  <a:pt x="1082188" y="406400"/>
                </a:cubicBezTo>
                <a:cubicBezTo>
                  <a:pt x="1075081" y="397872"/>
                  <a:pt x="1072383" y="385626"/>
                  <a:pt x="1063715" y="378691"/>
                </a:cubicBezTo>
                <a:cubicBezTo>
                  <a:pt x="1056112" y="372609"/>
                  <a:pt x="1045242" y="372534"/>
                  <a:pt x="1036006" y="369455"/>
                </a:cubicBezTo>
                <a:cubicBezTo>
                  <a:pt x="994696" y="307488"/>
                  <a:pt x="1043359" y="368198"/>
                  <a:pt x="989825" y="332509"/>
                </a:cubicBezTo>
                <a:cubicBezTo>
                  <a:pt x="923296" y="288156"/>
                  <a:pt x="1008236" y="314024"/>
                  <a:pt x="915934" y="295564"/>
                </a:cubicBezTo>
                <a:cubicBezTo>
                  <a:pt x="894383" y="263238"/>
                  <a:pt x="888223" y="246302"/>
                  <a:pt x="842043" y="230909"/>
                </a:cubicBezTo>
                <a:lnTo>
                  <a:pt x="786625" y="212437"/>
                </a:lnTo>
                <a:cubicBezTo>
                  <a:pt x="724022" y="170702"/>
                  <a:pt x="801771" y="216568"/>
                  <a:pt x="685025" y="184728"/>
                </a:cubicBezTo>
                <a:cubicBezTo>
                  <a:pt x="674315" y="181807"/>
                  <a:pt x="667244" y="171219"/>
                  <a:pt x="657315" y="166255"/>
                </a:cubicBezTo>
                <a:cubicBezTo>
                  <a:pt x="648607" y="161901"/>
                  <a:pt x="639051" y="159380"/>
                  <a:pt x="629606" y="157019"/>
                </a:cubicBezTo>
                <a:cubicBezTo>
                  <a:pt x="614376" y="153211"/>
                  <a:pt x="598655" y="151590"/>
                  <a:pt x="583425" y="147782"/>
                </a:cubicBezTo>
                <a:cubicBezTo>
                  <a:pt x="573979" y="145421"/>
                  <a:pt x="565108" y="141108"/>
                  <a:pt x="555715" y="138546"/>
                </a:cubicBezTo>
                <a:cubicBezTo>
                  <a:pt x="531222" y="131866"/>
                  <a:pt x="505910" y="128101"/>
                  <a:pt x="481825" y="120073"/>
                </a:cubicBezTo>
                <a:cubicBezTo>
                  <a:pt x="463352" y="113915"/>
                  <a:pt x="442608" y="112401"/>
                  <a:pt x="426406" y="101600"/>
                </a:cubicBezTo>
                <a:cubicBezTo>
                  <a:pt x="417170" y="95443"/>
                  <a:pt x="408900" y="87501"/>
                  <a:pt x="398697" y="83128"/>
                </a:cubicBezTo>
                <a:cubicBezTo>
                  <a:pt x="381156" y="75610"/>
                  <a:pt x="318843" y="66740"/>
                  <a:pt x="306334" y="64655"/>
                </a:cubicBezTo>
                <a:cubicBezTo>
                  <a:pt x="297098" y="58497"/>
                  <a:pt x="288769" y="50690"/>
                  <a:pt x="278625" y="46182"/>
                </a:cubicBezTo>
                <a:cubicBezTo>
                  <a:pt x="255395" y="35857"/>
                  <a:pt x="204343" y="20956"/>
                  <a:pt x="177025" y="18473"/>
                </a:cubicBezTo>
                <a:cubicBezTo>
                  <a:pt x="158628" y="16801"/>
                  <a:pt x="100055" y="3079"/>
                  <a:pt x="84661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05768" y="3574473"/>
            <a:ext cx="939977" cy="877454"/>
          </a:xfrm>
          <a:custGeom>
            <a:avLst/>
            <a:gdLst>
              <a:gd name="connsiteX0" fmla="*/ 90232 w 939977"/>
              <a:gd name="connsiteY0" fmla="*/ 0 h 877454"/>
              <a:gd name="connsiteX1" fmla="*/ 90232 w 939977"/>
              <a:gd name="connsiteY1" fmla="*/ 0 h 877454"/>
              <a:gd name="connsiteX2" fmla="*/ 71759 w 939977"/>
              <a:gd name="connsiteY2" fmla="*/ 83127 h 877454"/>
              <a:gd name="connsiteX3" fmla="*/ 62523 w 939977"/>
              <a:gd name="connsiteY3" fmla="*/ 147782 h 877454"/>
              <a:gd name="connsiteX4" fmla="*/ 44050 w 939977"/>
              <a:gd name="connsiteY4" fmla="*/ 212436 h 877454"/>
              <a:gd name="connsiteX5" fmla="*/ 34814 w 939977"/>
              <a:gd name="connsiteY5" fmla="*/ 461818 h 877454"/>
              <a:gd name="connsiteX6" fmla="*/ 25577 w 939977"/>
              <a:gd name="connsiteY6" fmla="*/ 517236 h 877454"/>
              <a:gd name="connsiteX7" fmla="*/ 7105 w 939977"/>
              <a:gd name="connsiteY7" fmla="*/ 572654 h 877454"/>
              <a:gd name="connsiteX8" fmla="*/ 62523 w 939977"/>
              <a:gd name="connsiteY8" fmla="*/ 628072 h 877454"/>
              <a:gd name="connsiteX9" fmla="*/ 117941 w 939977"/>
              <a:gd name="connsiteY9" fmla="*/ 646545 h 877454"/>
              <a:gd name="connsiteX10" fmla="*/ 145650 w 939977"/>
              <a:gd name="connsiteY10" fmla="*/ 655782 h 877454"/>
              <a:gd name="connsiteX11" fmla="*/ 173359 w 939977"/>
              <a:gd name="connsiteY11" fmla="*/ 683491 h 877454"/>
              <a:gd name="connsiteX12" fmla="*/ 238014 w 939977"/>
              <a:gd name="connsiteY12" fmla="*/ 711200 h 877454"/>
              <a:gd name="connsiteX13" fmla="*/ 274959 w 939977"/>
              <a:gd name="connsiteY13" fmla="*/ 729672 h 877454"/>
              <a:gd name="connsiteX14" fmla="*/ 339614 w 939977"/>
              <a:gd name="connsiteY14" fmla="*/ 748145 h 877454"/>
              <a:gd name="connsiteX15" fmla="*/ 385796 w 939977"/>
              <a:gd name="connsiteY15" fmla="*/ 738909 h 877454"/>
              <a:gd name="connsiteX16" fmla="*/ 450450 w 939977"/>
              <a:gd name="connsiteY16" fmla="*/ 757382 h 877454"/>
              <a:gd name="connsiteX17" fmla="*/ 496632 w 939977"/>
              <a:gd name="connsiteY17" fmla="*/ 766618 h 877454"/>
              <a:gd name="connsiteX18" fmla="*/ 533577 w 939977"/>
              <a:gd name="connsiteY18" fmla="*/ 775854 h 877454"/>
              <a:gd name="connsiteX19" fmla="*/ 598232 w 939977"/>
              <a:gd name="connsiteY19" fmla="*/ 812800 h 877454"/>
              <a:gd name="connsiteX20" fmla="*/ 625941 w 939977"/>
              <a:gd name="connsiteY20" fmla="*/ 831272 h 877454"/>
              <a:gd name="connsiteX21" fmla="*/ 773723 w 939977"/>
              <a:gd name="connsiteY21" fmla="*/ 849745 h 877454"/>
              <a:gd name="connsiteX22" fmla="*/ 792196 w 939977"/>
              <a:gd name="connsiteY22" fmla="*/ 877454 h 877454"/>
              <a:gd name="connsiteX23" fmla="*/ 801432 w 939977"/>
              <a:gd name="connsiteY23" fmla="*/ 849745 h 877454"/>
              <a:gd name="connsiteX24" fmla="*/ 810668 w 939977"/>
              <a:gd name="connsiteY24" fmla="*/ 812800 h 877454"/>
              <a:gd name="connsiteX25" fmla="*/ 847614 w 939977"/>
              <a:gd name="connsiteY25" fmla="*/ 766618 h 877454"/>
              <a:gd name="connsiteX26" fmla="*/ 856850 w 939977"/>
              <a:gd name="connsiteY26" fmla="*/ 729672 h 877454"/>
              <a:gd name="connsiteX27" fmla="*/ 875323 w 939977"/>
              <a:gd name="connsiteY27" fmla="*/ 674254 h 877454"/>
              <a:gd name="connsiteX28" fmla="*/ 884559 w 939977"/>
              <a:gd name="connsiteY28" fmla="*/ 637309 h 877454"/>
              <a:gd name="connsiteX29" fmla="*/ 903032 w 939977"/>
              <a:gd name="connsiteY29" fmla="*/ 609600 h 877454"/>
              <a:gd name="connsiteX30" fmla="*/ 912268 w 939977"/>
              <a:gd name="connsiteY30" fmla="*/ 554182 h 877454"/>
              <a:gd name="connsiteX31" fmla="*/ 921505 w 939977"/>
              <a:gd name="connsiteY31" fmla="*/ 452582 h 877454"/>
              <a:gd name="connsiteX32" fmla="*/ 939977 w 939977"/>
              <a:gd name="connsiteY32" fmla="*/ 397163 h 877454"/>
              <a:gd name="connsiteX33" fmla="*/ 930741 w 939977"/>
              <a:gd name="connsiteY33" fmla="*/ 369454 h 877454"/>
              <a:gd name="connsiteX34" fmla="*/ 875323 w 939977"/>
              <a:gd name="connsiteY34" fmla="*/ 350982 h 877454"/>
              <a:gd name="connsiteX35" fmla="*/ 819905 w 939977"/>
              <a:gd name="connsiteY35" fmla="*/ 314036 h 877454"/>
              <a:gd name="connsiteX36" fmla="*/ 792196 w 939977"/>
              <a:gd name="connsiteY36" fmla="*/ 295563 h 877454"/>
              <a:gd name="connsiteX37" fmla="*/ 709068 w 939977"/>
              <a:gd name="connsiteY37" fmla="*/ 230909 h 877454"/>
              <a:gd name="connsiteX38" fmla="*/ 681359 w 939977"/>
              <a:gd name="connsiteY38" fmla="*/ 212436 h 877454"/>
              <a:gd name="connsiteX39" fmla="*/ 653650 w 939977"/>
              <a:gd name="connsiteY39" fmla="*/ 193963 h 877454"/>
              <a:gd name="connsiteX40" fmla="*/ 598232 w 939977"/>
              <a:gd name="connsiteY40" fmla="*/ 175491 h 877454"/>
              <a:gd name="connsiteX41" fmla="*/ 441214 w 939977"/>
              <a:gd name="connsiteY41" fmla="*/ 157018 h 877454"/>
              <a:gd name="connsiteX42" fmla="*/ 413505 w 939977"/>
              <a:gd name="connsiteY42" fmla="*/ 147782 h 877454"/>
              <a:gd name="connsiteX43" fmla="*/ 385796 w 939977"/>
              <a:gd name="connsiteY43" fmla="*/ 129309 h 877454"/>
              <a:gd name="connsiteX44" fmla="*/ 330377 w 939977"/>
              <a:gd name="connsiteY44" fmla="*/ 110836 h 877454"/>
              <a:gd name="connsiteX45" fmla="*/ 311905 w 939977"/>
              <a:gd name="connsiteY45" fmla="*/ 83127 h 877454"/>
              <a:gd name="connsiteX46" fmla="*/ 284196 w 939977"/>
              <a:gd name="connsiteY46" fmla="*/ 73891 h 877454"/>
              <a:gd name="connsiteX47" fmla="*/ 182596 w 939977"/>
              <a:gd name="connsiteY47" fmla="*/ 64654 h 877454"/>
              <a:gd name="connsiteX48" fmla="*/ 127177 w 939977"/>
              <a:gd name="connsiteY48" fmla="*/ 55418 h 877454"/>
              <a:gd name="connsiteX49" fmla="*/ 53287 w 939977"/>
              <a:gd name="connsiteY49" fmla="*/ 9236 h 877454"/>
              <a:gd name="connsiteX50" fmla="*/ 90232 w 939977"/>
              <a:gd name="connsiteY50" fmla="*/ 0 h 8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9977" h="877454">
                <a:moveTo>
                  <a:pt x="90232" y="0"/>
                </a:moveTo>
                <a:lnTo>
                  <a:pt x="90232" y="0"/>
                </a:lnTo>
                <a:cubicBezTo>
                  <a:pt x="84074" y="27709"/>
                  <a:pt x="76990" y="55228"/>
                  <a:pt x="71759" y="83127"/>
                </a:cubicBezTo>
                <a:cubicBezTo>
                  <a:pt x="67747" y="104525"/>
                  <a:pt x="66417" y="126363"/>
                  <a:pt x="62523" y="147782"/>
                </a:cubicBezTo>
                <a:cubicBezTo>
                  <a:pt x="57883" y="173301"/>
                  <a:pt x="51965" y="188692"/>
                  <a:pt x="44050" y="212436"/>
                </a:cubicBezTo>
                <a:cubicBezTo>
                  <a:pt x="40971" y="295563"/>
                  <a:pt x="39846" y="378786"/>
                  <a:pt x="34814" y="461818"/>
                </a:cubicBezTo>
                <a:cubicBezTo>
                  <a:pt x="33681" y="480511"/>
                  <a:pt x="30119" y="499068"/>
                  <a:pt x="25577" y="517236"/>
                </a:cubicBezTo>
                <a:cubicBezTo>
                  <a:pt x="20854" y="536126"/>
                  <a:pt x="7105" y="572654"/>
                  <a:pt x="7105" y="572654"/>
                </a:cubicBezTo>
                <a:cubicBezTo>
                  <a:pt x="20367" y="638967"/>
                  <a:pt x="0" y="611020"/>
                  <a:pt x="62523" y="628072"/>
                </a:cubicBezTo>
                <a:cubicBezTo>
                  <a:pt x="81309" y="633195"/>
                  <a:pt x="99468" y="640387"/>
                  <a:pt x="117941" y="646545"/>
                </a:cubicBezTo>
                <a:lnTo>
                  <a:pt x="145650" y="655782"/>
                </a:lnTo>
                <a:cubicBezTo>
                  <a:pt x="154886" y="665018"/>
                  <a:pt x="162730" y="675899"/>
                  <a:pt x="173359" y="683491"/>
                </a:cubicBezTo>
                <a:cubicBezTo>
                  <a:pt x="203985" y="705366"/>
                  <a:pt x="207869" y="698281"/>
                  <a:pt x="238014" y="711200"/>
                </a:cubicBezTo>
                <a:cubicBezTo>
                  <a:pt x="250669" y="716624"/>
                  <a:pt x="262304" y="724248"/>
                  <a:pt x="274959" y="729672"/>
                </a:cubicBezTo>
                <a:cubicBezTo>
                  <a:pt x="293517" y="737625"/>
                  <a:pt x="320857" y="743456"/>
                  <a:pt x="339614" y="748145"/>
                </a:cubicBezTo>
                <a:cubicBezTo>
                  <a:pt x="355008" y="745066"/>
                  <a:pt x="370097" y="738909"/>
                  <a:pt x="385796" y="738909"/>
                </a:cubicBezTo>
                <a:cubicBezTo>
                  <a:pt x="403078" y="738909"/>
                  <a:pt x="433024" y="753025"/>
                  <a:pt x="450450" y="757382"/>
                </a:cubicBezTo>
                <a:cubicBezTo>
                  <a:pt x="465680" y="761190"/>
                  <a:pt x="481307" y="763213"/>
                  <a:pt x="496632" y="766618"/>
                </a:cubicBezTo>
                <a:cubicBezTo>
                  <a:pt x="509024" y="769372"/>
                  <a:pt x="521262" y="772775"/>
                  <a:pt x="533577" y="775854"/>
                </a:cubicBezTo>
                <a:cubicBezTo>
                  <a:pt x="586218" y="828493"/>
                  <a:pt x="533110" y="784890"/>
                  <a:pt x="598232" y="812800"/>
                </a:cubicBezTo>
                <a:cubicBezTo>
                  <a:pt x="608435" y="817173"/>
                  <a:pt x="616012" y="826308"/>
                  <a:pt x="625941" y="831272"/>
                </a:cubicBezTo>
                <a:cubicBezTo>
                  <a:pt x="665818" y="851211"/>
                  <a:pt x="750788" y="847981"/>
                  <a:pt x="773723" y="849745"/>
                </a:cubicBezTo>
                <a:cubicBezTo>
                  <a:pt x="779881" y="858981"/>
                  <a:pt x="781095" y="877454"/>
                  <a:pt x="792196" y="877454"/>
                </a:cubicBezTo>
                <a:cubicBezTo>
                  <a:pt x="801932" y="877454"/>
                  <a:pt x="798757" y="859106"/>
                  <a:pt x="801432" y="849745"/>
                </a:cubicBezTo>
                <a:cubicBezTo>
                  <a:pt x="804919" y="837539"/>
                  <a:pt x="807181" y="825006"/>
                  <a:pt x="810668" y="812800"/>
                </a:cubicBezTo>
                <a:cubicBezTo>
                  <a:pt x="821165" y="776060"/>
                  <a:pt x="814370" y="788781"/>
                  <a:pt x="847614" y="766618"/>
                </a:cubicBezTo>
                <a:cubicBezTo>
                  <a:pt x="850693" y="754303"/>
                  <a:pt x="853202" y="741831"/>
                  <a:pt x="856850" y="729672"/>
                </a:cubicBezTo>
                <a:cubicBezTo>
                  <a:pt x="862445" y="711021"/>
                  <a:pt x="870600" y="693145"/>
                  <a:pt x="875323" y="674254"/>
                </a:cubicBezTo>
                <a:cubicBezTo>
                  <a:pt x="878402" y="661939"/>
                  <a:pt x="879559" y="648977"/>
                  <a:pt x="884559" y="637309"/>
                </a:cubicBezTo>
                <a:cubicBezTo>
                  <a:pt x="888932" y="627106"/>
                  <a:pt x="896874" y="618836"/>
                  <a:pt x="903032" y="609600"/>
                </a:cubicBezTo>
                <a:cubicBezTo>
                  <a:pt x="906111" y="591127"/>
                  <a:pt x="910080" y="572781"/>
                  <a:pt x="912268" y="554182"/>
                </a:cubicBezTo>
                <a:cubicBezTo>
                  <a:pt x="916241" y="520409"/>
                  <a:pt x="915595" y="486071"/>
                  <a:pt x="921505" y="452582"/>
                </a:cubicBezTo>
                <a:cubicBezTo>
                  <a:pt x="924889" y="433406"/>
                  <a:pt x="939977" y="397163"/>
                  <a:pt x="939977" y="397163"/>
                </a:cubicBezTo>
                <a:cubicBezTo>
                  <a:pt x="936898" y="387927"/>
                  <a:pt x="938663" y="375113"/>
                  <a:pt x="930741" y="369454"/>
                </a:cubicBezTo>
                <a:cubicBezTo>
                  <a:pt x="914896" y="358136"/>
                  <a:pt x="875323" y="350982"/>
                  <a:pt x="875323" y="350982"/>
                </a:cubicBezTo>
                <a:lnTo>
                  <a:pt x="819905" y="314036"/>
                </a:lnTo>
                <a:cubicBezTo>
                  <a:pt x="810669" y="307878"/>
                  <a:pt x="800045" y="303412"/>
                  <a:pt x="792196" y="295563"/>
                </a:cubicBezTo>
                <a:cubicBezTo>
                  <a:pt x="748787" y="252154"/>
                  <a:pt x="775357" y="275101"/>
                  <a:pt x="709068" y="230909"/>
                </a:cubicBezTo>
                <a:lnTo>
                  <a:pt x="681359" y="212436"/>
                </a:lnTo>
                <a:cubicBezTo>
                  <a:pt x="672123" y="206278"/>
                  <a:pt x="664181" y="197473"/>
                  <a:pt x="653650" y="193963"/>
                </a:cubicBezTo>
                <a:cubicBezTo>
                  <a:pt x="635177" y="187806"/>
                  <a:pt x="617508" y="178245"/>
                  <a:pt x="598232" y="175491"/>
                </a:cubicBezTo>
                <a:cubicBezTo>
                  <a:pt x="502947" y="161878"/>
                  <a:pt x="555239" y="168420"/>
                  <a:pt x="441214" y="157018"/>
                </a:cubicBezTo>
                <a:cubicBezTo>
                  <a:pt x="431978" y="153939"/>
                  <a:pt x="422213" y="152136"/>
                  <a:pt x="413505" y="147782"/>
                </a:cubicBezTo>
                <a:cubicBezTo>
                  <a:pt x="403576" y="142818"/>
                  <a:pt x="395940" y="133817"/>
                  <a:pt x="385796" y="129309"/>
                </a:cubicBezTo>
                <a:cubicBezTo>
                  <a:pt x="368002" y="121401"/>
                  <a:pt x="330377" y="110836"/>
                  <a:pt x="330377" y="110836"/>
                </a:cubicBezTo>
                <a:cubicBezTo>
                  <a:pt x="324220" y="101600"/>
                  <a:pt x="320573" y="90061"/>
                  <a:pt x="311905" y="83127"/>
                </a:cubicBezTo>
                <a:cubicBezTo>
                  <a:pt x="304303" y="77045"/>
                  <a:pt x="293834" y="75268"/>
                  <a:pt x="284196" y="73891"/>
                </a:cubicBezTo>
                <a:cubicBezTo>
                  <a:pt x="250531" y="69082"/>
                  <a:pt x="216369" y="68627"/>
                  <a:pt x="182596" y="64654"/>
                </a:cubicBezTo>
                <a:cubicBezTo>
                  <a:pt x="163996" y="62466"/>
                  <a:pt x="145650" y="58497"/>
                  <a:pt x="127177" y="55418"/>
                </a:cubicBezTo>
                <a:cubicBezTo>
                  <a:pt x="52666" y="30581"/>
                  <a:pt x="87441" y="54774"/>
                  <a:pt x="53287" y="9236"/>
                </a:cubicBezTo>
                <a:cubicBezTo>
                  <a:pt x="50675" y="5753"/>
                  <a:pt x="84075" y="1539"/>
                  <a:pt x="90232" y="0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-228600" y="4267200"/>
            <a:ext cx="4419600" cy="152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5"/>
          </p:cNvCxnSpPr>
          <p:nvPr/>
        </p:nvCxnSpPr>
        <p:spPr>
          <a:xfrm>
            <a:off x="6391564" y="4313382"/>
            <a:ext cx="9236" cy="20874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“Ponds” (Alcove)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647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“Flats”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5334000" cy="5745857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914400"/>
            <a:ext cx="2057400" cy="230832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CCNRD/ICF performed a parcel-scale prioritization of protection based on biological benefit and risk</a:t>
            </a:r>
          </a:p>
          <a:p>
            <a:r>
              <a:rPr lang="en-US" dirty="0" smtClean="0"/>
              <a:t>(Nov. 2009)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" y="1676400"/>
          <a:ext cx="6608222" cy="4915321"/>
        </p:xfrm>
        <a:graphic>
          <a:graphicData uri="http://schemas.openxmlformats.org/presentationml/2006/ole">
            <p:oleObj spid="_x0000_s1026" name="Document" r:id="rId3" imgW="5956042" imgH="4763788" progId="">
              <p:embed/>
            </p:oleObj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105400" y="304800"/>
          <a:ext cx="3810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Landowner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Lots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existing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Click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(was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Parker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WaDOT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21.8-23.3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381000"/>
            <a:ext cx="34290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lots to be acquired</a:t>
            </a:r>
            <a:r>
              <a:rPr lang="en-US" smtClean="0"/>
              <a:t>, less homesite</a:t>
            </a:r>
            <a:r>
              <a:rPr lang="en-US" dirty="0" smtClean="0"/>
              <a:t> with 5 acres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429000" cy="327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3581400" cy="326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952500" y="33909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95400" y="721363"/>
            <a:ext cx="5867400" cy="1400383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Nason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Creek Reach </a:t>
            </a:r>
            <a:r>
              <a:rPr kumimoji="0" lang="en-US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N3 (RM 9.42-11.75)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Steelhead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 27.9% of the Steelhead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redds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 the Wenatchee Basin were in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Nason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Creek, and most of the spawning was in Reach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Spring Chinook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 19% of the  968 spring Chinook in the Wenatchee Basin were in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Nason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Creek, and 33% of those in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Nason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Creek  were in Reach 3.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619375" cy="31432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48006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315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8838" lvl="1" indent="-3968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 smtClean="0"/>
              <a:t>Cost estimate: 	</a:t>
            </a:r>
            <a:r>
              <a:rPr lang="en-US" sz="2000" dirty="0" smtClean="0"/>
              <a:t>$300,000 based on realtor’s analysis of recent sales (may adjust before final submission)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000" dirty="0" smtClean="0"/>
              <a:t>	</a:t>
            </a:r>
          </a:p>
          <a:p>
            <a:pPr marL="685800" indent="-223838">
              <a:buFont typeface="Wingdings" pitchFamily="2" charset="2"/>
              <a:buChar char="§"/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Funding Request: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		</a:t>
            </a:r>
            <a:r>
              <a:rPr lang="en-US" sz="2000" dirty="0" smtClean="0"/>
              <a:t>SRFB:		$280,000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		Trib. Com:	    56,500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		TPL:		    </a:t>
            </a:r>
            <a:r>
              <a:rPr lang="en-US" sz="2000" u="sng" dirty="0" smtClean="0"/>
              <a:t>10,000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 smtClean="0"/>
              <a:t> 				$346,500</a:t>
            </a:r>
            <a:endParaRPr lang="en-US" dirty="0"/>
          </a:p>
        </p:txBody>
      </p:sp>
      <p:pic>
        <p:nvPicPr>
          <p:cNvPr id="5" name="Picture 6" descr="CDLT logo ti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04800"/>
            <a:ext cx="1600200" cy="11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2362200" y="528310"/>
            <a:ext cx="5791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Nason</a:t>
            </a:r>
            <a:r>
              <a:rPr lang="en-US" sz="2800" dirty="0" smtClean="0"/>
              <a:t> Creek LWP Alcove Acquisition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246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Slide 1</vt:lpstr>
      <vt:lpstr>              Nason Creek LWP Alcove Acquisition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</vt:vector>
  </TitlesOfParts>
  <Company>Chelan-Douglas Land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Mickey Fleming</dc:creator>
  <cp:lastModifiedBy>Mickey Fleming</cp:lastModifiedBy>
  <cp:revision>22</cp:revision>
  <dcterms:created xsi:type="dcterms:W3CDTF">2011-06-04T00:51:39Z</dcterms:created>
  <dcterms:modified xsi:type="dcterms:W3CDTF">2011-08-02T23:54:20Z</dcterms:modified>
</cp:coreProperties>
</file>