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69" r:id="rId2"/>
    <p:sldId id="257" r:id="rId3"/>
    <p:sldId id="258" r:id="rId4"/>
    <p:sldId id="276" r:id="rId5"/>
    <p:sldId id="267" r:id="rId6"/>
    <p:sldId id="277" r:id="rId7"/>
    <p:sldId id="270" r:id="rId8"/>
    <p:sldId id="259" r:id="rId9"/>
    <p:sldId id="261" r:id="rId10"/>
    <p:sldId id="262" r:id="rId11"/>
    <p:sldId id="263" r:id="rId12"/>
    <p:sldId id="264" r:id="rId13"/>
    <p:sldId id="265" r:id="rId14"/>
    <p:sldId id="271" r:id="rId15"/>
    <p:sldId id="266" r:id="rId16"/>
    <p:sldId id="268" r:id="rId17"/>
    <p:sldId id="272" r:id="rId18"/>
    <p:sldId id="273" r:id="rId19"/>
    <p:sldId id="275" r:id="rId20"/>
    <p:sldId id="260" r:id="rId21"/>
    <p:sldId id="25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7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F9F24-1C98-BC49-83D0-D051F4E06404}" type="datetimeFigureOut">
              <a:rPr lang="en-US" smtClean="0"/>
              <a:t>3/18/21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E84C6-D851-0149-89A2-A293F5C68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7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E84C6-D851-0149-89A2-A293F5C681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0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7DBE358-B229-CA4D-9AA3-502126BF216C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4B6F8FD-8EB2-7841-873E-8532A1B037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V af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529" y="0"/>
            <a:ext cx="7455471" cy="7174412"/>
          </a:xfrm>
          <a:prstGeom prst="rect">
            <a:avLst/>
          </a:prstGeom>
        </p:spPr>
      </p:pic>
      <p:pic>
        <p:nvPicPr>
          <p:cNvPr id="5" name="Picture 4" descr="FV befor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08889" y="0"/>
            <a:ext cx="8438123" cy="7073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8922" y="288664"/>
            <a:ext cx="7518219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Bear Creek at Friendly Village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 (Phase III)</a:t>
            </a:r>
            <a:br>
              <a:rPr lang="en-US" sz="4400" b="1" dirty="0">
                <a:solidFill>
                  <a:schemeClr val="bg1"/>
                </a:solidFill>
              </a:rPr>
            </a:br>
            <a:endParaRPr lang="en-US" sz="4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Preliminary Designs</a:t>
            </a:r>
            <a:r>
              <a:rPr lang="en-US" sz="4400" b="1" dirty="0">
                <a:solidFill>
                  <a:schemeClr val="bg1"/>
                </a:solidFill>
              </a:rPr>
              <a:t/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21-1106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093896" y="6379737"/>
            <a:ext cx="9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Before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34586" y="6379737"/>
            <a:ext cx="7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After 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8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23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1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23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2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23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2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1-03-12 at 12.0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6335" y="0"/>
            <a:ext cx="11350335" cy="70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9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 of Sewer Lines in Project Area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494301" y="-3201531"/>
            <a:ext cx="8621313" cy="13323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5174" y="30910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07423" y="2456039"/>
            <a:ext cx="3034771" cy="275487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endly Village LiD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2038" y="74166"/>
            <a:ext cx="5024507" cy="42367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5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CN42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406" y="1919782"/>
            <a:ext cx="3608620" cy="2705547"/>
          </a:xfrm>
          <a:prstGeom prst="rect">
            <a:avLst/>
          </a:prstGeom>
        </p:spPr>
      </p:pic>
      <p:pic>
        <p:nvPicPr>
          <p:cNvPr id="8" name="Picture 7" descr="DSCF13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9734" y="0"/>
            <a:ext cx="5850841" cy="3449911"/>
          </a:xfrm>
          <a:prstGeom prst="rect">
            <a:avLst/>
          </a:prstGeom>
        </p:spPr>
      </p:pic>
      <p:pic>
        <p:nvPicPr>
          <p:cNvPr id="11" name="Picture 10" descr="DSCN42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785" y="3449911"/>
            <a:ext cx="4434375" cy="3324654"/>
          </a:xfrm>
          <a:prstGeom prst="rect">
            <a:avLst/>
          </a:prstGeom>
        </p:spPr>
      </p:pic>
      <p:pic>
        <p:nvPicPr>
          <p:cNvPr id="15" name="Picture 14" descr="DSCN42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485" y="-1094684"/>
            <a:ext cx="5001515" cy="3749864"/>
          </a:xfrm>
          <a:prstGeom prst="rect">
            <a:avLst/>
          </a:prstGeom>
        </p:spPr>
      </p:pic>
      <p:pic>
        <p:nvPicPr>
          <p:cNvPr id="14" name="Picture 13" descr="DSCN424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975" y="1804361"/>
            <a:ext cx="3121025" cy="2339975"/>
          </a:xfrm>
          <a:prstGeom prst="rect">
            <a:avLst/>
          </a:prstGeom>
        </p:spPr>
      </p:pic>
      <p:pic>
        <p:nvPicPr>
          <p:cNvPr id="6" name="Picture 5" descr="DSCF137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567" y="3921506"/>
            <a:ext cx="5220434" cy="29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5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14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501" y="4040355"/>
            <a:ext cx="4825499" cy="2833731"/>
          </a:xfrm>
          <a:prstGeom prst="rect">
            <a:avLst/>
          </a:prstGeom>
        </p:spPr>
      </p:pic>
      <p:pic>
        <p:nvPicPr>
          <p:cNvPr id="2" name="Picture 1" descr="DSCN135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30" y="0"/>
            <a:ext cx="4652649" cy="3489487"/>
          </a:xfrm>
          <a:prstGeom prst="rect">
            <a:avLst/>
          </a:prstGeom>
        </p:spPr>
      </p:pic>
      <p:pic>
        <p:nvPicPr>
          <p:cNvPr id="5" name="Picture 4" descr="DSCN14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40699" cy="4720932"/>
          </a:xfrm>
          <a:prstGeom prst="rect">
            <a:avLst/>
          </a:prstGeom>
        </p:spPr>
      </p:pic>
      <p:pic>
        <p:nvPicPr>
          <p:cNvPr id="8" name="Picture 7" descr="DSCN141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8727"/>
            <a:ext cx="5580479" cy="4185359"/>
          </a:xfrm>
          <a:prstGeom prst="rect">
            <a:avLst/>
          </a:prstGeom>
        </p:spPr>
      </p:pic>
      <p:pic>
        <p:nvPicPr>
          <p:cNvPr id="4" name="Picture 3" descr="DSCN160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86559" y="593920"/>
            <a:ext cx="4751361" cy="35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4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21-03-12 at 10.46.3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7220"/>
            <a:ext cx="4253251" cy="3040780"/>
          </a:xfrm>
          <a:prstGeom prst="rect">
            <a:avLst/>
          </a:prstGeom>
        </p:spPr>
      </p:pic>
      <p:pic>
        <p:nvPicPr>
          <p:cNvPr id="6" name="Picture 5" descr="Screen Shot 2021-03-12 at 10.48.0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97184" cy="3803584"/>
          </a:xfrm>
          <a:prstGeom prst="rect">
            <a:avLst/>
          </a:prstGeom>
        </p:spPr>
      </p:pic>
      <p:pic>
        <p:nvPicPr>
          <p:cNvPr id="4" name="Picture 3" descr="Screen Shot 2021-03-12 at 10.52.2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968" y="0"/>
            <a:ext cx="4682032" cy="4563714"/>
          </a:xfrm>
          <a:prstGeom prst="rect">
            <a:avLst/>
          </a:prstGeom>
        </p:spPr>
      </p:pic>
      <p:pic>
        <p:nvPicPr>
          <p:cNvPr id="9" name="Picture 8" descr="Screen Shot 2021-03-12 at 10.46.10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680" y="1410285"/>
            <a:ext cx="2339141" cy="2893782"/>
          </a:xfrm>
          <a:prstGeom prst="rect">
            <a:avLst/>
          </a:prstGeom>
        </p:spPr>
      </p:pic>
      <p:pic>
        <p:nvPicPr>
          <p:cNvPr id="11" name="Picture 10" descr="Screen Shot 2021-03-12 at 11.03.22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433" y="3718182"/>
            <a:ext cx="4198567" cy="306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193" y="283228"/>
            <a:ext cx="4949707" cy="6194470"/>
          </a:xfrm>
          <a:ln>
            <a:noFill/>
          </a:ln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2800" dirty="0" smtClean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Project Sponsor: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1"/>
                </a:solidFill>
              </a:rPr>
              <a:t>Adopt A Stream Foundation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Project Team: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accent1"/>
                </a:solidFill>
              </a:rPr>
              <a:t>Jay </a:t>
            </a:r>
            <a:r>
              <a:rPr lang="en-US" sz="2800" dirty="0" err="1" smtClean="0">
                <a:solidFill>
                  <a:schemeClr val="accent1"/>
                </a:solidFill>
              </a:rPr>
              <a:t>Kidder,PE</a:t>
            </a:r>
            <a:r>
              <a:rPr lang="en-US" sz="2800" dirty="0" smtClean="0">
                <a:solidFill>
                  <a:schemeClr val="accent1"/>
                </a:solidFill>
              </a:rPr>
              <a:t>, Chinook Engineering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King County Housing Authority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WDFW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Others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4739" y="0"/>
            <a:ext cx="4983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451257"/>
              </p:ext>
            </p:extLst>
          </p:nvPr>
        </p:nvGraphicFramePr>
        <p:xfrm>
          <a:off x="65850" y="1204150"/>
          <a:ext cx="8927631" cy="3821099"/>
        </p:xfrm>
        <a:graphic>
          <a:graphicData uri="http://schemas.openxmlformats.org/drawingml/2006/table">
            <a:tbl>
              <a:tblPr/>
              <a:tblGrid>
                <a:gridCol w="3646497"/>
                <a:gridCol w="3220912"/>
                <a:gridCol w="2060222"/>
              </a:tblGrid>
              <a:tr h="6113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Category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Work Type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Estimated Cost</a:t>
                      </a:r>
                    </a:p>
                  </a:txBody>
                  <a:tcPr marL="12700" marR="12700" marT="12700" marB="0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Agency Indirect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Agency Indirect</a:t>
                      </a:r>
                    </a:p>
                  </a:txBody>
                  <a:tcPr marL="12700" marR="1270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$13,616 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11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Cultural Resources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Cultural resources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$26,308 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1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for Salmon restoration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Preliminary design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$109,850 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340">
                <a:tc>
                  <a:txBody>
                    <a:bodyPr/>
                    <a:lstStyle/>
                    <a:p>
                      <a:pPr algn="l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Estimate For Worksite: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$149,774 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5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N16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572" y="3706356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Questions?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3999" cy="684684"/>
          </a:xfrm>
        </p:spPr>
        <p:txBody>
          <a:bodyPr/>
          <a:lstStyle/>
          <a:p>
            <a:r>
              <a:rPr lang="en-US" sz="3600" dirty="0" smtClean="0"/>
              <a:t>SRFB Grant Project Goals and Objectives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26" y="967025"/>
            <a:ext cx="8902218" cy="6065739"/>
          </a:xfrm>
        </p:spPr>
        <p:txBody>
          <a:bodyPr>
            <a:normAutofit/>
          </a:bodyPr>
          <a:lstStyle/>
          <a:p>
            <a:r>
              <a:rPr lang="en-US" b="1" dirty="0" smtClean="0"/>
              <a:t>Goal: </a:t>
            </a:r>
            <a:r>
              <a:rPr lang="en-US" dirty="0" smtClean="0"/>
              <a:t>To </a:t>
            </a:r>
            <a:r>
              <a:rPr lang="en-US" dirty="0"/>
              <a:t>increase quality and quantity of </a:t>
            </a:r>
            <a:r>
              <a:rPr lang="en-US" dirty="0" smtClean="0"/>
              <a:t>juvenile Chinook </a:t>
            </a:r>
            <a:r>
              <a:rPr lang="en-US" dirty="0"/>
              <a:t>rearing and refuge </a:t>
            </a:r>
            <a:r>
              <a:rPr lang="en-US" dirty="0" smtClean="0"/>
              <a:t>habitat. 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Objective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smtClean="0"/>
              <a:t>Create Preliminary </a:t>
            </a:r>
            <a:r>
              <a:rPr lang="en-US" dirty="0"/>
              <a:t>designs </a:t>
            </a:r>
            <a:r>
              <a:rPr lang="en-US" dirty="0" smtClean="0"/>
              <a:t>that </a:t>
            </a:r>
            <a:r>
              <a:rPr lang="en-US" dirty="0"/>
              <a:t>will provide the maximum benefit for juvenile Chinook </a:t>
            </a:r>
            <a:r>
              <a:rPr lang="en-US" dirty="0" smtClean="0"/>
              <a:t>salmon</a:t>
            </a:r>
          </a:p>
          <a:p>
            <a:pPr lvl="1"/>
            <a:endParaRPr lang="en-US" b="1" dirty="0" smtClean="0"/>
          </a:p>
          <a:p>
            <a:pPr lvl="2"/>
            <a:r>
              <a:rPr lang="en-US" sz="2200" b="1" dirty="0" smtClean="0"/>
              <a:t>We </a:t>
            </a:r>
            <a:r>
              <a:rPr lang="en-US" sz="2200" b="1" dirty="0"/>
              <a:t>expect the designs to incorporate the following:</a:t>
            </a:r>
            <a:br>
              <a:rPr lang="en-US" sz="2200" b="1" dirty="0"/>
            </a:br>
            <a:r>
              <a:rPr lang="en-US" sz="2200" dirty="0" smtClean="0"/>
              <a:t>1) Grading of 1,055 </a:t>
            </a:r>
            <a:r>
              <a:rPr lang="en-US" sz="2200" dirty="0"/>
              <a:t>linear feet of bank </a:t>
            </a:r>
            <a:r>
              <a:rPr lang="en-US" sz="2200" dirty="0" smtClean="0"/>
              <a:t>(floodplain connectivity)</a:t>
            </a:r>
            <a:endParaRPr lang="en-US" sz="2200" dirty="0"/>
          </a:p>
          <a:p>
            <a:pPr marL="968375" lvl="3" indent="0">
              <a:buNone/>
            </a:pPr>
            <a:r>
              <a:rPr lang="en-US" sz="2200" dirty="0" smtClean="0"/>
              <a:t>2) Riparian restoration of 2.5 acres </a:t>
            </a:r>
          </a:p>
          <a:p>
            <a:pPr marL="968375" lvl="3" indent="0">
              <a:buNone/>
            </a:pPr>
            <a:r>
              <a:rPr lang="en-US" sz="2200" dirty="0" smtClean="0"/>
              <a:t>3) Adding </a:t>
            </a:r>
            <a:r>
              <a:rPr lang="en-US" sz="2200" dirty="0"/>
              <a:t>approximately 300 pieces of </a:t>
            </a:r>
            <a:r>
              <a:rPr lang="en-US" sz="2200" dirty="0" smtClean="0"/>
              <a:t>LWD </a:t>
            </a:r>
            <a:endParaRPr lang="en-US" sz="2200" dirty="0"/>
          </a:p>
          <a:p>
            <a:pPr marL="968375" lvl="3" indent="0">
              <a:buNone/>
            </a:pPr>
            <a:r>
              <a:rPr lang="en-US" sz="2200" dirty="0" smtClean="0"/>
              <a:t>4) Side </a:t>
            </a:r>
            <a:r>
              <a:rPr lang="en-US" sz="2200" dirty="0"/>
              <a:t>c</a:t>
            </a:r>
            <a:r>
              <a:rPr lang="en-US" sz="2200" dirty="0" smtClean="0"/>
              <a:t>hannel/off channel rearing habitat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6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30" y="1"/>
            <a:ext cx="5754534" cy="679310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Scope of Work: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LiDAR</a:t>
            </a:r>
            <a:r>
              <a:rPr lang="en-US" dirty="0">
                <a:solidFill>
                  <a:schemeClr val="tx1"/>
                </a:solidFill>
              </a:rPr>
              <a:t> topography with Aerial </a:t>
            </a:r>
            <a:r>
              <a:rPr lang="en-US" dirty="0" err="1">
                <a:solidFill>
                  <a:schemeClr val="tx1"/>
                </a:solidFill>
              </a:rPr>
              <a:t>orthophotography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Land based Topography and Base map with Property Boundaries</a:t>
            </a:r>
          </a:p>
          <a:p>
            <a:r>
              <a:rPr lang="en-US" dirty="0">
                <a:solidFill>
                  <a:schemeClr val="tx1"/>
                </a:solidFill>
              </a:rPr>
              <a:t>Hydrology review</a:t>
            </a:r>
          </a:p>
          <a:p>
            <a:r>
              <a:rPr lang="en-US" dirty="0">
                <a:solidFill>
                  <a:schemeClr val="tx1"/>
                </a:solidFill>
              </a:rPr>
              <a:t>Hydraulics and 2D Hydraulic and Water Surface and Velocity Modeling (HECRAS or SRH 2D)</a:t>
            </a:r>
          </a:p>
          <a:p>
            <a:r>
              <a:rPr lang="en-US" dirty="0">
                <a:solidFill>
                  <a:schemeClr val="tx1"/>
                </a:solidFill>
              </a:rPr>
              <a:t>Conceptual Designs</a:t>
            </a:r>
          </a:p>
          <a:p>
            <a:r>
              <a:rPr lang="en-US" dirty="0">
                <a:solidFill>
                  <a:schemeClr val="tx1"/>
                </a:solidFill>
              </a:rPr>
              <a:t>Landowner, Agency and Tribal meetings and consultation for Design and Permitting</a:t>
            </a:r>
          </a:p>
          <a:p>
            <a:r>
              <a:rPr lang="en-US" dirty="0">
                <a:solidFill>
                  <a:schemeClr val="tx1"/>
                </a:solidFill>
              </a:rPr>
              <a:t>Alternative Study</a:t>
            </a:r>
          </a:p>
          <a:p>
            <a:r>
              <a:rPr lang="en-US" dirty="0">
                <a:solidFill>
                  <a:schemeClr val="tx1"/>
                </a:solidFill>
              </a:rPr>
              <a:t>Basis of Design Report</a:t>
            </a:r>
          </a:p>
          <a:p>
            <a:r>
              <a:rPr lang="en-US" dirty="0">
                <a:solidFill>
                  <a:schemeClr val="tx1"/>
                </a:solidFill>
              </a:rPr>
              <a:t>Preliminary Design and Recommendations</a:t>
            </a:r>
          </a:p>
          <a:p>
            <a:r>
              <a:rPr lang="en-US" dirty="0">
                <a:solidFill>
                  <a:schemeClr val="tx1"/>
                </a:solidFill>
              </a:rPr>
              <a:t>Zero Rise Flood Stage Analysis and Report</a:t>
            </a:r>
          </a:p>
          <a:p>
            <a:r>
              <a:rPr lang="en-US" dirty="0">
                <a:solidFill>
                  <a:schemeClr val="tx1"/>
                </a:solidFill>
              </a:rPr>
              <a:t>Preliminary Design Drawings for Construction</a:t>
            </a:r>
          </a:p>
          <a:p>
            <a:r>
              <a:rPr lang="en-US" dirty="0">
                <a:solidFill>
                  <a:schemeClr val="tx1"/>
                </a:solidFill>
              </a:rPr>
              <a:t>Draft Specifications</a:t>
            </a:r>
          </a:p>
          <a:p>
            <a:r>
              <a:rPr lang="en-US" dirty="0">
                <a:solidFill>
                  <a:schemeClr val="tx1"/>
                </a:solidFill>
              </a:rPr>
              <a:t>Preliminary Design Construction Cost Estimate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3986" y="383472"/>
            <a:ext cx="34300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Deliverables:</a:t>
            </a:r>
          </a:p>
          <a:p>
            <a:pPr marL="285750" indent="-285750">
              <a:buFont typeface="Arial"/>
              <a:buChar char="•"/>
            </a:pP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300" dirty="0"/>
              <a:t>Base Map</a:t>
            </a:r>
          </a:p>
          <a:p>
            <a:pPr marL="285750" indent="-285750">
              <a:buFont typeface="Arial"/>
              <a:buChar char="•"/>
            </a:pP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300" dirty="0"/>
              <a:t>Hydrology and Hydraulic Analysis Report</a:t>
            </a:r>
          </a:p>
          <a:p>
            <a:pPr marL="285750" indent="-285750">
              <a:buFont typeface="Arial"/>
              <a:buChar char="•"/>
            </a:pP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300" dirty="0"/>
              <a:t>Alternative Report</a:t>
            </a:r>
          </a:p>
          <a:p>
            <a:pPr marL="285750" indent="-285750">
              <a:buFont typeface="Arial"/>
              <a:buChar char="•"/>
            </a:pP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300" dirty="0"/>
              <a:t>Zero Rise Flood Stage Report and King County Memorandum</a:t>
            </a:r>
          </a:p>
          <a:p>
            <a:pPr marL="285750" indent="-285750">
              <a:buFont typeface="Arial"/>
              <a:buChar char="•"/>
            </a:pP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300" dirty="0"/>
              <a:t>Conceptual and Preliminary Design Drawings and Specifications</a:t>
            </a:r>
          </a:p>
          <a:p>
            <a:pPr marL="285750" indent="-285750">
              <a:buFont typeface="Arial"/>
              <a:buChar char="•"/>
            </a:pP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300" dirty="0"/>
              <a:t>Construction Cost Estimates</a:t>
            </a:r>
          </a:p>
          <a:p>
            <a:pPr marL="285750" indent="-285750">
              <a:buFont typeface="Arial"/>
              <a:buChar char="•"/>
            </a:pPr>
            <a:endParaRPr lang="en-US" sz="1300" dirty="0"/>
          </a:p>
          <a:p>
            <a:pPr marL="285750" indent="-285750">
              <a:buFont typeface="Arial"/>
              <a:buChar char="•"/>
            </a:pPr>
            <a:r>
              <a:rPr lang="en-US" sz="1300" dirty="0"/>
              <a:t>Basis of Design Report</a:t>
            </a:r>
          </a:p>
        </p:txBody>
      </p:sp>
    </p:spTree>
    <p:extLst>
      <p:ext uri="{BB962C8B-B14F-4D97-AF65-F5344CB8AC3E}">
        <p14:creationId xmlns:p14="http://schemas.microsoft.com/office/powerpoint/2010/main" val="181413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r-creek-basin-water-features-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72" y="-111248"/>
            <a:ext cx="4255071" cy="72021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flipH="1">
            <a:off x="1390541" y="4182358"/>
            <a:ext cx="176137" cy="11061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2171" y="3180598"/>
            <a:ext cx="169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Phase III Site </a:t>
            </a:r>
            <a:endParaRPr lang="en-US" b="1" dirty="0"/>
          </a:p>
        </p:txBody>
      </p:sp>
      <p:cxnSp>
        <p:nvCxnSpPr>
          <p:cNvPr id="8" name="Straight Arrow Connector 7"/>
          <p:cNvCxnSpPr>
            <a:endCxn id="5" idx="1"/>
          </p:cNvCxnSpPr>
          <p:nvPr/>
        </p:nvCxnSpPr>
        <p:spPr>
          <a:xfrm flipH="1">
            <a:off x="1540883" y="3365264"/>
            <a:ext cx="656180" cy="83329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45799" y="-311009"/>
            <a:ext cx="4898201" cy="5909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endParaRPr lang="en-US" sz="2400" dirty="0"/>
          </a:p>
          <a:p>
            <a:r>
              <a:rPr lang="en-US" sz="2400" b="1" dirty="0"/>
              <a:t>Tier 1-Core Chinook Use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The project will address the following Chinook habitat-limiting factors identified in Chapter 3: WRIA 8 Chinook Recovery Plan: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/>
              <a:t>Loss of Floodplain </a:t>
            </a:r>
            <a:r>
              <a:rPr lang="en-US" sz="2400" dirty="0" smtClean="0"/>
              <a:t>Connectivity</a:t>
            </a:r>
          </a:p>
          <a:p>
            <a:pPr marL="342900" lvl="0" indent="-342900">
              <a:buFont typeface="Arial"/>
              <a:buChar char="•"/>
            </a:pPr>
            <a:endParaRPr lang="en-US" sz="2400" dirty="0"/>
          </a:p>
          <a:p>
            <a:pPr marL="342900" lvl="0" indent="-342900">
              <a:buFont typeface="Arial"/>
              <a:buChar char="•"/>
            </a:pPr>
            <a:r>
              <a:rPr lang="en-US" sz="2400" dirty="0"/>
              <a:t>Lack of Riparian Vegetation</a:t>
            </a:r>
          </a:p>
          <a:p>
            <a:pPr marL="342900" lvl="0" indent="-342900">
              <a:buFont typeface="Arial"/>
              <a:buChar char="•"/>
            </a:pPr>
            <a:endParaRPr lang="en-US" sz="2400" dirty="0" smtClean="0"/>
          </a:p>
          <a:p>
            <a:pPr marL="342900" lvl="0" indent="-342900">
              <a:buFont typeface="Arial"/>
              <a:buChar char="•"/>
            </a:pPr>
            <a:r>
              <a:rPr lang="en-US" sz="2400" dirty="0" smtClean="0"/>
              <a:t>Loss </a:t>
            </a:r>
            <a:r>
              <a:rPr lang="en-US" sz="2400" dirty="0"/>
              <a:t>of Channel and Shoreline Complexity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137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ar Creek to Sammamish Riv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20" y="3984080"/>
            <a:ext cx="342319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City of Redmond, Restoration 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224874" y="4353412"/>
            <a:ext cx="1325654" cy="188576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00979" y="1854139"/>
            <a:ext cx="3967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Habitat Bank LLC, Mitigation Bank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35585" y="2632879"/>
            <a:ext cx="33509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City of Redmond Restoration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50528" y="1010506"/>
            <a:ext cx="32897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Adopt a Stream, Restoration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36531" y="158349"/>
            <a:ext cx="3423195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City of Redmond, Restoration 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5" idx="3"/>
          </p:cNvCxnSpPr>
          <p:nvPr/>
        </p:nvCxnSpPr>
        <p:spPr>
          <a:xfrm flipV="1">
            <a:off x="5386532" y="2447465"/>
            <a:ext cx="2085336" cy="37008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3"/>
          </p:cNvCxnSpPr>
          <p:nvPr/>
        </p:nvCxnSpPr>
        <p:spPr>
          <a:xfrm>
            <a:off x="6368732" y="2038805"/>
            <a:ext cx="471541" cy="18466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40273" y="1270086"/>
            <a:ext cx="1011678" cy="10975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59726" y="527681"/>
            <a:ext cx="702092" cy="26032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7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ject Are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9895" y="-1"/>
            <a:ext cx="10224510" cy="693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9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r Creek Restoration Phase I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2964" y="-137047"/>
            <a:ext cx="9492854" cy="733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5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23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8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1712</TotalTime>
  <Words>254</Words>
  <Application>Microsoft Macintosh PowerPoint</Application>
  <PresentationFormat>On-screen Show (4:3)</PresentationFormat>
  <Paragraphs>85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Breeze</vt:lpstr>
      <vt:lpstr>PowerPoint Presentation</vt:lpstr>
      <vt:lpstr>PowerPoint Presentation</vt:lpstr>
      <vt:lpstr>SRFB Grant Project Goals and 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Adopt A Stream</dc:creator>
  <cp:lastModifiedBy>Adopt A Stream</cp:lastModifiedBy>
  <cp:revision>39</cp:revision>
  <dcterms:created xsi:type="dcterms:W3CDTF">2021-03-11T18:18:37Z</dcterms:created>
  <dcterms:modified xsi:type="dcterms:W3CDTF">2021-03-18T14:58:07Z</dcterms:modified>
</cp:coreProperties>
</file>