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4C371-B261-464C-972E-668C152CF82F}" type="datetimeFigureOut">
              <a:rPr lang="en-US" smtClean="0"/>
              <a:t>7/14/2011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920F-88CE-4BE3-92CE-6AC88C9D480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Like many other groups, the Land Trust has identified the lower Icicle Creek as a conservation priority.  It is unique in having a functional riparian/stream system adjacent to the Leavenworth Urban Growth Boundary.  The Land Trust has already secured four major properties in the Icicle Creek area for conservation, recreation and/or education purposes. The Fromm Conservation is particularly special in the way it balances riparian protection and salmon recovery with a viable farm operation.</a:t>
            </a:r>
          </a:p>
        </p:txBody>
      </p:sp>
      <p:sp>
        <p:nvSpPr>
          <p:cNvPr id="43012" name="Slide Number Placeholder 3"/>
          <p:cNvSpPr>
            <a:spLocks noGrp="1"/>
          </p:cNvSpPr>
          <p:nvPr>
            <p:ph type="sldNum" sz="quarter" idx="5"/>
          </p:nvPr>
        </p:nvSpPr>
        <p:spPr>
          <a:noFill/>
        </p:spPr>
        <p:txBody>
          <a:bodyPr/>
          <a:lstStyle/>
          <a:p>
            <a:fld id="{E30A3A37-6642-4127-A7C7-ED0645072523}"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Lower Icicle is home to a great diversity of wildlife.  There is a bald eagle nest on the Fromm Conservation Easement (a State-designated “Sensitive Species”) as well as actively-used habitat by harlequin ducks and peregrine falcons on the property (both protected as “Species of Concern” by the State.) </a:t>
            </a:r>
          </a:p>
        </p:txBody>
      </p:sp>
      <p:sp>
        <p:nvSpPr>
          <p:cNvPr id="44036" name="Slide Number Placeholder 3"/>
          <p:cNvSpPr>
            <a:spLocks noGrp="1"/>
          </p:cNvSpPr>
          <p:nvPr>
            <p:ph type="sldNum" sz="quarter" idx="5"/>
          </p:nvPr>
        </p:nvSpPr>
        <p:spPr>
          <a:noFill/>
        </p:spPr>
        <p:txBody>
          <a:bodyPr/>
          <a:lstStyle/>
          <a:p>
            <a:fld id="{2A76BE23-60C7-4298-BE5C-72688C08F290}"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In partnership with several groups, the Land Trust secured funding to plant native woody vegetation along the Lower Icicle Creek.  This project has been very successful in engaging youth in the Leavenworth Community as well as re-establishing riparian areas.</a:t>
            </a:r>
          </a:p>
        </p:txBody>
      </p:sp>
      <p:sp>
        <p:nvSpPr>
          <p:cNvPr id="45060" name="Slide Number Placeholder 3"/>
          <p:cNvSpPr>
            <a:spLocks noGrp="1"/>
          </p:cNvSpPr>
          <p:nvPr>
            <p:ph type="sldNum" sz="quarter" idx="5"/>
          </p:nvPr>
        </p:nvSpPr>
        <p:spPr>
          <a:noFill/>
        </p:spPr>
        <p:txBody>
          <a:bodyPr/>
          <a:lstStyle/>
          <a:p>
            <a:fld id="{36CE538E-E088-426E-BCE5-644680A6F364}"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C2FED-E1C3-4E05-ACF4-6E4CAB6F1299}" type="datetimeFigureOut">
              <a:rPr lang="en-US" smtClean="0"/>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C2FED-E1C3-4E05-ACF4-6E4CAB6F1299}" type="datetimeFigureOut">
              <a:rPr lang="en-US" smtClean="0"/>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C2FED-E1C3-4E05-ACF4-6E4CAB6F1299}" type="datetimeFigureOut">
              <a:rPr lang="en-US" smtClean="0"/>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C2FED-E1C3-4E05-ACF4-6E4CAB6F1299}" type="datetimeFigureOut">
              <a:rPr lang="en-US" smtClean="0"/>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C2FED-E1C3-4E05-ACF4-6E4CAB6F1299}" type="datetimeFigureOut">
              <a:rPr lang="en-US" smtClean="0"/>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C2FED-E1C3-4E05-ACF4-6E4CAB6F1299}" type="datetimeFigureOut">
              <a:rPr lang="en-US" smtClean="0"/>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C2FED-E1C3-4E05-ACF4-6E4CAB6F1299}" type="datetimeFigureOut">
              <a:rPr lang="en-US" smtClean="0"/>
              <a:t>7/14/2011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C2FED-E1C3-4E05-ACF4-6E4CAB6F1299}" type="datetimeFigureOut">
              <a:rPr lang="en-US" smtClean="0"/>
              <a:t>7/14/2011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2FED-E1C3-4E05-ACF4-6E4CAB6F1299}" type="datetimeFigureOut">
              <a:rPr lang="en-US" smtClean="0"/>
              <a:t>7/14/2011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C2FED-E1C3-4E05-ACF4-6E4CAB6F1299}" type="datetimeFigureOut">
              <a:rPr lang="en-US" smtClean="0"/>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C2FED-E1C3-4E05-ACF4-6E4CAB6F1299}" type="datetimeFigureOut">
              <a:rPr lang="en-US" smtClean="0"/>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5C09-47F2-4C90-B798-8539F6565B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2FED-E1C3-4E05-ACF4-6E4CAB6F1299}" type="datetimeFigureOut">
              <a:rPr lang="en-US" smtClean="0"/>
              <a:t>7/14/2011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B5C09-47F2-4C90-B798-8539F6565B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fws.gov/digitalmedia/cdm4/item_viewer.php?CISOROOT=/natdiglib&amp;CISOPTR=5982&amp;CISOBOX=1&amp;REC=3" TargetMode="External"/><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www.fws.gov/digitalmedia/cdm4/item_viewer.php?CISOROOT=/natdiglib&amp;CISOPTR=7435&amp;CISOBOX=1&amp;REC=19" TargetMode="Externa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http://www.fws.gov/digitalmedia/cdm4/item_viewer.php?CISOROOT=/natdiglib&amp;CISOPTR=7460&amp;CISOBOX=1&amp;REC=14" TargetMode="External"/><Relationship Id="rId9" Type="http://schemas.openxmlformats.org/officeDocument/2006/relationships/image" Target="../media/image8.jpeg"/><Relationship Id="rId1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hotos, Pen and Ink, graphics\NEW IMAGE LIBRARY\PHOTOS\PROPERTIES &amp; PROJECTS\CHELAN OKANOGAN COUNTY\LEAVENWORTH_ICICLE CREEK\Copper Notch\Icicle Creek at Copper Notch by Tim O'Reilly.jpg"/>
          <p:cNvPicPr>
            <a:picLocks noChangeAspect="1" noChangeArrowheads="1"/>
          </p:cNvPicPr>
          <p:nvPr/>
        </p:nvPicPr>
        <p:blipFill>
          <a:blip r:embed="rId2" cstate="print"/>
          <a:srcRect/>
          <a:stretch>
            <a:fillRect/>
          </a:stretch>
        </p:blipFill>
        <p:spPr bwMode="auto">
          <a:xfrm>
            <a:off x="0" y="0"/>
            <a:ext cx="9682163" cy="6934200"/>
          </a:xfrm>
          <a:prstGeom prst="rect">
            <a:avLst/>
          </a:prstGeom>
          <a:noFill/>
          <a:ln w="9525">
            <a:noFill/>
            <a:miter lim="800000"/>
            <a:headEnd/>
            <a:tailEnd/>
          </a:ln>
        </p:spPr>
      </p:pic>
      <p:sp>
        <p:nvSpPr>
          <p:cNvPr id="20483" name="Rectangle 3"/>
          <p:cNvSpPr>
            <a:spLocks noChangeArrowheads="1"/>
          </p:cNvSpPr>
          <p:nvPr/>
        </p:nvSpPr>
        <p:spPr bwMode="auto">
          <a:xfrm>
            <a:off x="2133600" y="762000"/>
            <a:ext cx="6248400" cy="2586038"/>
          </a:xfrm>
          <a:prstGeom prst="rect">
            <a:avLst/>
          </a:prstGeom>
          <a:noFill/>
          <a:ln w="9525">
            <a:noFill/>
            <a:miter lim="800000"/>
            <a:headEnd/>
            <a:tailEnd/>
          </a:ln>
        </p:spPr>
        <p:txBody>
          <a:bodyPr>
            <a:spAutoFit/>
          </a:bodyPr>
          <a:lstStyle/>
          <a:p>
            <a:pPr algn="ctr">
              <a:spcBef>
                <a:spcPct val="50000"/>
              </a:spcBef>
            </a:pPr>
            <a:r>
              <a:rPr lang="en-US" sz="5400" b="1"/>
              <a:t>Wenatchee/Icicle Confluence</a:t>
            </a:r>
          </a:p>
          <a:p>
            <a:pPr algn="ctr"/>
            <a:r>
              <a:rPr lang="en-US">
                <a:solidFill>
                  <a:srgbClr val="7030A0"/>
                </a:solidFill>
              </a:rPr>
              <a:t>Category 2 watershed,  minor spawning area for spring chinook, major spawning area for steelhead, core area for bull trout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7" name="Picture 2" descr="\\CDLT-SBS\public\Projects\Upper Valley Region\Lower Icicle\vicinity map.jpg"/>
          <p:cNvPicPr>
            <a:picLocks noChangeAspect="1" noChangeArrowheads="1"/>
          </p:cNvPicPr>
          <p:nvPr/>
        </p:nvPicPr>
        <p:blipFill>
          <a:blip r:embed="rId3" cstate="print"/>
          <a:srcRect/>
          <a:stretch>
            <a:fillRect/>
          </a:stretch>
        </p:blipFill>
        <p:spPr bwMode="auto">
          <a:xfrm>
            <a:off x="3581400" y="0"/>
            <a:ext cx="5299075" cy="6858000"/>
          </a:xfrm>
          <a:prstGeom prst="rect">
            <a:avLst/>
          </a:prstGeom>
          <a:noFill/>
          <a:ln w="9525">
            <a:noFill/>
            <a:miter lim="800000"/>
            <a:headEnd/>
            <a:tailEnd/>
          </a:ln>
        </p:spPr>
      </p:pic>
      <p:sp>
        <p:nvSpPr>
          <p:cNvPr id="3" name="Rectangle 2"/>
          <p:cNvSpPr/>
          <p:nvPr/>
        </p:nvSpPr>
        <p:spPr>
          <a:xfrm>
            <a:off x="381000" y="1676400"/>
            <a:ext cx="32004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7030A0"/>
                </a:solidFill>
              </a:rPr>
              <a:t>CONFLUENCE PROJECT AREA</a:t>
            </a:r>
          </a:p>
        </p:txBody>
      </p:sp>
      <p:sp>
        <p:nvSpPr>
          <p:cNvPr id="21509" name="TextBox 4"/>
          <p:cNvSpPr txBox="1">
            <a:spLocks noChangeArrowheads="1"/>
          </p:cNvSpPr>
          <p:nvPr/>
        </p:nvSpPr>
        <p:spPr bwMode="auto">
          <a:xfrm>
            <a:off x="4495800" y="1066800"/>
            <a:ext cx="1676400" cy="523875"/>
          </a:xfrm>
          <a:prstGeom prst="rect">
            <a:avLst/>
          </a:prstGeom>
          <a:noFill/>
          <a:ln w="9525">
            <a:solidFill>
              <a:schemeClr val="bg1"/>
            </a:solidFill>
            <a:miter lim="800000"/>
            <a:headEnd/>
            <a:tailEnd/>
          </a:ln>
        </p:spPr>
        <p:txBody>
          <a:bodyPr>
            <a:spAutoFit/>
          </a:bodyPr>
          <a:lstStyle/>
          <a:p>
            <a:r>
              <a:rPr lang="en-US" sz="1200" b="1"/>
              <a:t>3 riverfront acres donated to </a:t>
            </a:r>
            <a:r>
              <a:rPr lang="en-US" sz="1600" b="1"/>
              <a:t>CDLT</a:t>
            </a:r>
          </a:p>
        </p:txBody>
      </p:sp>
      <p:cxnSp>
        <p:nvCxnSpPr>
          <p:cNvPr id="7" name="Straight Arrow Connector 6"/>
          <p:cNvCxnSpPr>
            <a:stCxn id="21509" idx="3"/>
          </p:cNvCxnSpPr>
          <p:nvPr/>
        </p:nvCxnSpPr>
        <p:spPr>
          <a:xfrm flipH="1" flipV="1">
            <a:off x="5943600" y="904875"/>
            <a:ext cx="228600" cy="423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1" name="TextBox 7"/>
          <p:cNvSpPr txBox="1">
            <a:spLocks noChangeArrowheads="1"/>
          </p:cNvSpPr>
          <p:nvPr/>
        </p:nvSpPr>
        <p:spPr bwMode="auto">
          <a:xfrm>
            <a:off x="6324600" y="4953000"/>
            <a:ext cx="2514600" cy="923925"/>
          </a:xfrm>
          <a:prstGeom prst="rect">
            <a:avLst/>
          </a:prstGeom>
          <a:noFill/>
          <a:ln w="9525">
            <a:solidFill>
              <a:schemeClr val="bg1"/>
            </a:solidFill>
            <a:miter lim="800000"/>
            <a:headEnd/>
            <a:tailEnd/>
          </a:ln>
        </p:spPr>
        <p:txBody>
          <a:bodyPr>
            <a:spAutoFit/>
          </a:bodyPr>
          <a:lstStyle/>
          <a:p>
            <a:r>
              <a:rPr lang="en-US"/>
              <a:t>CE on 268A, 4265 ft. riverbank donated to CDLT  </a:t>
            </a:r>
          </a:p>
        </p:txBody>
      </p:sp>
      <p:cxnSp>
        <p:nvCxnSpPr>
          <p:cNvPr id="11" name="Straight Arrow Connector 10"/>
          <p:cNvCxnSpPr>
            <a:stCxn id="21509" idx="3"/>
          </p:cNvCxnSpPr>
          <p:nvPr/>
        </p:nvCxnSpPr>
        <p:spPr>
          <a:xfrm flipV="1">
            <a:off x="6172200" y="752475"/>
            <a:ext cx="45720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Photos, Pen and Ink, graphics\NEW IMAGE LIBRARY\PHOTOS\WILDLIFE, PLANTS &amp; FISH\Birds-\Wood Duck.tif"/>
          <p:cNvPicPr>
            <a:picLocks noChangeAspect="1" noChangeArrowheads="1"/>
          </p:cNvPicPr>
          <p:nvPr/>
        </p:nvPicPr>
        <p:blipFill>
          <a:blip r:embed="rId3" cstate="print"/>
          <a:srcRect/>
          <a:stretch>
            <a:fillRect/>
          </a:stretch>
        </p:blipFill>
        <p:spPr bwMode="auto">
          <a:xfrm>
            <a:off x="-609600" y="-12700"/>
            <a:ext cx="4489450" cy="2908300"/>
          </a:xfrm>
          <a:prstGeom prst="rect">
            <a:avLst/>
          </a:prstGeom>
          <a:noFill/>
          <a:ln w="9525">
            <a:noFill/>
            <a:miter lim="800000"/>
            <a:headEnd/>
            <a:tailEnd/>
          </a:ln>
        </p:spPr>
      </p:pic>
      <p:pic>
        <p:nvPicPr>
          <p:cNvPr id="22531" name="Picture 12" descr="Black-crowned night-heron ">
            <a:hlinkClick r:id="rId4" tooltip="Black-crowned night-heron "/>
          </p:cNvPr>
          <p:cNvPicPr>
            <a:picLocks noChangeAspect="1" noChangeArrowheads="1"/>
          </p:cNvPicPr>
          <p:nvPr/>
        </p:nvPicPr>
        <p:blipFill>
          <a:blip r:embed="rId5" cstate="print"/>
          <a:srcRect/>
          <a:stretch>
            <a:fillRect/>
          </a:stretch>
        </p:blipFill>
        <p:spPr bwMode="auto">
          <a:xfrm>
            <a:off x="3035300" y="-74613"/>
            <a:ext cx="4279900" cy="2817813"/>
          </a:xfrm>
          <a:prstGeom prst="rect">
            <a:avLst/>
          </a:prstGeom>
          <a:noFill/>
          <a:ln w="9525">
            <a:noFill/>
            <a:miter lim="800000"/>
            <a:headEnd/>
            <a:tailEnd/>
          </a:ln>
        </p:spPr>
      </p:pic>
      <p:pic>
        <p:nvPicPr>
          <p:cNvPr id="22532" name="Picture 8" descr="P:\Photos, Pen and Ink, graphics\NEW IMAGE LIBRARY\PHOTOS\WILDLIFE, PLANTS &amp; FISH\Birds-\great_blue_heron1.tif"/>
          <p:cNvPicPr>
            <a:picLocks noChangeAspect="1" noChangeArrowheads="1"/>
          </p:cNvPicPr>
          <p:nvPr/>
        </p:nvPicPr>
        <p:blipFill>
          <a:blip r:embed="rId6" cstate="print"/>
          <a:srcRect/>
          <a:stretch>
            <a:fillRect/>
          </a:stretch>
        </p:blipFill>
        <p:spPr bwMode="auto">
          <a:xfrm>
            <a:off x="6000750" y="1588"/>
            <a:ext cx="3143250" cy="2513012"/>
          </a:xfrm>
          <a:prstGeom prst="rect">
            <a:avLst/>
          </a:prstGeom>
          <a:noFill/>
          <a:ln w="9525">
            <a:noFill/>
            <a:miter lim="800000"/>
            <a:headEnd/>
            <a:tailEnd/>
          </a:ln>
        </p:spPr>
      </p:pic>
      <p:pic>
        <p:nvPicPr>
          <p:cNvPr id="22533" name="Picture 4" descr="P:\Photos, Pen and Ink, graphics\NEW IMAGE LIBRARY\PHOTOS\WILDLIFE, PLANTS &amp; FISH\Birds-\Bald Eagle.jpg"/>
          <p:cNvPicPr>
            <a:picLocks noGrp="1" noChangeAspect="1" noChangeArrowheads="1"/>
          </p:cNvPicPr>
          <p:nvPr>
            <p:ph idx="1"/>
          </p:nvPr>
        </p:nvPicPr>
        <p:blipFill>
          <a:blip r:embed="rId7" cstate="print"/>
          <a:srcRect/>
          <a:stretch>
            <a:fillRect/>
          </a:stretch>
        </p:blipFill>
        <p:spPr>
          <a:xfrm>
            <a:off x="5257800" y="2286000"/>
            <a:ext cx="3886200" cy="2530475"/>
          </a:xfrm>
          <a:noFill/>
        </p:spPr>
      </p:pic>
      <p:pic>
        <p:nvPicPr>
          <p:cNvPr id="22534" name="Picture 6" descr="P:\Photos, Pen and Ink, graphics\NEW IMAGE LIBRARY\PHOTOS\WILDLIFE, PLANTS &amp; FISH\Birds-\white-headed_woodpecker.tif"/>
          <p:cNvPicPr>
            <a:picLocks noChangeAspect="1" noChangeArrowheads="1"/>
          </p:cNvPicPr>
          <p:nvPr/>
        </p:nvPicPr>
        <p:blipFill>
          <a:blip r:embed="rId8" cstate="print"/>
          <a:srcRect/>
          <a:stretch>
            <a:fillRect/>
          </a:stretch>
        </p:blipFill>
        <p:spPr bwMode="auto">
          <a:xfrm>
            <a:off x="0" y="4456113"/>
            <a:ext cx="3048000" cy="2401887"/>
          </a:xfrm>
          <a:prstGeom prst="rect">
            <a:avLst/>
          </a:prstGeom>
          <a:noFill/>
          <a:ln w="9525">
            <a:noFill/>
            <a:miter lim="800000"/>
            <a:headEnd/>
            <a:tailEnd/>
          </a:ln>
        </p:spPr>
      </p:pic>
      <p:pic>
        <p:nvPicPr>
          <p:cNvPr id="22535" name="Picture 7" descr="P:\Photos, Pen and Ink, graphics\NEW IMAGE LIBRARY\PHOTOS\WILDLIFE, PLANTS &amp; FISH\Birds-\western_tanager.tif"/>
          <p:cNvPicPr>
            <a:picLocks noChangeAspect="1" noChangeArrowheads="1"/>
          </p:cNvPicPr>
          <p:nvPr/>
        </p:nvPicPr>
        <p:blipFill>
          <a:blip r:embed="rId9" cstate="print"/>
          <a:srcRect/>
          <a:stretch>
            <a:fillRect/>
          </a:stretch>
        </p:blipFill>
        <p:spPr bwMode="auto">
          <a:xfrm>
            <a:off x="3048000" y="3962400"/>
            <a:ext cx="2392363" cy="3422650"/>
          </a:xfrm>
          <a:prstGeom prst="rect">
            <a:avLst/>
          </a:prstGeom>
          <a:noFill/>
          <a:ln w="9525">
            <a:noFill/>
            <a:miter lim="800000"/>
            <a:headEnd/>
            <a:tailEnd/>
          </a:ln>
        </p:spPr>
      </p:pic>
      <p:pic>
        <p:nvPicPr>
          <p:cNvPr id="22536" name="Picture 9" descr="P:\Photos, Pen and Ink, graphics\NEW IMAGE LIBRARY\PHOTOS\WILDLIFE, PLANTS &amp; FISH\Birds-\Osprey_large.tif.tif"/>
          <p:cNvPicPr>
            <a:picLocks noChangeAspect="1" noChangeArrowheads="1"/>
          </p:cNvPicPr>
          <p:nvPr/>
        </p:nvPicPr>
        <p:blipFill>
          <a:blip r:embed="rId10" cstate="print"/>
          <a:srcRect/>
          <a:stretch>
            <a:fillRect/>
          </a:stretch>
        </p:blipFill>
        <p:spPr bwMode="auto">
          <a:xfrm>
            <a:off x="5410200" y="4287838"/>
            <a:ext cx="3932238" cy="2646362"/>
          </a:xfrm>
          <a:prstGeom prst="rect">
            <a:avLst/>
          </a:prstGeom>
          <a:noFill/>
          <a:ln w="9525">
            <a:noFill/>
            <a:miter lim="800000"/>
            <a:headEnd/>
            <a:tailEnd/>
          </a:ln>
        </p:spPr>
      </p:pic>
      <p:pic>
        <p:nvPicPr>
          <p:cNvPr id="22537" name="Picture 10" descr="Great egret ">
            <a:hlinkClick r:id="rId11" tooltip="Great egret "/>
          </p:cNvPr>
          <p:cNvPicPr>
            <a:picLocks noChangeAspect="1" noChangeArrowheads="1"/>
          </p:cNvPicPr>
          <p:nvPr/>
        </p:nvPicPr>
        <p:blipFill>
          <a:blip r:embed="rId12" cstate="print"/>
          <a:srcRect/>
          <a:stretch>
            <a:fillRect/>
          </a:stretch>
        </p:blipFill>
        <p:spPr bwMode="auto">
          <a:xfrm>
            <a:off x="0" y="2889250"/>
            <a:ext cx="2492375" cy="1682750"/>
          </a:xfrm>
          <a:prstGeom prst="rect">
            <a:avLst/>
          </a:prstGeom>
          <a:noFill/>
          <a:ln w="9525">
            <a:noFill/>
            <a:miter lim="800000"/>
            <a:headEnd/>
            <a:tailEnd/>
          </a:ln>
        </p:spPr>
      </p:pic>
      <p:pic>
        <p:nvPicPr>
          <p:cNvPr id="22538" name="Picture 14" descr="Harlequin Duck ">
            <a:hlinkClick r:id="rId13" tooltip="Harlequin Duck "/>
          </p:cNvPr>
          <p:cNvPicPr>
            <a:picLocks noChangeAspect="1" noChangeArrowheads="1"/>
          </p:cNvPicPr>
          <p:nvPr/>
        </p:nvPicPr>
        <p:blipFill>
          <a:blip r:embed="rId14" cstate="print"/>
          <a:srcRect/>
          <a:stretch>
            <a:fillRect/>
          </a:stretch>
        </p:blipFill>
        <p:spPr bwMode="auto">
          <a:xfrm>
            <a:off x="2413000" y="2705100"/>
            <a:ext cx="3530600" cy="2324100"/>
          </a:xfrm>
          <a:prstGeom prst="rect">
            <a:avLst/>
          </a:prstGeom>
          <a:noFill/>
          <a:ln w="9525">
            <a:noFill/>
            <a:miter lim="800000"/>
            <a:headEnd/>
            <a:tailEnd/>
          </a:ln>
        </p:spPr>
      </p:pic>
      <p:sp>
        <p:nvSpPr>
          <p:cNvPr id="12" name="Rectangle 11"/>
          <p:cNvSpPr/>
          <p:nvPr/>
        </p:nvSpPr>
        <p:spPr>
          <a:xfrm>
            <a:off x="-381000" y="1905000"/>
            <a:ext cx="586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LOWER ICICLE WILDLIFE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Picture 2" descr="P:\Photos, Pen and Ink, graphics\NEW IMAGE LIBRARY\PHOTOS\EVENTS &amp; WORK PARTIES\Work Parties\Stewardship Photos\Stewardship Work Parties\2009\2009 Fromm-Icicle Restoration\icicle restoration 10.31.09.jpg"/>
          <p:cNvPicPr>
            <a:picLocks noGrp="1" noChangeAspect="1" noChangeArrowheads="1"/>
          </p:cNvPicPr>
          <p:nvPr>
            <p:ph idx="1"/>
          </p:nvPr>
        </p:nvPicPr>
        <p:blipFill>
          <a:blip r:embed="rId3" cstate="print"/>
          <a:srcRect/>
          <a:stretch>
            <a:fillRect/>
          </a:stretch>
        </p:blipFill>
        <p:spPr>
          <a:xfrm>
            <a:off x="0" y="3810000"/>
            <a:ext cx="4643438" cy="3481388"/>
          </a:xfrm>
          <a:noFill/>
        </p:spPr>
      </p:pic>
      <p:pic>
        <p:nvPicPr>
          <p:cNvPr id="23556" name="Picture 3" descr="P:\Photos, Pen and Ink, graphics\NEW IMAGE LIBRARY\PHOTOS\EVENTS &amp; WORK PARTIES\Work Parties\Stewardship Photos\Stewardship Work Parties\2009\2009 Fromm-Icicle Restoration\icicle restoration 10.31.09 (9).jpg"/>
          <p:cNvPicPr>
            <a:picLocks noChangeAspect="1" noChangeArrowheads="1"/>
          </p:cNvPicPr>
          <p:nvPr/>
        </p:nvPicPr>
        <p:blipFill>
          <a:blip r:embed="rId4" cstate="print"/>
          <a:srcRect/>
          <a:stretch>
            <a:fillRect/>
          </a:stretch>
        </p:blipFill>
        <p:spPr bwMode="auto">
          <a:xfrm>
            <a:off x="4648200" y="3486150"/>
            <a:ext cx="4495800" cy="3371850"/>
          </a:xfrm>
          <a:prstGeom prst="rect">
            <a:avLst/>
          </a:prstGeom>
          <a:noFill/>
          <a:ln w="9525">
            <a:noFill/>
            <a:miter lim="800000"/>
            <a:headEnd/>
            <a:tailEnd/>
          </a:ln>
        </p:spPr>
      </p:pic>
      <p:pic>
        <p:nvPicPr>
          <p:cNvPr id="23557" name="Picture 2" descr="P:\Photos, Pen and Ink, graphics\NEW IMAGE LIBRARY\PHOTOS\EVENTS &amp; WORK PARTIES\Work Parties\Stewardship Photos\Stewardship Work Parties\2009\2009 Fromm-Icicle Restoration\icicle restoration 10.31.09 (12).jpg"/>
          <p:cNvPicPr>
            <a:picLocks noChangeAspect="1" noChangeArrowheads="1"/>
          </p:cNvPicPr>
          <p:nvPr/>
        </p:nvPicPr>
        <p:blipFill>
          <a:blip r:embed="rId5" cstate="print"/>
          <a:srcRect/>
          <a:stretch>
            <a:fillRect/>
          </a:stretch>
        </p:blipFill>
        <p:spPr bwMode="auto">
          <a:xfrm>
            <a:off x="0" y="0"/>
            <a:ext cx="5384800" cy="4038600"/>
          </a:xfrm>
          <a:prstGeom prst="rect">
            <a:avLst/>
          </a:prstGeom>
          <a:noFill/>
          <a:ln w="9525">
            <a:noFill/>
            <a:miter lim="800000"/>
            <a:headEnd/>
            <a:tailEnd/>
          </a:ln>
        </p:spPr>
      </p:pic>
      <p:pic>
        <p:nvPicPr>
          <p:cNvPr id="23558" name="Picture 2" descr="P:\Photos, Pen and Ink, graphics\NEW IMAGE LIBRARY\PHOTOS\EVENTS &amp; WORK PARTIES\Work Parties\Stewardship Photos\Stewardship Work Parties\2009\2009 Fromm-Icicle Restoration\icicle restoration 10.31.09 (38).jpg"/>
          <p:cNvPicPr>
            <a:picLocks noChangeAspect="1" noChangeArrowheads="1"/>
          </p:cNvPicPr>
          <p:nvPr/>
        </p:nvPicPr>
        <p:blipFill>
          <a:blip r:embed="rId6" cstate="print"/>
          <a:srcRect/>
          <a:stretch>
            <a:fillRect/>
          </a:stretch>
        </p:blipFill>
        <p:spPr bwMode="auto">
          <a:xfrm>
            <a:off x="4470400" y="0"/>
            <a:ext cx="4673600" cy="3505200"/>
          </a:xfrm>
          <a:prstGeom prst="rect">
            <a:avLst/>
          </a:prstGeom>
          <a:noFill/>
          <a:ln w="9525">
            <a:noFill/>
            <a:miter lim="800000"/>
            <a:headEnd/>
            <a:tailEnd/>
          </a:ln>
        </p:spPr>
      </p:pic>
      <p:sp>
        <p:nvSpPr>
          <p:cNvPr id="7" name="Rectangle 6"/>
          <p:cNvSpPr/>
          <p:nvPr/>
        </p:nvSpPr>
        <p:spPr>
          <a:xfrm>
            <a:off x="4724400" y="3048000"/>
            <a:ext cx="4191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LOWER ICICLE RESTORATION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231</Words>
  <Application>Microsoft Office PowerPoint</Application>
  <PresentationFormat>On-screen Show (4:3)</PresentationFormat>
  <Paragraphs>13</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Chelan-Douglas Land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Mickey Fleming</dc:creator>
  <cp:lastModifiedBy>Mickey Fleming</cp:lastModifiedBy>
  <cp:revision>1</cp:revision>
  <dcterms:created xsi:type="dcterms:W3CDTF">2011-07-14T23:05:14Z</dcterms:created>
  <dcterms:modified xsi:type="dcterms:W3CDTF">2011-07-14T23:06:23Z</dcterms:modified>
</cp:coreProperties>
</file>