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sldIdLst>
    <p:sldId id="265" r:id="rId2"/>
    <p:sldId id="257" r:id="rId3"/>
    <p:sldId id="258" r:id="rId4"/>
    <p:sldId id="305" r:id="rId5"/>
    <p:sldId id="325" r:id="rId6"/>
    <p:sldId id="328" r:id="rId7"/>
    <p:sldId id="312" r:id="rId8"/>
    <p:sldId id="270" r:id="rId9"/>
    <p:sldId id="326" r:id="rId10"/>
    <p:sldId id="293" r:id="rId11"/>
    <p:sldId id="322" r:id="rId12"/>
    <p:sldId id="284" r:id="rId13"/>
    <p:sldId id="266" r:id="rId14"/>
    <p:sldId id="300" r:id="rId15"/>
    <p:sldId id="327" r:id="rId16"/>
    <p:sldId id="301" r:id="rId17"/>
    <p:sldId id="321" r:id="rId18"/>
    <p:sldId id="304" r:id="rId19"/>
    <p:sldId id="319" r:id="rId20"/>
    <p:sldId id="318" r:id="rId21"/>
    <p:sldId id="282" r:id="rId22"/>
    <p:sldId id="32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262626"/>
    <a:srgbClr val="808080"/>
    <a:srgbClr val="000000"/>
    <a:srgbClr val="7F7F7F"/>
    <a:srgbClr val="002060"/>
    <a:srgbClr val="E6E6E6"/>
    <a:srgbClr val="CCCCCC"/>
    <a:srgbClr val="DDDDDD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3" autoAdjust="0"/>
    <p:restoredTop sz="93559" autoAdjust="0"/>
  </p:normalViewPr>
  <p:slideViewPr>
    <p:cSldViewPr>
      <p:cViewPr varScale="1">
        <p:scale>
          <a:sx n="81" d="100"/>
          <a:sy n="81" d="100"/>
        </p:scale>
        <p:origin x="-114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96155-09D5-40D4-A706-D19F8BC8A4D5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41218-A19D-4C48-96B0-68D032006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895600"/>
            <a:ext cx="9144000" cy="396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99">
                  <a:alpha val="60001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752600"/>
          </a:xfrm>
          <a:prstGeom prst="rect">
            <a:avLst/>
          </a:prstGeom>
          <a:gradFill rotWithShape="0">
            <a:gsLst>
              <a:gs pos="0">
                <a:srgbClr val="CCCC99">
                  <a:alpha val="60001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3600"/>
            <a:ext cx="77724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429000"/>
            <a:ext cx="6400800" cy="137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Arial Narrow" pitchFamily="34" charset="0"/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15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0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3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1828800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2200" y="1219200"/>
            <a:ext cx="1828800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07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4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60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0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7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15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21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8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CCCC99">
                  <a:alpha val="84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1027" name="Rectangle 13"/>
          <p:cNvSpPr>
            <a:spLocks noChangeArrowheads="1"/>
          </p:cNvSpPr>
          <p:nvPr/>
        </p:nvSpPr>
        <p:spPr bwMode="auto">
          <a:xfrm rot="5400000">
            <a:off x="4533900" y="-3695700"/>
            <a:ext cx="76200" cy="9144000"/>
          </a:xfrm>
          <a:prstGeom prst="rect">
            <a:avLst/>
          </a:prstGeom>
          <a:solidFill>
            <a:srgbClr val="CCCC99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1028" name="TextBox 1"/>
          <p:cNvSpPr txBox="1">
            <a:spLocks noChangeArrowheads="1"/>
          </p:cNvSpPr>
          <p:nvPr userDrawn="1"/>
        </p:nvSpPr>
        <p:spPr bwMode="auto">
          <a:xfrm>
            <a:off x="8763000" y="645795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119C00DC-D699-4F96-887E-DA7A5D8BB26E}" type="slidenum">
              <a:rPr lang="en-US" sz="1600">
                <a:latin typeface="Calibri" pitchFamily="34" charset="0"/>
                <a:cs typeface="Arial" charset="0"/>
              </a:rPr>
              <a:pPr>
                <a:defRPr/>
              </a:pPr>
              <a:t>‹#›</a:t>
            </a:fld>
            <a:endParaRPr lang="en-US" sz="16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0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rabicPeriod"/>
        <a:defRPr sz="2800">
          <a:solidFill>
            <a:srgbClr val="336699"/>
          </a:solidFill>
          <a:latin typeface="+mn-lt"/>
          <a:ea typeface="+mn-ea"/>
          <a:cs typeface="ＭＳ Ｐゴシック"/>
        </a:defRPr>
      </a:lvl1pPr>
      <a:lvl2pPr marL="912813" indent="-460375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lphaLcPeriod"/>
        <a:defRPr sz="2400">
          <a:solidFill>
            <a:srgbClr val="336699"/>
          </a:solidFill>
          <a:latin typeface="+mn-lt"/>
          <a:ea typeface="+mn-ea"/>
          <a:cs typeface="ＭＳ Ｐゴシック"/>
        </a:defRPr>
      </a:lvl2pPr>
      <a:lvl3pPr marL="1408113" indent="-381000" algn="l" rtl="0" eaLnBrk="0" fontAlgn="base" hangingPunct="0">
        <a:spcBef>
          <a:spcPct val="20000"/>
        </a:spcBef>
        <a:spcAft>
          <a:spcPct val="0"/>
        </a:spcAft>
        <a:buSzPct val="70000"/>
        <a:buFont typeface="Times" pitchFamily="18" charset="0"/>
        <a:defRPr sz="2000">
          <a:solidFill>
            <a:srgbClr val="336699"/>
          </a:solidFill>
          <a:latin typeface="+mn-lt"/>
          <a:ea typeface="+mn-ea"/>
          <a:cs typeface="ＭＳ Ｐゴシック"/>
        </a:defRPr>
      </a:lvl3pPr>
      <a:lvl4pPr marL="1735138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336699"/>
          </a:solidFill>
          <a:latin typeface="+mn-lt"/>
          <a:ea typeface="+mn-ea"/>
          <a:cs typeface="ＭＳ Ｐゴシック"/>
        </a:defRPr>
      </a:lvl4pPr>
      <a:lvl5pPr marL="2073275" indent="-304800" algn="l" rtl="0" eaLnBrk="0" fontAlgn="base" hangingPunct="0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  <a:cs typeface="ＭＳ Ｐゴシック"/>
        </a:defRPr>
      </a:lvl5pPr>
      <a:lvl6pPr marL="25304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6pPr>
      <a:lvl7pPr marL="29876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7pPr>
      <a:lvl8pPr marL="34448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8pPr>
      <a:lvl9pPr marL="39020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220_RFuller.JPG"/>
          <p:cNvPicPr>
            <a:picLocks noChangeAspect="1"/>
          </p:cNvPicPr>
          <p:nvPr/>
        </p:nvPicPr>
        <p:blipFill>
          <a:blip r:embed="rId2" cstate="print"/>
          <a:srcRect t="7777" b="8888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867400"/>
            <a:ext cx="7772400" cy="431800"/>
          </a:xfrm>
        </p:spPr>
        <p:txBody>
          <a:bodyPr/>
          <a:lstStyle/>
          <a:p>
            <a:r>
              <a:rPr lang="en-US" dirty="0" smtClean="0"/>
              <a:t>Barnum Point Acquisition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248400"/>
            <a:ext cx="6400800" cy="457200"/>
          </a:xfrm>
        </p:spPr>
        <p:txBody>
          <a:bodyPr/>
          <a:lstStyle/>
          <a:p>
            <a:r>
              <a:rPr lang="en-US" sz="1750" dirty="0" smtClean="0"/>
              <a:t>WWRP Technical Review – Water Access Project #16-1834</a:t>
            </a:r>
            <a:endParaRPr lang="en-US" sz="175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9516" r="67673" b="80393"/>
          <a:stretch/>
        </p:blipFill>
        <p:spPr bwMode="auto">
          <a:xfrm>
            <a:off x="0" y="5775706"/>
            <a:ext cx="2971800" cy="108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7TNC1553.jpg"/>
          <p:cNvPicPr>
            <a:picLocks noChangeAspect="1"/>
          </p:cNvPicPr>
          <p:nvPr/>
        </p:nvPicPr>
        <p:blipFill>
          <a:blip r:embed="rId2" cstate="print"/>
          <a:srcRect r="8397" b="853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Long-term Stewardship and Maintenance Needs: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Trail maintenance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Invasive species removal</a:t>
            </a:r>
          </a:p>
          <a:p>
            <a:pPr marL="452438" lvl="1" indent="0">
              <a:buNone/>
            </a:pPr>
            <a:r>
              <a:rPr lang="en-US" sz="2800" dirty="0" smtClean="0"/>
              <a:t>-  Ivy, holly, blackberry, scotch broom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Assistance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Funds donated by Land Trust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Key </a:t>
            </a:r>
            <a:r>
              <a:rPr lang="en-US" dirty="0" smtClean="0">
                <a:solidFill>
                  <a:schemeClr val="tx1"/>
                </a:solidFill>
              </a:rPr>
              <a:t>Partner: Friends of Camano Island Parks (FOCIP)</a:t>
            </a:r>
          </a:p>
          <a:p>
            <a:pPr marL="452438" lvl="1" indent="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Active volunteer stewardship group</a:t>
            </a:r>
          </a:p>
          <a:p>
            <a:pPr marL="452438" lvl="1" indent="0">
              <a:buFontTx/>
              <a:buChar char="-"/>
            </a:pPr>
            <a:r>
              <a:rPr lang="en-US" sz="2800" dirty="0" smtClean="0"/>
              <a:t>Trail and Invasives control</a:t>
            </a:r>
          </a:p>
          <a:p>
            <a:pPr marL="452438" lvl="1" indent="0">
              <a:buFontTx/>
              <a:buChar char="-"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Benjamin Drummond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091111_BarnumPt_IMG_17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" y="986790"/>
            <a:ext cx="8991600" cy="5795010"/>
          </a:xfrm>
        </p:spPr>
      </p:pic>
      <p:sp>
        <p:nvSpPr>
          <p:cNvPr id="6" name="TextBox 5"/>
          <p:cNvSpPr txBox="1"/>
          <p:nvPr/>
        </p:nvSpPr>
        <p:spPr>
          <a:xfrm>
            <a:off x="76200" y="9861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Marine riparian forest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4770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Melinda Milner/TNC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6800" y="6443246"/>
            <a:ext cx="358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4400"/>
            <a:ext cx="102819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9861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Exceptional feeder bluffs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  <p:pic>
        <p:nvPicPr>
          <p:cNvPr id="12" name="Picture 11" descr="006SKG19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" y="912948"/>
            <a:ext cx="9144001" cy="5945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838200"/>
          </a:xfrm>
        </p:spPr>
        <p:txBody>
          <a:bodyPr anchor="ctr"/>
          <a:lstStyle/>
          <a:p>
            <a:r>
              <a:rPr lang="en-US" dirty="0" smtClean="0"/>
              <a:t> 5. Sustainability &amp; Environmental Stewardship</a:t>
            </a:r>
            <a:endParaRPr lang="en-US" dirty="0"/>
          </a:p>
        </p:txBody>
      </p:sp>
      <p:pic>
        <p:nvPicPr>
          <p:cNvPr id="6" name="Picture 7" descr="chinoo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1" y="2639568"/>
            <a:ext cx="3505199" cy="1261872"/>
          </a:xfrm>
        </p:spPr>
      </p:pic>
      <p:grpSp>
        <p:nvGrpSpPr>
          <p:cNvPr id="10" name="Group 9"/>
          <p:cNvGrpSpPr/>
          <p:nvPr/>
        </p:nvGrpSpPr>
        <p:grpSpPr>
          <a:xfrm>
            <a:off x="4399455" y="2641600"/>
            <a:ext cx="3525345" cy="1168400"/>
            <a:chOff x="4267200" y="4343400"/>
            <a:chExt cx="3525345" cy="1168400"/>
          </a:xfrm>
        </p:grpSpPr>
        <p:pic>
          <p:nvPicPr>
            <p:cNvPr id="7" name="Picture 6" descr="chum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7200" y="4343400"/>
              <a:ext cx="3525345" cy="1168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29400" y="5167745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chum</a:t>
              </a:r>
              <a:endParaRPr lang="en-US" sz="1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48000" y="3581400"/>
            <a:ext cx="106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Chinook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76200" y="4062894"/>
            <a:ext cx="3200399" cy="1055204"/>
            <a:chOff x="228601" y="4333241"/>
            <a:chExt cx="3548270" cy="1165860"/>
          </a:xfrm>
        </p:grpSpPr>
        <p:pic>
          <p:nvPicPr>
            <p:cNvPr id="11" name="Picture 10" descr="coh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1" y="4333241"/>
              <a:ext cx="3548270" cy="11658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94114" y="5146968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coho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95400" y="5334000"/>
            <a:ext cx="3200400" cy="1182757"/>
            <a:chOff x="228600" y="5294242"/>
            <a:chExt cx="3200400" cy="1182757"/>
          </a:xfrm>
        </p:grpSpPr>
        <p:pic>
          <p:nvPicPr>
            <p:cNvPr id="14" name="Picture 13" descr="pink_salmon_2.jpg"/>
            <p:cNvPicPr>
              <a:picLocks noChangeAspect="1"/>
            </p:cNvPicPr>
            <p:nvPr/>
          </p:nvPicPr>
          <p:blipFill>
            <a:blip r:embed="rId5" cstate="print"/>
            <a:srcRect l="2111" t="7407" r="783" b="22046"/>
            <a:stretch>
              <a:fillRect/>
            </a:stretch>
          </p:blipFill>
          <p:spPr>
            <a:xfrm>
              <a:off x="228600" y="5294242"/>
              <a:ext cx="3200400" cy="118275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8600" y="6123710"/>
              <a:ext cx="963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pink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8600" y="1053405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Benefits all 8 salmonids that spawn in the Greater Skagit and Stillaguamish Delta</a:t>
            </a:r>
            <a:endParaRPr lang="en-US" sz="2800" dirty="0"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096000" y="4038600"/>
            <a:ext cx="2948234" cy="1066800"/>
            <a:chOff x="5791200" y="3864864"/>
            <a:chExt cx="3024434" cy="1164336"/>
          </a:xfrm>
        </p:grpSpPr>
        <p:pic>
          <p:nvPicPr>
            <p:cNvPr id="21" name="Picture 20" descr="steelhea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1200" y="3864864"/>
              <a:ext cx="3024434" cy="11643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67600" y="3886200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steelhead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4000" y="1371600"/>
            <a:ext cx="3083215" cy="1143000"/>
            <a:chOff x="5257800" y="1066800"/>
            <a:chExt cx="3083215" cy="1143000"/>
          </a:xfrm>
        </p:grpSpPr>
        <p:pic>
          <p:nvPicPr>
            <p:cNvPr id="18" name="Picture 17" descr="sockeye_red.jpg"/>
            <p:cNvPicPr>
              <a:picLocks noChangeAspect="1"/>
            </p:cNvPicPr>
            <p:nvPr/>
          </p:nvPicPr>
          <p:blipFill>
            <a:blip r:embed="rId7" cstate="print"/>
            <a:srcRect b="17219"/>
            <a:stretch>
              <a:fillRect/>
            </a:stretch>
          </p:blipFill>
          <p:spPr>
            <a:xfrm>
              <a:off x="5257800" y="1066800"/>
              <a:ext cx="3083215" cy="1143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486400" y="1066800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sockeye</a:t>
              </a:r>
              <a:endParaRPr lang="en-US" sz="16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5400" y="5334000"/>
            <a:ext cx="3429000" cy="1371600"/>
            <a:chOff x="5410200" y="5105400"/>
            <a:chExt cx="3429000" cy="1371600"/>
          </a:xfrm>
        </p:grpSpPr>
        <p:pic>
          <p:nvPicPr>
            <p:cNvPr id="27" name="Picture 26" descr="Bull trout.jpg"/>
            <p:cNvPicPr>
              <a:picLocks noChangeAspect="1"/>
            </p:cNvPicPr>
            <p:nvPr/>
          </p:nvPicPr>
          <p:blipFill>
            <a:blip r:embed="rId8" cstate="print"/>
            <a:srcRect b="2422"/>
            <a:stretch>
              <a:fillRect/>
            </a:stretch>
          </p:blipFill>
          <p:spPr>
            <a:xfrm>
              <a:off x="5410200" y="5105400"/>
              <a:ext cx="3429000" cy="13716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410200" y="5105400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bull trout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52800" y="3962400"/>
            <a:ext cx="2667000" cy="1219618"/>
            <a:chOff x="3352800" y="3962400"/>
            <a:chExt cx="2667000" cy="1219618"/>
          </a:xfrm>
        </p:grpSpPr>
        <p:pic>
          <p:nvPicPr>
            <p:cNvPr id="23" name="Picture 22" descr="Coastal cutthroat trout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2800" y="3962400"/>
              <a:ext cx="2667000" cy="9563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TextBox 29"/>
            <p:cNvSpPr txBox="1"/>
            <p:nvPr/>
          </p:nvSpPr>
          <p:spPr>
            <a:xfrm>
              <a:off x="3352800" y="4843464"/>
              <a:ext cx="2667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coastal cutthroat trout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28600" y="9144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Federal and State listed species and species of concern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6324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 pictured: </a:t>
            </a:r>
            <a:r>
              <a:rPr lang="en-US" sz="2000" dirty="0" err="1" smtClean="0"/>
              <a:t>Steller</a:t>
            </a:r>
            <a:r>
              <a:rPr lang="en-US" sz="2000" dirty="0" smtClean="0"/>
              <a:t> sea lion, Pacific herring, </a:t>
            </a:r>
            <a:r>
              <a:rPr lang="en-US" sz="2000" dirty="0" err="1" smtClean="0"/>
              <a:t>merlin</a:t>
            </a:r>
            <a:r>
              <a:rPr lang="en-US" sz="2000" dirty="0" smtClean="0"/>
              <a:t>, Yuma </a:t>
            </a:r>
            <a:r>
              <a:rPr lang="en-US" sz="2000" dirty="0" err="1" smtClean="0"/>
              <a:t>myotis</a:t>
            </a:r>
            <a:r>
              <a:rPr lang="en-US" sz="2000" dirty="0" smtClean="0"/>
              <a:t>, Vaux’s swift </a:t>
            </a:r>
            <a:endParaRPr lang="en-US" sz="2000" dirty="0"/>
          </a:p>
        </p:txBody>
      </p:sp>
      <p:grpSp>
        <p:nvGrpSpPr>
          <p:cNvPr id="3" name="Group 35"/>
          <p:cNvGrpSpPr/>
          <p:nvPr/>
        </p:nvGrpSpPr>
        <p:grpSpPr>
          <a:xfrm>
            <a:off x="332232" y="2286000"/>
            <a:ext cx="1877568" cy="2133600"/>
            <a:chOff x="332232" y="1752600"/>
            <a:chExt cx="1877568" cy="2133600"/>
          </a:xfrm>
        </p:grpSpPr>
        <p:pic>
          <p:nvPicPr>
            <p:cNvPr id="19" name="Picture 18" descr="bald-eagle-011.jpg"/>
            <p:cNvPicPr>
              <a:picLocks noChangeAspect="1"/>
            </p:cNvPicPr>
            <p:nvPr/>
          </p:nvPicPr>
          <p:blipFill>
            <a:blip r:embed="rId2" cstate="print"/>
            <a:srcRect l="18648" r="12978"/>
            <a:stretch>
              <a:fillRect/>
            </a:stretch>
          </p:blipFill>
          <p:spPr>
            <a:xfrm>
              <a:off x="332232" y="1752600"/>
              <a:ext cx="1877568" cy="2133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1000" y="3547646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bald eagle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2438400" y="2172854"/>
            <a:ext cx="1524000" cy="2170546"/>
            <a:chOff x="2362200" y="1752600"/>
            <a:chExt cx="1524000" cy="2170546"/>
          </a:xfrm>
        </p:grpSpPr>
        <p:pic>
          <p:nvPicPr>
            <p:cNvPr id="20" name="Picture 19" descr="peregrine falcon.jpg"/>
            <p:cNvPicPr>
              <a:picLocks noChangeAspect="1"/>
            </p:cNvPicPr>
            <p:nvPr/>
          </p:nvPicPr>
          <p:blipFill>
            <a:blip r:embed="rId3" cstate="print"/>
            <a:srcRect l="39200" t="10361" r="21200" b="4955"/>
            <a:stretch>
              <a:fillRect/>
            </a:stretch>
          </p:blipFill>
          <p:spPr>
            <a:xfrm>
              <a:off x="2362200" y="1752600"/>
              <a:ext cx="1524000" cy="217054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2200" y="332509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peregrine falcon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7"/>
          <p:cNvGrpSpPr/>
          <p:nvPr/>
        </p:nvGrpSpPr>
        <p:grpSpPr>
          <a:xfrm>
            <a:off x="4343399" y="1766454"/>
            <a:ext cx="2057401" cy="1391500"/>
            <a:chOff x="4114799" y="1766454"/>
            <a:chExt cx="2057401" cy="1391500"/>
          </a:xfrm>
        </p:grpSpPr>
        <p:pic>
          <p:nvPicPr>
            <p:cNvPr id="15" name="Picture 14" descr="Common_Loon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799" y="1766454"/>
              <a:ext cx="2057401" cy="137022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343400" y="28194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common loon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9"/>
          <p:cNvGrpSpPr/>
          <p:nvPr/>
        </p:nvGrpSpPr>
        <p:grpSpPr>
          <a:xfrm>
            <a:off x="304800" y="4614446"/>
            <a:ext cx="2133600" cy="1481554"/>
            <a:chOff x="304800" y="4114800"/>
            <a:chExt cx="2133600" cy="1481554"/>
          </a:xfrm>
        </p:grpSpPr>
        <p:pic>
          <p:nvPicPr>
            <p:cNvPr id="22" name="Picture 21" descr="Marbled_Murrelet.jpg"/>
            <p:cNvPicPr>
              <a:picLocks noChangeAspect="1"/>
            </p:cNvPicPr>
            <p:nvPr/>
          </p:nvPicPr>
          <p:blipFill>
            <a:blip r:embed="rId5" cstate="print"/>
            <a:srcRect l="9780" t="47017" r="12282" b="3811"/>
            <a:stretch>
              <a:fillRect/>
            </a:stretch>
          </p:blipFill>
          <p:spPr>
            <a:xfrm>
              <a:off x="304800" y="4114800"/>
              <a:ext cx="2104800" cy="146060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09600" y="52578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marbled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murrelet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40"/>
          <p:cNvGrpSpPr/>
          <p:nvPr/>
        </p:nvGrpSpPr>
        <p:grpSpPr>
          <a:xfrm>
            <a:off x="2563090" y="4569115"/>
            <a:ext cx="1356638" cy="1526885"/>
            <a:chOff x="2563090" y="4114800"/>
            <a:chExt cx="1356638" cy="1526885"/>
          </a:xfrm>
        </p:grpSpPr>
        <p:pic>
          <p:nvPicPr>
            <p:cNvPr id="26" name="Picture 25" descr="willow flycatche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0800" y="4114800"/>
              <a:ext cx="1328928" cy="1524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63090" y="5056910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willow flycatcher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42"/>
          <p:cNvGrpSpPr/>
          <p:nvPr/>
        </p:nvGrpSpPr>
        <p:grpSpPr>
          <a:xfrm>
            <a:off x="4163044" y="3276600"/>
            <a:ext cx="2085356" cy="1447800"/>
            <a:chOff x="4086844" y="3276600"/>
            <a:chExt cx="2085356" cy="1447800"/>
          </a:xfrm>
        </p:grpSpPr>
        <p:pic>
          <p:nvPicPr>
            <p:cNvPr id="21" name="Picture 20" descr="Western_grebe.jpg"/>
            <p:cNvPicPr>
              <a:picLocks noChangeAspect="1"/>
            </p:cNvPicPr>
            <p:nvPr/>
          </p:nvPicPr>
          <p:blipFill>
            <a:blip r:embed="rId7" cstate="print"/>
            <a:srcRect l="8333" t="12506" r="24938" b="18013"/>
            <a:stretch>
              <a:fillRect/>
            </a:stretch>
          </p:blipFill>
          <p:spPr>
            <a:xfrm>
              <a:off x="4086844" y="3276600"/>
              <a:ext cx="2085356" cy="14478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343400" y="43434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western grebe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6400799" y="4419600"/>
            <a:ext cx="2667001" cy="1905000"/>
            <a:chOff x="6400799" y="4419600"/>
            <a:chExt cx="2667001" cy="1905000"/>
          </a:xfrm>
        </p:grpSpPr>
        <p:pic>
          <p:nvPicPr>
            <p:cNvPr id="10" name="Picture 9" descr="orcas.JPG"/>
            <p:cNvPicPr>
              <a:picLocks noChangeAspect="1"/>
            </p:cNvPicPr>
            <p:nvPr/>
          </p:nvPicPr>
          <p:blipFill>
            <a:blip r:embed="rId8" cstate="print"/>
            <a:srcRect b="5630"/>
            <a:stretch>
              <a:fillRect/>
            </a:stretch>
          </p:blipFill>
          <p:spPr>
            <a:xfrm>
              <a:off x="6400799" y="4419600"/>
              <a:ext cx="2636605" cy="19050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239000" y="444442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Southern Resident killer whale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8"/>
          <p:cNvGrpSpPr/>
          <p:nvPr/>
        </p:nvGrpSpPr>
        <p:grpSpPr>
          <a:xfrm>
            <a:off x="6483930" y="1359408"/>
            <a:ext cx="1440870" cy="2907792"/>
            <a:chOff x="6338455" y="1359408"/>
            <a:chExt cx="1440870" cy="2907792"/>
          </a:xfrm>
        </p:grpSpPr>
        <p:pic>
          <p:nvPicPr>
            <p:cNvPr id="24" name="Picture 23" descr="Pileated Woodpecker.jpg"/>
            <p:cNvPicPr>
              <a:picLocks noChangeAspect="1"/>
            </p:cNvPicPr>
            <p:nvPr/>
          </p:nvPicPr>
          <p:blipFill>
            <a:blip r:embed="rId9" cstate="print"/>
            <a:srcRect l="18436" t="5028" r="25698" b="6145"/>
            <a:stretch>
              <a:fillRect/>
            </a:stretch>
          </p:blipFill>
          <p:spPr>
            <a:xfrm>
              <a:off x="6407725" y="1359408"/>
              <a:ext cx="1371600" cy="290779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38455" y="374398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pileated</a:t>
              </a:r>
              <a:r>
                <a:rPr lang="en-US" sz="1400" dirty="0" smtClean="0">
                  <a:solidFill>
                    <a:schemeClr val="bg1"/>
                  </a:solidFill>
                </a:rPr>
                <a:t> woodpecker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4038600" y="4861116"/>
            <a:ext cx="2133600" cy="1297229"/>
            <a:chOff x="4038600" y="4861116"/>
            <a:chExt cx="2133600" cy="1297229"/>
          </a:xfrm>
        </p:grpSpPr>
        <p:pic>
          <p:nvPicPr>
            <p:cNvPr id="9" name="Picture 8" descr="Townsent's big-eared bat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38600" y="4861116"/>
              <a:ext cx="2133600" cy="129722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38600" y="4876800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Townsend’s big-eared bat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r>
              <a:rPr lang="en-US" dirty="0" smtClean="0"/>
              <a:t> 5. Sustainability </a:t>
            </a:r>
            <a:r>
              <a:rPr lang="en-US" dirty="0"/>
              <a:t>&amp; Environmental Stewardship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86" y="945572"/>
            <a:ext cx="10323558" cy="667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0" y="7620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26670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Specifically identified in County Parks Plan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Compatible surrounding land uses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Passive use for Sensitive Resources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Uniquely meets County needs for trails and beach access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Site management plan to be developed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3200" dirty="0" smtClean="0"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 smtClean="0"/>
              <a:t>	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6. Site Suitability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RVER\share\Projects\Barnum Point\Grants\NCWC\New folder\2017_NCWC_Barnum_Vicinity_Ma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8763" r="26321" b="13372"/>
          <a:stretch/>
        </p:blipFill>
        <p:spPr bwMode="auto">
          <a:xfrm>
            <a:off x="1295399" y="914400"/>
            <a:ext cx="6662999" cy="594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pPr>
              <a:tabLst>
                <a:tab pos="1200150" algn="l"/>
              </a:tabLst>
            </a:pPr>
            <a:r>
              <a:rPr lang="en-US" dirty="0" smtClean="0"/>
              <a:t> 7. Expansion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ERVER\share\Photo Library\Projects\Barnum Point\NCWC site visit 5.9.16\IMG_6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6"/>
          <a:stretch/>
        </p:blipFill>
        <p:spPr bwMode="auto">
          <a:xfrm>
            <a:off x="5751720" y="4495800"/>
            <a:ext cx="3305694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006TNC0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143000"/>
            <a:ext cx="4747805" cy="3086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2362200" cy="6858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Existing Trails</a:t>
            </a:r>
          </a:p>
        </p:txBody>
      </p:sp>
      <p:pic>
        <p:nvPicPr>
          <p:cNvPr id="4098" name="Picture 2" descr="\\SERVER\share\Photo Library\Projects\Barnum Point\P1070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0"/>
          <a:stretch/>
        </p:blipFill>
        <p:spPr bwMode="auto">
          <a:xfrm>
            <a:off x="76201" y="4495800"/>
            <a:ext cx="2608005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SERVER\share\Photo Library\Projects\Barnum Point\Tom Eisenberg\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29" y="1143000"/>
            <a:ext cx="4113871" cy="3086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pPr>
              <a:tabLst>
                <a:tab pos="1200150" algn="l"/>
              </a:tabLst>
            </a:pPr>
            <a:r>
              <a:rPr lang="en-US" dirty="0" smtClean="0"/>
              <a:t> </a:t>
            </a:r>
            <a:r>
              <a:rPr lang="en-US" dirty="0"/>
              <a:t>8</a:t>
            </a:r>
            <a:r>
              <a:rPr lang="en-US" dirty="0" smtClean="0"/>
              <a:t>. Diversity of Recreational Uses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896897" y="4556760"/>
            <a:ext cx="3018503" cy="685800"/>
          </a:xfrm>
          <a:prstGeom prst="rect">
            <a:avLst/>
          </a:prstGeom>
          <a:noFill/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rabicPeriod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1pPr>
            <a:lvl2pPr marL="912813" indent="-460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lphaLcPeriod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2pPr>
            <a:lvl3pPr marL="1408113" indent="-3810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Times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3pPr>
            <a:lvl4pPr marL="1735138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4pPr>
            <a:lvl5pPr marL="2073275" indent="-3048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5pPr>
            <a:lvl6pPr marL="25304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6pPr>
            <a:lvl7pPr marL="29876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7pPr>
            <a:lvl8pPr marL="34448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8pPr>
            <a:lvl9pPr marL="39020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 Narrow" pitchFamily="34" charset="0"/>
              <a:buNone/>
            </a:pPr>
            <a:r>
              <a:rPr lang="en-US" sz="2400" kern="0" dirty="0" smtClean="0">
                <a:solidFill>
                  <a:schemeClr val="bg1"/>
                </a:solidFill>
              </a:rPr>
              <a:t>1 mile of Beach </a:t>
            </a:r>
            <a:r>
              <a:rPr lang="en-US" sz="2400" kern="0" dirty="0">
                <a:solidFill>
                  <a:schemeClr val="bg1"/>
                </a:solidFill>
              </a:rPr>
              <a:t>A</a:t>
            </a:r>
            <a:r>
              <a:rPr lang="en-US" sz="2400" kern="0" dirty="0" smtClean="0">
                <a:solidFill>
                  <a:schemeClr val="bg1"/>
                </a:solidFill>
              </a:rPr>
              <a:t>ccess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953000" y="3657600"/>
            <a:ext cx="2971800" cy="685800"/>
          </a:xfrm>
          <a:prstGeom prst="rect">
            <a:avLst/>
          </a:prstGeom>
          <a:noFill/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rabicPeriod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1pPr>
            <a:lvl2pPr marL="912813" indent="-460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lphaLcPeriod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2pPr>
            <a:lvl3pPr marL="1408113" indent="-3810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Times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3pPr>
            <a:lvl4pPr marL="1735138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4pPr>
            <a:lvl5pPr marL="2073275" indent="-3048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5pPr>
            <a:lvl6pPr marL="25304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6pPr>
            <a:lvl7pPr marL="29876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7pPr>
            <a:lvl8pPr marL="34448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8pPr>
            <a:lvl9pPr marL="39020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 Narrow" pitchFamily="34" charset="0"/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Spectacular Views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0" y="635180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17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\\SERVER\share\Photo Library\Projects\Barnum Point\NCWC site visit 5.9.16\IMG_6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95800"/>
            <a:ext cx="2959278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\\SERVER\share\Photo Library\Projects\Barnum Point\PEC Site Visit 2.26.16\IMG_4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4" name="Content Placeholder 3" descr="Island County Log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47118" y="1905000"/>
            <a:ext cx="3396282" cy="2362200"/>
          </a:xfrm>
        </p:spPr>
      </p:pic>
      <p:sp>
        <p:nvSpPr>
          <p:cNvPr id="14" name="TextBox 13"/>
          <p:cNvSpPr txBox="1"/>
          <p:nvPr/>
        </p:nvSpPr>
        <p:spPr>
          <a:xfrm>
            <a:off x="152400" y="1091625"/>
            <a:ext cx="6477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- Project partners and supporters: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9516" r="67673" b="80393"/>
          <a:stretch/>
        </p:blipFill>
        <p:spPr bwMode="auto">
          <a:xfrm>
            <a:off x="805811" y="4876800"/>
            <a:ext cx="376618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Image result for stanwood hig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51" y="2133600"/>
            <a:ext cx="1981200" cy="195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r>
              <a:rPr lang="en-US" kern="0" dirty="0" smtClean="0"/>
              <a:t> 9. Project Support</a:t>
            </a:r>
            <a:endParaRPr lang="en-US" kern="0" dirty="0"/>
          </a:p>
        </p:txBody>
      </p:sp>
      <p:pic>
        <p:nvPicPr>
          <p:cNvPr id="9218" name="Picture 2" descr="https://pbs.twimg.com/profile_images/1374111605/FocipLogogII_400x4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85" y="4304651"/>
            <a:ext cx="2172349" cy="21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18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 b="3885"/>
          <a:stretch/>
        </p:blipFill>
        <p:spPr bwMode="auto">
          <a:xfrm>
            <a:off x="1219200" y="914400"/>
            <a:ext cx="660134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10</a:t>
            </a:r>
            <a:r>
              <a:rPr lang="en-US" dirty="0" smtClean="0"/>
              <a:t>. Cost Efficiencies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8276" y="2598003"/>
            <a:ext cx="755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(ALEA/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WA/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NCWC/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SRFB)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4865" y="3886200"/>
            <a:ext cx="763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(LWCF/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LP/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ALEA/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CFF)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3049" y="4462046"/>
            <a:ext cx="764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(ALEA/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WA/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NCWC)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20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1489" b="11905"/>
          <a:stretch>
            <a:fillRect/>
          </a:stretch>
        </p:blipFill>
        <p:spPr bwMode="auto">
          <a:xfrm>
            <a:off x="-1371600" y="914400"/>
            <a:ext cx="9142971" cy="594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22021" t="13095" r="28238" b="14285"/>
          <a:stretch>
            <a:fillRect/>
          </a:stretch>
        </p:blipFill>
        <p:spPr bwMode="auto">
          <a:xfrm>
            <a:off x="4724400" y="-53926"/>
            <a:ext cx="5105400" cy="69119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48400" y="2557046"/>
            <a:ext cx="2323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Barnum</a:t>
            </a:r>
            <a:r>
              <a:rPr lang="en-US" sz="1600" b="1" dirty="0" smtClean="0">
                <a:solidFill>
                  <a:schemeClr val="bg1"/>
                </a:solidFill>
              </a:rPr>
              <a:t> Point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24599" y="2209799"/>
            <a:ext cx="489295" cy="41161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3200400" y="3467099"/>
            <a:ext cx="122324" cy="12348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Intro: Regional Location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63000" y="6400800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SERVER\share\Photo Library\Projects\Barnum Point\PEC Site Visit 2.26.16\IMG_4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10. Cost Efficiencies: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957943"/>
            <a:ext cx="8839200" cy="5823857"/>
          </a:xfrm>
        </p:spPr>
        <p:txBody>
          <a:bodyPr/>
          <a:lstStyle/>
          <a:p>
            <a:pPr marL="0" lvl="2" indent="0">
              <a:buSzTx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Sources:	</a:t>
            </a:r>
            <a:r>
              <a:rPr lang="en-US" dirty="0" smtClean="0"/>
              <a:t>Water Access	</a:t>
            </a:r>
            <a:r>
              <a:rPr lang="en-US" dirty="0"/>
              <a:t>	</a:t>
            </a:r>
            <a:r>
              <a:rPr lang="en-US" dirty="0" smtClean="0"/>
              <a:t>$1,500,000</a:t>
            </a:r>
            <a:r>
              <a:rPr lang="en-US" dirty="0"/>
              <a:t>	</a:t>
            </a:r>
            <a:r>
              <a:rPr lang="en-US" dirty="0" smtClean="0"/>
              <a:t>(24% </a:t>
            </a:r>
            <a:r>
              <a:rPr lang="en-US" dirty="0"/>
              <a:t>of total)</a:t>
            </a:r>
          </a:p>
          <a:p>
            <a:pPr marL="0" lvl="2" indent="0">
              <a:buSzTx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/>
              <a:t>	A</a:t>
            </a:r>
            <a:r>
              <a:rPr lang="en-US" dirty="0" smtClean="0"/>
              <a:t>LEA</a:t>
            </a:r>
            <a:r>
              <a:rPr lang="en-US" dirty="0"/>
              <a:t>			$1,000,000	</a:t>
            </a:r>
            <a:r>
              <a:rPr lang="en-US" dirty="0" smtClean="0"/>
              <a:t>(16% </a:t>
            </a:r>
            <a:r>
              <a:rPr lang="en-US" dirty="0"/>
              <a:t>of total)	</a:t>
            </a:r>
          </a:p>
          <a:p>
            <a:pPr marL="0" lvl="2" indent="0">
              <a:buSzTx/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dirty="0"/>
              <a:t>Local Parks		$   850,000	(13% of total)</a:t>
            </a:r>
          </a:p>
          <a:p>
            <a:pPr marL="0" indent="0">
              <a:buNone/>
            </a:pPr>
            <a:r>
              <a:rPr lang="en-US" sz="2000" dirty="0"/>
              <a:t>		LWCF			$   500,000	(  8% of total)</a:t>
            </a:r>
            <a:r>
              <a:rPr lang="en-US" sz="2000" dirty="0" smtClean="0">
                <a:solidFill>
                  <a:schemeClr val="tx1"/>
                </a:solidFill>
              </a:rPr>
              <a:t>			SRFB			$   550,000	(  9% of total)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</a:rPr>
              <a:t>		NCWC			$1,000,000	(16% </a:t>
            </a:r>
            <a:r>
              <a:rPr lang="en-US" dirty="0">
                <a:solidFill>
                  <a:schemeClr val="tx1"/>
                </a:solidFill>
              </a:rPr>
              <a:t>of total)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</a:rPr>
              <a:t>		Conservation Futures	$   150,000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(  2% of total)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u="sng" dirty="0" smtClean="0">
                <a:solidFill>
                  <a:schemeClr val="tx1"/>
                </a:solidFill>
              </a:rPr>
              <a:t>Private Donations	$   750,000	(12% of total)</a:t>
            </a:r>
          </a:p>
          <a:p>
            <a:pPr lvl="2">
              <a:buNone/>
            </a:pPr>
            <a:r>
              <a:rPr lang="en-US" b="1" dirty="0" smtClean="0">
                <a:solidFill>
                  <a:schemeClr val="tx1"/>
                </a:solidFill>
              </a:rPr>
              <a:t>		TOTAL			$6,300,000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Fund Use:	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Land Acquisition		$5,750,000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		Direct costs		$   150,000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		</a:t>
            </a:r>
            <a:r>
              <a:rPr lang="en-US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Administration		$     50,000</a:t>
            </a:r>
          </a:p>
          <a:p>
            <a:pPr lvl="2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		TOTAL			$5,950,000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Questions?</a:t>
            </a:r>
            <a:endParaRPr lang="en-US" dirty="0"/>
          </a:p>
        </p:txBody>
      </p:sp>
      <p:pic>
        <p:nvPicPr>
          <p:cNvPr id="8" name="Content Placeholder 7" descr="007TNC1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6098977"/>
          </a:xfrm>
        </p:spPr>
      </p:pic>
      <p:sp>
        <p:nvSpPr>
          <p:cNvPr id="7" name="TextBox 6"/>
          <p:cNvSpPr txBox="1"/>
          <p:nvPr/>
        </p:nvSpPr>
        <p:spPr>
          <a:xfrm>
            <a:off x="15240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Benjamin Drummond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 b="3885"/>
          <a:stretch/>
        </p:blipFill>
        <p:spPr bwMode="auto">
          <a:xfrm>
            <a:off x="-76199" y="-1275934"/>
            <a:ext cx="9372599" cy="84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29" y="914400"/>
            <a:ext cx="9142971" cy="5943600"/>
            <a:chOff x="1029" y="762000"/>
            <a:chExt cx="9142971" cy="609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1499" b="11905"/>
            <a:stretch>
              <a:fillRect/>
            </a:stretch>
          </p:blipFill>
          <p:spPr bwMode="auto">
            <a:xfrm>
              <a:off x="1029" y="762000"/>
              <a:ext cx="9142971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124200" y="3810000"/>
              <a:ext cx="1600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Barnum Point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600" y="4876800"/>
              <a:ext cx="17526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Port Susan Bay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" y="2819400"/>
              <a:ext cx="16764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Triangle Cove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rot="16200000" flipH="1">
              <a:off x="1594366" y="3118366"/>
              <a:ext cx="468868" cy="6096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124200" y="914400"/>
              <a:ext cx="17526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Livingston Bay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 rot="5400000">
              <a:off x="3518416" y="1499116"/>
              <a:ext cx="697468" cy="2667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29400" y="2057400"/>
              <a:ext cx="2286000" cy="584775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Stillaguamish River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(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Hatt</a:t>
              </a:r>
              <a:r>
                <a:rPr lang="en-US" sz="1400" dirty="0" smtClean="0">
                  <a:solidFill>
                    <a:schemeClr val="tx1"/>
                  </a:solidFill>
                </a:rPr>
                <a:t> Slough)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rot="5400000">
              <a:off x="7568695" y="2845088"/>
              <a:ext cx="406619" cy="792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29000" y="2438400"/>
              <a:ext cx="14478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Iverson Spit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7" idx="2"/>
            </p:cNvCxnSpPr>
            <p:nvPr/>
          </p:nvCxnSpPr>
          <p:spPr>
            <a:xfrm rot="5400000">
              <a:off x="3747016" y="2565916"/>
              <a:ext cx="164068" cy="6477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9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Intro: Site Location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362200" y="3810000"/>
            <a:ext cx="762000" cy="5334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90160" y="6400800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 b="3885"/>
          <a:stretch/>
        </p:blipFill>
        <p:spPr bwMode="auto">
          <a:xfrm>
            <a:off x="1247257" y="914400"/>
            <a:ext cx="660134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Intro: Project </a:t>
            </a:r>
            <a:r>
              <a:rPr lang="en-US" dirty="0" smtClean="0"/>
              <a:t>Scope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007TNC207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2547"/>
          <a:stretch/>
        </p:blipFill>
        <p:spPr>
          <a:xfrm>
            <a:off x="0" y="914401"/>
            <a:ext cx="9144000" cy="5943600"/>
          </a:xfrm>
        </p:spPr>
      </p:pic>
      <p:sp>
        <p:nvSpPr>
          <p:cNvPr id="9" name="TextBox 8"/>
          <p:cNvSpPr txBox="1"/>
          <p:nvPr/>
        </p:nvSpPr>
        <p:spPr>
          <a:xfrm>
            <a:off x="-152400" y="65532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 Benjamin Drummond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pPr>
              <a:tabLst>
                <a:tab pos="1200150" algn="l"/>
              </a:tabLst>
            </a:pPr>
            <a:r>
              <a:rPr lang="en-US" dirty="0" smtClean="0"/>
              <a:t> 1. Public Need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997803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83% of Camano Island </a:t>
            </a:r>
            <a:endParaRPr lang="en-US" sz="3200" b="1" dirty="0" smtClean="0">
              <a:latin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</a:rPr>
              <a:t>beaches </a:t>
            </a:r>
            <a:r>
              <a:rPr lang="en-US" sz="3200" b="1" dirty="0" smtClean="0">
                <a:latin typeface="Calibri" panose="020F0502020204030204" pitchFamily="34" charset="0"/>
              </a:rPr>
              <a:t>are </a:t>
            </a:r>
            <a:r>
              <a:rPr lang="en-US" sz="3200" b="1" dirty="0" smtClean="0">
                <a:latin typeface="Calibri" panose="020F0502020204030204" pitchFamily="34" charset="0"/>
              </a:rPr>
              <a:t>privately owned</a:t>
            </a:r>
            <a:r>
              <a:rPr lang="en-US" sz="3200" b="1" dirty="0" smtClean="0">
                <a:latin typeface="Calibri" panose="020F0502020204030204" pitchFamily="34" charset="0"/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4960" y="914509"/>
            <a:ext cx="3731626" cy="5943491"/>
            <a:chOff x="5234199" y="914509"/>
            <a:chExt cx="3892387" cy="6126480"/>
          </a:xfrm>
        </p:grpSpPr>
        <p:sp>
          <p:nvSpPr>
            <p:cNvPr id="10" name="TextBox 9"/>
            <p:cNvSpPr txBox="1"/>
            <p:nvPr/>
          </p:nvSpPr>
          <p:spPr>
            <a:xfrm>
              <a:off x="8790160" y="6477000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" b="1041"/>
            <a:stretch/>
          </p:blipFill>
          <p:spPr bwMode="auto">
            <a:xfrm>
              <a:off x="5234199" y="914509"/>
              <a:ext cx="3892387" cy="612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5-Point Star 1"/>
            <p:cNvSpPr/>
            <p:nvPr/>
          </p:nvSpPr>
          <p:spPr bwMode="auto">
            <a:xfrm>
              <a:off x="5638800" y="4343400"/>
              <a:ext cx="304800" cy="30480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  <p:sp>
          <p:nvSpPr>
            <p:cNvPr id="11" name="5-Point Star 10"/>
            <p:cNvSpPr/>
            <p:nvPr/>
          </p:nvSpPr>
          <p:spPr bwMode="auto">
            <a:xfrm>
              <a:off x="5867400" y="4724400"/>
              <a:ext cx="304800" cy="30480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  <p:sp>
          <p:nvSpPr>
            <p:cNvPr id="12" name="5-Point Star 11"/>
            <p:cNvSpPr/>
            <p:nvPr/>
          </p:nvSpPr>
          <p:spPr bwMode="auto">
            <a:xfrm>
              <a:off x="6934200" y="1524000"/>
              <a:ext cx="182880" cy="18288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  <p:sp>
          <p:nvSpPr>
            <p:cNvPr id="13" name="5-Point Star 12"/>
            <p:cNvSpPr/>
            <p:nvPr/>
          </p:nvSpPr>
          <p:spPr bwMode="auto">
            <a:xfrm>
              <a:off x="6400800" y="2895600"/>
              <a:ext cx="457200" cy="4572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  <p:sp>
          <p:nvSpPr>
            <p:cNvPr id="14" name="5-Point Star 13"/>
            <p:cNvSpPr/>
            <p:nvPr/>
          </p:nvSpPr>
          <p:spPr bwMode="auto">
            <a:xfrm>
              <a:off x="5654040" y="1691640"/>
              <a:ext cx="137160" cy="13716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  <p:sp>
          <p:nvSpPr>
            <p:cNvPr id="15" name="5-Point Star 14"/>
            <p:cNvSpPr/>
            <p:nvPr/>
          </p:nvSpPr>
          <p:spPr bwMode="auto">
            <a:xfrm>
              <a:off x="5394960" y="3505200"/>
              <a:ext cx="182880" cy="18288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  <p:sp>
          <p:nvSpPr>
            <p:cNvPr id="16" name="5-Point Star 15"/>
            <p:cNvSpPr/>
            <p:nvPr/>
          </p:nvSpPr>
          <p:spPr bwMode="auto">
            <a:xfrm>
              <a:off x="7543800" y="5334000"/>
              <a:ext cx="137160" cy="13716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  <p:sp>
          <p:nvSpPr>
            <p:cNvPr id="18" name="5-Point Star 17"/>
            <p:cNvSpPr/>
            <p:nvPr/>
          </p:nvSpPr>
          <p:spPr bwMode="auto">
            <a:xfrm>
              <a:off x="6781800" y="2667000"/>
              <a:ext cx="304800" cy="30480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</p:grpSp>
      <p:sp>
        <p:nvSpPr>
          <p:cNvPr id="19" name="5-Point Star 18"/>
          <p:cNvSpPr/>
          <p:nvPr/>
        </p:nvSpPr>
        <p:spPr bwMode="auto">
          <a:xfrm>
            <a:off x="6447631" y="3528196"/>
            <a:ext cx="131495" cy="133063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" b="3898"/>
          <a:stretch/>
        </p:blipFill>
        <p:spPr bwMode="auto">
          <a:xfrm>
            <a:off x="1" y="2424961"/>
            <a:ext cx="4957916" cy="44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1. Public Need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4909"/>
          <a:stretch/>
        </p:blipFill>
        <p:spPr bwMode="auto">
          <a:xfrm>
            <a:off x="4957917" y="76199"/>
            <a:ext cx="4109884" cy="6706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9016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" y="914400"/>
            <a:ext cx="5105400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“The most </a:t>
            </a:r>
            <a:r>
              <a:rPr lang="en-US" dirty="0"/>
              <a:t>critical needs are for trails and water </a:t>
            </a:r>
            <a:r>
              <a:rPr lang="en-US" dirty="0" smtClean="0"/>
              <a:t>access, to </a:t>
            </a:r>
            <a:r>
              <a:rPr lang="en-US" dirty="0"/>
              <a:t>go for a walk in nature or play on the </a:t>
            </a:r>
            <a:r>
              <a:rPr lang="en-US" dirty="0" smtClean="0"/>
              <a:t>beach.” (ICCP p</a:t>
            </a:r>
            <a:r>
              <a:rPr lang="en-US" dirty="0"/>
              <a:t>. 47)</a:t>
            </a:r>
          </a:p>
          <a:p>
            <a:endParaRPr lang="en-US" sz="600" dirty="0" smtClean="0"/>
          </a:p>
          <a:p>
            <a:r>
              <a:rPr lang="en-US" dirty="0" smtClean="0"/>
              <a:t>“</a:t>
            </a:r>
            <a:r>
              <a:rPr lang="en-US" dirty="0" smtClean="0"/>
              <a:t>Consider </a:t>
            </a:r>
            <a:r>
              <a:rPr lang="en-US" dirty="0"/>
              <a:t>Barnum Point for potential to address for beach access, kayak camp, trails/trailhead, and habitat </a:t>
            </a:r>
            <a:r>
              <a:rPr lang="en-US" dirty="0" smtClean="0"/>
              <a:t>conservation </a:t>
            </a:r>
            <a:r>
              <a:rPr lang="en-US" dirty="0"/>
              <a:t>needs.” </a:t>
            </a:r>
            <a:r>
              <a:rPr lang="en-US" dirty="0" smtClean="0"/>
              <a:t>(ICCP p</a:t>
            </a:r>
            <a:r>
              <a:rPr lang="en-US" dirty="0"/>
              <a:t>. </a:t>
            </a:r>
            <a:r>
              <a:rPr lang="en-US" dirty="0" smtClean="0"/>
              <a:t>81)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7TNC0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1423"/>
            <a:ext cx="9144000" cy="5946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2. SCORP Priorities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0" y="2005743"/>
            <a:ext cx="300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2"/>
              </a:rPr>
              <a:t> 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530" y="1226403"/>
            <a:ext cx="8440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New recreational </a:t>
            </a:r>
            <a:r>
              <a:rPr lang="en-US" sz="2400" dirty="0" smtClean="0">
                <a:latin typeface="Calibri" panose="020F0502020204030204" pitchFamily="34" charset="0"/>
              </a:rPr>
              <a:t>opportunities for all ages, abilities, and incomes.</a:t>
            </a:r>
            <a:endParaRPr lang="en-US" sz="40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3. Immediacy of Threat</a:t>
            </a:r>
            <a:endParaRPr lang="en-US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idx="1"/>
          </p:nvPr>
        </p:nvSpPr>
        <p:spPr bwMode="auto">
          <a:xfrm>
            <a:off x="4191000" y="1143000"/>
            <a:ext cx="4419600" cy="54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indent="0">
              <a:spcBef>
                <a:spcPct val="25000"/>
              </a:spcBef>
              <a:buNone/>
            </a:pPr>
            <a:r>
              <a:rPr lang="en-US" sz="2800" dirty="0" smtClean="0"/>
              <a:t>Development</a:t>
            </a:r>
            <a:endParaRPr lang="en-US" sz="2800" dirty="0"/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/>
              <a:t>High value view property in rapidly growing county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/>
              <a:t>Landowner willing to sell for </a:t>
            </a:r>
            <a:r>
              <a:rPr lang="en-US" sz="2400" dirty="0" smtClean="0"/>
              <a:t>development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endParaRPr lang="en-US" sz="1200" dirty="0"/>
          </a:p>
          <a:p>
            <a:pPr marL="0" indent="0">
              <a:spcBef>
                <a:spcPct val="25000"/>
              </a:spcBef>
              <a:buNone/>
            </a:pPr>
            <a:r>
              <a:rPr lang="en-US" sz="2800" dirty="0"/>
              <a:t>Growth – Island </a:t>
            </a:r>
            <a:r>
              <a:rPr lang="en-US" sz="2800" dirty="0" smtClean="0"/>
              <a:t>County</a:t>
            </a:r>
            <a:endParaRPr lang="en-US" sz="2800" dirty="0"/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/>
              <a:t>Projected 23,000 new residents (+32%) between </a:t>
            </a:r>
            <a:r>
              <a:rPr lang="en-US" sz="2400" dirty="0" smtClean="0"/>
              <a:t>2000-2020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endParaRPr lang="en-US" sz="1200" dirty="0"/>
          </a:p>
          <a:p>
            <a:pPr marL="0" indent="0">
              <a:spcBef>
                <a:spcPct val="25000"/>
              </a:spcBef>
              <a:buNone/>
            </a:pPr>
            <a:r>
              <a:rPr lang="en-US" sz="2800" dirty="0" smtClean="0"/>
              <a:t>Ecological Processes</a:t>
            </a:r>
            <a:endParaRPr lang="en-US" sz="2800" dirty="0"/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 smtClean="0"/>
              <a:t>Loss of feeder bluff function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 smtClean="0"/>
              <a:t>Loss of marine riparian forest</a:t>
            </a:r>
            <a:endParaRPr lang="en-US" sz="2400" dirty="0"/>
          </a:p>
        </p:txBody>
      </p:sp>
      <p:pic>
        <p:nvPicPr>
          <p:cNvPr id="5" name="Picture 27" descr="010512-122224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9" y="990600"/>
            <a:ext cx="3520441" cy="57607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295400" y="6172200"/>
            <a:ext cx="24549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Western shore of Camano Island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261648" y="6459379"/>
            <a:ext cx="24721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Photo: Washington Department of Ecology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" b="3898"/>
          <a:stretch/>
        </p:blipFill>
        <p:spPr bwMode="auto">
          <a:xfrm>
            <a:off x="1143000" y="914400"/>
            <a:ext cx="6631858" cy="59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</p:spTree>
    <p:extLst>
      <p:ext uri="{BB962C8B-B14F-4D97-AF65-F5344CB8AC3E}">
        <p14:creationId xmlns:p14="http://schemas.microsoft.com/office/powerpoint/2010/main" val="12042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3926</TotalTime>
  <Words>490</Words>
  <Application>Microsoft Office PowerPoint</Application>
  <PresentationFormat>On-screen Show (4:3)</PresentationFormat>
  <Paragraphs>140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Blank Presentation</vt:lpstr>
      <vt:lpstr>Barnum Point Acquisition</vt:lpstr>
      <vt:lpstr> Intro: Regional Location</vt:lpstr>
      <vt:lpstr>PowerPoint Presentation</vt:lpstr>
      <vt:lpstr> Intro: Project Scope</vt:lpstr>
      <vt:lpstr> 1. Public Need</vt:lpstr>
      <vt:lpstr> 1. Public Need</vt:lpstr>
      <vt:lpstr> 2. SCORP Priorities</vt:lpstr>
      <vt:lpstr> 3. Immediacy of Threat</vt:lpstr>
      <vt:lpstr> 5. Sustainability &amp; Environmental Stewardship</vt:lpstr>
      <vt:lpstr> 5. Sustainability &amp; Environmental Stewardship</vt:lpstr>
      <vt:lpstr> 5. Sustainability &amp; Environmental Stewardship</vt:lpstr>
      <vt:lpstr> 5. Sustainability &amp; Environmental Stewardship</vt:lpstr>
      <vt:lpstr> 5. Sustainability &amp; Environmental Stewardship</vt:lpstr>
      <vt:lpstr> 5. Sustainability &amp; Environmental Stewardship</vt:lpstr>
      <vt:lpstr> 6. Site Suitability</vt:lpstr>
      <vt:lpstr> 7. Expansion</vt:lpstr>
      <vt:lpstr> 8. Diversity of Recreational Uses</vt:lpstr>
      <vt:lpstr>PowerPoint Presentation</vt:lpstr>
      <vt:lpstr> 10. Cost Efficiencies</vt:lpstr>
      <vt:lpstr> 10. Cost Efficiencies:</vt:lpstr>
      <vt:lpstr> Questions?</vt:lpstr>
      <vt:lpstr> Questions?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Melinda Milner</dc:creator>
  <cp:lastModifiedBy>Ryan</cp:lastModifiedBy>
  <cp:revision>267</cp:revision>
  <dcterms:created xsi:type="dcterms:W3CDTF">2010-05-30T17:35:26Z</dcterms:created>
  <dcterms:modified xsi:type="dcterms:W3CDTF">2016-05-17T23:09:32Z</dcterms:modified>
</cp:coreProperties>
</file>